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5"/>
  </p:notesMasterIdLst>
  <p:sldIdLst>
    <p:sldId id="276" r:id="rId2"/>
    <p:sldId id="277" r:id="rId3"/>
    <p:sldId id="278" r:id="rId4"/>
    <p:sldId id="279" r:id="rId5"/>
    <p:sldId id="280" r:id="rId6"/>
    <p:sldId id="305" r:id="rId7"/>
    <p:sldId id="281" r:id="rId8"/>
    <p:sldId id="290" r:id="rId9"/>
    <p:sldId id="291" r:id="rId10"/>
    <p:sldId id="292" r:id="rId11"/>
    <p:sldId id="293" r:id="rId12"/>
    <p:sldId id="294" r:id="rId13"/>
    <p:sldId id="282" r:id="rId14"/>
    <p:sldId id="283" r:id="rId15"/>
    <p:sldId id="284" r:id="rId16"/>
    <p:sldId id="308" r:id="rId17"/>
    <p:sldId id="306" r:id="rId18"/>
    <p:sldId id="285" r:id="rId19"/>
    <p:sldId id="307" r:id="rId20"/>
    <p:sldId id="286" r:id="rId21"/>
    <p:sldId id="289" r:id="rId22"/>
    <p:sldId id="288" r:id="rId23"/>
    <p:sldId id="287" r:id="rId24"/>
    <p:sldId id="295" r:id="rId25"/>
    <p:sldId id="296" r:id="rId26"/>
    <p:sldId id="297" r:id="rId27"/>
    <p:sldId id="298" r:id="rId28"/>
    <p:sldId id="299" r:id="rId29"/>
    <p:sldId id="300" r:id="rId30"/>
    <p:sldId id="301" r:id="rId31"/>
    <p:sldId id="303" r:id="rId32"/>
    <p:sldId id="302" r:id="rId33"/>
    <p:sldId id="304" r:id="rId34"/>
  </p:sldIdLst>
  <p:sldSz cx="12192000" cy="6858000"/>
  <p:notesSz cx="6735763" cy="9866313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136" autoAdjust="0"/>
    <p:restoredTop sz="94660"/>
  </p:normalViewPr>
  <p:slideViewPr>
    <p:cSldViewPr snapToGrid="0">
      <p:cViewPr varScale="1">
        <p:scale>
          <a:sx n="120" d="100"/>
          <a:sy n="120" d="100"/>
        </p:scale>
        <p:origin x="510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CFA89B-3682-4379-98DF-2D695020FBB7}" type="datetimeFigureOut">
              <a:rPr kumimoji="1" lang="ja-JP" altLang="en-US" smtClean="0"/>
              <a:t>2021/11/5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73100" y="4748213"/>
            <a:ext cx="5389563" cy="38846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371013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14763" y="9371013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1BF30E-29FB-435A-85E6-16F241FA8D5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648905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1BF30E-29FB-435A-85E6-16F241FA8D5F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43444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1BF30E-29FB-435A-85E6-16F241FA8D5F}" type="slidenum">
              <a:rPr kumimoji="1" lang="ja-JP" altLang="en-US" smtClean="0"/>
              <a:t>23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465448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1BF30E-29FB-435A-85E6-16F241FA8D5F}" type="slidenum">
              <a:rPr kumimoji="1" lang="ja-JP" altLang="en-US" smtClean="0"/>
              <a:t>24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703300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1BF30E-29FB-435A-85E6-16F241FA8D5F}" type="slidenum">
              <a:rPr kumimoji="1" lang="ja-JP" altLang="en-US" smtClean="0"/>
              <a:t>25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635370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1BF30E-29FB-435A-85E6-16F241FA8D5F}" type="slidenum">
              <a:rPr kumimoji="1" lang="ja-JP" altLang="en-US" smtClean="0"/>
              <a:t>26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75737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1BF30E-29FB-435A-85E6-16F241FA8D5F}" type="slidenum">
              <a:rPr kumimoji="1" lang="ja-JP" altLang="en-US" smtClean="0"/>
              <a:t>27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06667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1BF30E-29FB-435A-85E6-16F241FA8D5F}" type="slidenum">
              <a:rPr kumimoji="1" lang="ja-JP" altLang="en-US" smtClean="0"/>
              <a:t>28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919689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1BF30E-29FB-435A-85E6-16F241FA8D5F}" type="slidenum">
              <a:rPr kumimoji="1" lang="ja-JP" altLang="en-US" smtClean="0"/>
              <a:t>29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4399175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1BF30E-29FB-435A-85E6-16F241FA8D5F}" type="slidenum">
              <a:rPr kumimoji="1" lang="ja-JP" altLang="en-US" smtClean="0"/>
              <a:t>30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0164900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1BF30E-29FB-435A-85E6-16F241FA8D5F}" type="slidenum">
              <a:rPr kumimoji="1" lang="ja-JP" altLang="en-US" smtClean="0"/>
              <a:t>31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9980362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1BF30E-29FB-435A-85E6-16F241FA8D5F}" type="slidenum">
              <a:rPr kumimoji="1" lang="ja-JP" altLang="en-US" smtClean="0"/>
              <a:t>32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264169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1BF30E-29FB-435A-85E6-16F241FA8D5F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8970012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1BF30E-29FB-435A-85E6-16F241FA8D5F}" type="slidenum">
              <a:rPr kumimoji="1" lang="ja-JP" altLang="en-US" smtClean="0"/>
              <a:t>33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658311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1BF30E-29FB-435A-85E6-16F241FA8D5F}" type="slidenum">
              <a:rPr kumimoji="1" lang="ja-JP" altLang="en-US" smtClean="0"/>
              <a:t>16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00352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1BF30E-29FB-435A-85E6-16F241FA8D5F}" type="slidenum">
              <a:rPr kumimoji="1" lang="ja-JP" altLang="en-US" smtClean="0"/>
              <a:t>17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95328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1BF30E-29FB-435A-85E6-16F241FA8D5F}" type="slidenum">
              <a:rPr kumimoji="1" lang="ja-JP" altLang="en-US" smtClean="0"/>
              <a:t>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097383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1BF30E-29FB-435A-85E6-16F241FA8D5F}" type="slidenum">
              <a:rPr kumimoji="1" lang="ja-JP" altLang="en-US" smtClean="0"/>
              <a:t>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484365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1BF30E-29FB-435A-85E6-16F241FA8D5F}" type="slidenum">
              <a:rPr kumimoji="1" lang="ja-JP" altLang="en-US" smtClean="0"/>
              <a:t>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95313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1BF30E-29FB-435A-85E6-16F241FA8D5F}" type="slidenum">
              <a:rPr kumimoji="1" lang="ja-JP" altLang="en-US" smtClean="0"/>
              <a:t>21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530741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1BF30E-29FB-435A-85E6-16F241FA8D5F}" type="slidenum">
              <a:rPr kumimoji="1" lang="ja-JP" altLang="en-US" smtClean="0"/>
              <a:t>22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476014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underline"/>
          <p:cNvPicPr/>
          <p:nvPr/>
        </p:nvPicPr>
        <p:blipFill>
          <a:blip r:embed="rId3" cstate="print"/>
          <a:stretch/>
        </p:blipFill>
        <p:spPr>
          <a:xfrm rot="10800000" flipH="1">
            <a:off x="0" y="625320"/>
            <a:ext cx="12190320" cy="58680"/>
          </a:xfrm>
          <a:prstGeom prst="rect">
            <a:avLst/>
          </a:prstGeom>
          <a:ln>
            <a:noFill/>
          </a:ln>
        </p:spPr>
      </p:pic>
      <p:sp>
        <p:nvSpPr>
          <p:cNvPr id="10" name="CustomShape 1"/>
          <p:cNvSpPr/>
          <p:nvPr/>
        </p:nvSpPr>
        <p:spPr>
          <a:xfrm>
            <a:off x="4267080" y="6491520"/>
            <a:ext cx="4111560" cy="3060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>
              <a:lnSpc>
                <a:spcPct val="100000"/>
              </a:lnSpc>
              <a:spcBef>
                <a:spcPts val="241"/>
              </a:spcBef>
            </a:pPr>
            <a:r>
              <a:rPr lang="en-US" sz="1200" b="0" i="1" strike="noStrike" spc="-1" dirty="0">
                <a:solidFill>
                  <a:srgbClr val="002060"/>
                </a:solidFill>
                <a:latin typeface="HGP創英角ｺﾞｼｯｸUB"/>
                <a:ea typeface="HGP創英角ｺﾞｼｯｸUB"/>
              </a:rPr>
              <a:t>MIKA </a:t>
            </a:r>
            <a:r>
              <a:rPr lang="ja-JP" altLang="en-US" sz="1200" b="0" i="1" strike="noStrike" spc="-1" dirty="0">
                <a:solidFill>
                  <a:srgbClr val="002060"/>
                </a:solidFill>
                <a:latin typeface="HGP創英角ｺﾞｼｯｸUB"/>
                <a:ea typeface="HGP創英角ｺﾞｼｯｸUB"/>
              </a:rPr>
              <a:t>企業セミナー１</a:t>
            </a:r>
            <a:endParaRPr lang="en-US" sz="1200" b="0" strike="noStrike" spc="-1" dirty="0">
              <a:latin typeface="Arial"/>
            </a:endParaRPr>
          </a:p>
        </p:txBody>
      </p:sp>
      <p:sp>
        <p:nvSpPr>
          <p:cNvPr id="2" name="CustomShape 2"/>
          <p:cNvSpPr/>
          <p:nvPr/>
        </p:nvSpPr>
        <p:spPr>
          <a:xfrm>
            <a:off x="1884600" y="6553080"/>
            <a:ext cx="1381320" cy="242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1000" b="0" strike="noStrike" spc="-1" dirty="0">
                <a:solidFill>
                  <a:srgbClr val="002060"/>
                </a:solidFill>
                <a:latin typeface="Arial"/>
                <a:ea typeface="HGP創英角ｺﾞｼｯｸUB"/>
              </a:rPr>
              <a:t>2021.10.27 Rev00</a:t>
            </a:r>
            <a:endParaRPr lang="en-US" sz="1000" b="0" strike="noStrike" spc="-1" dirty="0">
              <a:latin typeface="Arial"/>
            </a:endParaRPr>
          </a:p>
        </p:txBody>
      </p:sp>
      <p:sp>
        <p:nvSpPr>
          <p:cNvPr id="3" name="CustomShape 3"/>
          <p:cNvSpPr/>
          <p:nvPr/>
        </p:nvSpPr>
        <p:spPr>
          <a:xfrm>
            <a:off x="11084400" y="6553080"/>
            <a:ext cx="876960" cy="394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1000" b="0" strike="noStrike" spc="-1">
                <a:solidFill>
                  <a:srgbClr val="002060"/>
                </a:solidFill>
                <a:latin typeface="Arial"/>
                <a:ea typeface="HGP創英角ｺﾞｼｯｸUB"/>
              </a:rPr>
              <a:t>Page - </a:t>
            </a:r>
            <a:fld id="{1E9A5271-9F2B-4CF4-91AE-624C1E5E5AD9}" type="slidenum">
              <a:rPr lang="en-US" sz="1000" b="0" strike="noStrike" spc="-1">
                <a:solidFill>
                  <a:srgbClr val="002060"/>
                </a:solidFill>
                <a:latin typeface="Arial"/>
                <a:ea typeface="HGP創英角ｺﾞｼｯｸUB"/>
              </a:rPr>
              <a:pPr algn="ctr">
                <a:lnSpc>
                  <a:spcPct val="100000"/>
                </a:lnSpc>
              </a:pPr>
              <a:t>‹#›</a:t>
            </a:fld>
            <a:r>
              <a:rPr lang="en-US" sz="1000" b="0" strike="noStrike" spc="-1">
                <a:solidFill>
                  <a:srgbClr val="002060"/>
                </a:solidFill>
                <a:latin typeface="Arial"/>
                <a:ea typeface="HGP創英角ｺﾞｼｯｸUB"/>
              </a:rPr>
              <a:t> </a:t>
            </a:r>
            <a:endParaRPr lang="en-US" sz="1000" b="0" strike="noStrike" spc="-1">
              <a:latin typeface="Arial"/>
            </a:endParaRPr>
          </a:p>
        </p:txBody>
      </p:sp>
      <p:sp>
        <p:nvSpPr>
          <p:cNvPr id="4" name="CustomShape 4"/>
          <p:cNvSpPr/>
          <p:nvPr/>
        </p:nvSpPr>
        <p:spPr>
          <a:xfrm>
            <a:off x="8839080" y="6553080"/>
            <a:ext cx="1381320" cy="242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1000" b="0" strike="noStrike" spc="-1" dirty="0">
                <a:solidFill>
                  <a:srgbClr val="002060"/>
                </a:solidFill>
                <a:latin typeface="Arial"/>
                <a:ea typeface="HGP創英角ｺﾞｼｯｸUB"/>
              </a:rPr>
              <a:t>iTR-NUV-Z048</a:t>
            </a:r>
            <a:endParaRPr lang="en-US" sz="1000" b="0" strike="noStrike" spc="-1" dirty="0">
              <a:latin typeface="Arial"/>
            </a:endParaRPr>
          </a:p>
        </p:txBody>
      </p:sp>
      <p:sp>
        <p:nvSpPr>
          <p:cNvPr id="5" name="CustomShape 5"/>
          <p:cNvSpPr/>
          <p:nvPr/>
        </p:nvSpPr>
        <p:spPr>
          <a:xfrm>
            <a:off x="11702880" y="6542640"/>
            <a:ext cx="531720" cy="242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1000" b="0" strike="noStrike" spc="-1" dirty="0">
                <a:solidFill>
                  <a:srgbClr val="002060"/>
                </a:solidFill>
                <a:latin typeface="Arial"/>
                <a:ea typeface="HGP創英角ｺﾞｼｯｸUB"/>
              </a:rPr>
              <a:t>/  33</a:t>
            </a:r>
            <a:endParaRPr lang="en-US" sz="1000" b="0" strike="noStrike" spc="-1" dirty="0">
              <a:latin typeface="Arial"/>
            </a:endParaRPr>
          </a:p>
        </p:txBody>
      </p:sp>
      <p:pic>
        <p:nvPicPr>
          <p:cNvPr id="6" name="Picture 8" descr="iDAQS_LOGO"/>
          <p:cNvPicPr/>
          <p:nvPr/>
        </p:nvPicPr>
        <p:blipFill>
          <a:blip r:embed="rId4" cstate="print"/>
          <a:stretch/>
        </p:blipFill>
        <p:spPr>
          <a:xfrm>
            <a:off x="128520" y="6406920"/>
            <a:ext cx="1089000" cy="387000"/>
          </a:xfrm>
          <a:prstGeom prst="rect">
            <a:avLst/>
          </a:prstGeom>
          <a:ln>
            <a:noFill/>
          </a:ln>
        </p:spPr>
      </p:pic>
      <p:sp>
        <p:nvSpPr>
          <p:cNvPr id="7" name="PlaceHolder 6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ja-JP" sz="1800" b="0" strike="noStrike" spc="-1">
                <a:solidFill>
                  <a:srgbClr val="000000"/>
                </a:solidFill>
                <a:latin typeface="Arial"/>
              </a:rPr>
              <a:t>タイトルテキストの書式を編集するにはクリックします。</a:t>
            </a: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7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ja-JP" sz="2800" b="0" strike="noStrike" spc="-1">
                <a:solidFill>
                  <a:srgbClr val="000000"/>
                </a:solidFill>
                <a:latin typeface="Arial"/>
              </a:rPr>
              <a:t>アウトラインテキストの書式を編集するにはクリックします。</a:t>
            </a: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2</a:t>
            </a:r>
            <a:r>
              <a:rPr lang="ja-JP" sz="2000" b="0" strike="noStrike" spc="-1">
                <a:solidFill>
                  <a:srgbClr val="000000"/>
                </a:solidFill>
                <a:latin typeface="Arial"/>
              </a:rPr>
              <a:t>レベル目のアウトライン</a:t>
            </a:r>
            <a:endParaRPr lang="en-US" sz="2000" b="0" strike="noStrike" spc="-1">
              <a:solidFill>
                <a:srgbClr val="000000"/>
              </a:solidFill>
              <a:latin typeface="Arial"/>
            </a:endParaRP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3</a:t>
            </a:r>
            <a:r>
              <a:rPr lang="ja-JP" sz="1800" b="0" strike="noStrike" spc="-1">
                <a:solidFill>
                  <a:srgbClr val="000000"/>
                </a:solidFill>
                <a:latin typeface="Arial"/>
              </a:rPr>
              <a:t>レベル目のアウトライン</a:t>
            </a: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4</a:t>
            </a:r>
            <a:r>
              <a:rPr lang="ja-JP" sz="1800" b="0" strike="noStrike" spc="-1">
                <a:solidFill>
                  <a:srgbClr val="000000"/>
                </a:solidFill>
                <a:latin typeface="Arial"/>
              </a:rPr>
              <a:t>レベル目のアウトライン</a:t>
            </a: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5</a:t>
            </a:r>
            <a:r>
              <a:rPr lang="ja-JP" sz="2000" b="0" strike="noStrike" spc="-1">
                <a:solidFill>
                  <a:srgbClr val="000000"/>
                </a:solidFill>
                <a:latin typeface="Arial"/>
              </a:rPr>
              <a:t>レベル目のアウトライン</a:t>
            </a:r>
            <a:endParaRPr lang="en-US" sz="2000" b="0" strike="noStrike" spc="-1">
              <a:solidFill>
                <a:srgbClr val="000000"/>
              </a:solidFill>
              <a:latin typeface="Arial"/>
            </a:endParaRP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6</a:t>
            </a:r>
            <a:r>
              <a:rPr lang="ja-JP" sz="2000" b="0" strike="noStrike" spc="-1">
                <a:solidFill>
                  <a:srgbClr val="000000"/>
                </a:solidFill>
                <a:latin typeface="Arial"/>
              </a:rPr>
              <a:t>レベル目のアウトライン</a:t>
            </a:r>
            <a:endParaRPr lang="en-US" sz="2000" b="0" strike="noStrike" spc="-1">
              <a:solidFill>
                <a:srgbClr val="000000"/>
              </a:solidFill>
              <a:latin typeface="Arial"/>
            </a:endParaRP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7</a:t>
            </a:r>
            <a:r>
              <a:rPr lang="ja-JP" sz="2000" b="0" strike="noStrike" spc="-1">
                <a:solidFill>
                  <a:srgbClr val="000000"/>
                </a:solidFill>
                <a:latin typeface="Arial"/>
              </a:rPr>
              <a:t>レベル目のアウトライン</a:t>
            </a:r>
            <a:endParaRPr lang="en-US" sz="2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g"/><Relationship Id="rId3" Type="http://schemas.openxmlformats.org/officeDocument/2006/relationships/image" Target="../media/image32.jpg"/><Relationship Id="rId7" Type="http://schemas.openxmlformats.org/officeDocument/2006/relationships/image" Target="../media/image3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jpg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jpg"/><Relationship Id="rId5" Type="http://schemas.openxmlformats.org/officeDocument/2006/relationships/image" Target="../media/image49.jpg"/><Relationship Id="rId4" Type="http://schemas.openxmlformats.org/officeDocument/2006/relationships/image" Target="../media/image48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5.PNG"/><Relationship Id="rId4" Type="http://schemas.openxmlformats.org/officeDocument/2006/relationships/image" Target="../media/image54.jp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svg"/><Relationship Id="rId13" Type="http://schemas.openxmlformats.org/officeDocument/2006/relationships/image" Target="../media/image64.png"/><Relationship Id="rId18" Type="http://schemas.openxmlformats.org/officeDocument/2006/relationships/image" Target="../media/image69.svg"/><Relationship Id="rId3" Type="http://schemas.openxmlformats.org/officeDocument/2006/relationships/image" Target="../media/image13.png"/><Relationship Id="rId7" Type="http://schemas.openxmlformats.org/officeDocument/2006/relationships/image" Target="../media/image58.png"/><Relationship Id="rId12" Type="http://schemas.openxmlformats.org/officeDocument/2006/relationships/image" Target="../media/image63.svg"/><Relationship Id="rId17" Type="http://schemas.openxmlformats.org/officeDocument/2006/relationships/image" Target="../media/image68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67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svg"/><Relationship Id="rId11" Type="http://schemas.openxmlformats.org/officeDocument/2006/relationships/image" Target="../media/image62.png"/><Relationship Id="rId5" Type="http://schemas.openxmlformats.org/officeDocument/2006/relationships/image" Target="../media/image56.png"/><Relationship Id="rId15" Type="http://schemas.openxmlformats.org/officeDocument/2006/relationships/image" Target="../media/image66.png"/><Relationship Id="rId10" Type="http://schemas.openxmlformats.org/officeDocument/2006/relationships/image" Target="../media/image61.svg"/><Relationship Id="rId4" Type="http://schemas.openxmlformats.org/officeDocument/2006/relationships/image" Target="../media/image14.svg"/><Relationship Id="rId9" Type="http://schemas.openxmlformats.org/officeDocument/2006/relationships/image" Target="../media/image60.png"/><Relationship Id="rId14" Type="http://schemas.openxmlformats.org/officeDocument/2006/relationships/image" Target="../media/image65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svg"/><Relationship Id="rId13" Type="http://schemas.openxmlformats.org/officeDocument/2006/relationships/image" Target="../media/image64.png"/><Relationship Id="rId18" Type="http://schemas.openxmlformats.org/officeDocument/2006/relationships/image" Target="../media/image69.svg"/><Relationship Id="rId3" Type="http://schemas.openxmlformats.org/officeDocument/2006/relationships/image" Target="../media/image13.png"/><Relationship Id="rId7" Type="http://schemas.openxmlformats.org/officeDocument/2006/relationships/image" Target="../media/image58.png"/><Relationship Id="rId12" Type="http://schemas.openxmlformats.org/officeDocument/2006/relationships/image" Target="../media/image63.svg"/><Relationship Id="rId17" Type="http://schemas.openxmlformats.org/officeDocument/2006/relationships/image" Target="../media/image68.png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67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svg"/><Relationship Id="rId11" Type="http://schemas.openxmlformats.org/officeDocument/2006/relationships/image" Target="../media/image62.png"/><Relationship Id="rId5" Type="http://schemas.openxmlformats.org/officeDocument/2006/relationships/image" Target="../media/image56.png"/><Relationship Id="rId15" Type="http://schemas.openxmlformats.org/officeDocument/2006/relationships/image" Target="../media/image66.png"/><Relationship Id="rId10" Type="http://schemas.openxmlformats.org/officeDocument/2006/relationships/image" Target="../media/image61.svg"/><Relationship Id="rId4" Type="http://schemas.openxmlformats.org/officeDocument/2006/relationships/image" Target="../media/image14.svg"/><Relationship Id="rId9" Type="http://schemas.openxmlformats.org/officeDocument/2006/relationships/image" Target="../media/image60.png"/><Relationship Id="rId14" Type="http://schemas.openxmlformats.org/officeDocument/2006/relationships/image" Target="../media/image65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CustomShape 1"/>
          <p:cNvSpPr/>
          <p:nvPr/>
        </p:nvSpPr>
        <p:spPr>
          <a:xfrm>
            <a:off x="2482215" y="1207273"/>
            <a:ext cx="6951363" cy="130501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marL="12600" algn="ctr">
              <a:lnSpc>
                <a:spcPct val="100000"/>
              </a:lnSpc>
            </a:pPr>
            <a:r>
              <a:rPr lang="en-US" altLang="ja-JP" sz="2400" spc="-7" dirty="0">
                <a:solidFill>
                  <a:srgbClr val="002060"/>
                </a:solidFill>
                <a:latin typeface="Calibri"/>
              </a:rPr>
              <a:t>MIKA</a:t>
            </a:r>
            <a:r>
              <a:rPr lang="ja-JP" altLang="en-US" sz="2400" spc="-7" dirty="0">
                <a:solidFill>
                  <a:srgbClr val="002060"/>
                </a:solidFill>
                <a:latin typeface="Calibri"/>
              </a:rPr>
              <a:t>　企業セミナー１</a:t>
            </a:r>
            <a:endParaRPr lang="en-US" altLang="ja-JP" sz="2400" spc="-7" dirty="0">
              <a:solidFill>
                <a:srgbClr val="002060"/>
              </a:solidFill>
              <a:latin typeface="Calibri"/>
            </a:endParaRPr>
          </a:p>
          <a:p>
            <a:pPr marL="12600" algn="ctr">
              <a:lnSpc>
                <a:spcPct val="100000"/>
              </a:lnSpc>
            </a:pPr>
            <a:endParaRPr lang="en-US" sz="2400" b="0" strike="noStrike" spc="-7" dirty="0">
              <a:solidFill>
                <a:srgbClr val="002060"/>
              </a:solidFill>
              <a:latin typeface="Calibri"/>
            </a:endParaRPr>
          </a:p>
          <a:p>
            <a:pPr marL="12600" algn="ctr">
              <a:lnSpc>
                <a:spcPct val="100000"/>
              </a:lnSpc>
            </a:pPr>
            <a:r>
              <a:rPr lang="ja-JP" altLang="en-US" sz="2400" spc="-7" dirty="0">
                <a:solidFill>
                  <a:srgbClr val="002060"/>
                </a:solidFill>
                <a:latin typeface="Calibri"/>
              </a:rPr>
              <a:t>「最新</a:t>
            </a:r>
            <a:r>
              <a:rPr lang="en-US" altLang="ja-JP" sz="2400" spc="-7" dirty="0">
                <a:solidFill>
                  <a:srgbClr val="002060"/>
                </a:solidFill>
                <a:latin typeface="Calibri"/>
              </a:rPr>
              <a:t>SDR</a:t>
            </a:r>
            <a:r>
              <a:rPr lang="ja-JP" altLang="en-US" sz="2400" spc="-7" dirty="0">
                <a:solidFill>
                  <a:srgbClr val="002060"/>
                </a:solidFill>
                <a:latin typeface="Calibri"/>
              </a:rPr>
              <a:t>装置の開発事情」</a:t>
            </a:r>
            <a:endParaRPr lang="en-US" sz="2400" b="0" strike="noStrike" spc="-1" dirty="0">
              <a:latin typeface="Arial"/>
            </a:endParaRPr>
          </a:p>
        </p:txBody>
      </p:sp>
      <p:sp>
        <p:nvSpPr>
          <p:cNvPr id="4" name="CustomShape 1">
            <a:extLst>
              <a:ext uri="{FF2B5EF4-FFF2-40B4-BE49-F238E27FC236}">
                <a16:creationId xmlns:a16="http://schemas.microsoft.com/office/drawing/2014/main" id="{E5FD0B20-EFF9-4211-89DF-2544B229D925}"/>
              </a:ext>
            </a:extLst>
          </p:cNvPr>
          <p:cNvSpPr/>
          <p:nvPr/>
        </p:nvSpPr>
        <p:spPr>
          <a:xfrm>
            <a:off x="4350770" y="2782252"/>
            <a:ext cx="6053070" cy="246575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marL="12600">
              <a:lnSpc>
                <a:spcPct val="100000"/>
              </a:lnSpc>
            </a:pPr>
            <a:r>
              <a:rPr lang="ja-JP" altLang="en-US" sz="2400" b="0" strike="noStrike" spc="-1" dirty="0">
                <a:solidFill>
                  <a:srgbClr val="002060"/>
                </a:solidFill>
                <a:latin typeface="Arial"/>
              </a:rPr>
              <a:t>目次</a:t>
            </a:r>
            <a:endParaRPr lang="en-US" altLang="ja-JP" sz="2400" b="0" strike="noStrike" spc="-1" dirty="0">
              <a:solidFill>
                <a:srgbClr val="002060"/>
              </a:solidFill>
              <a:latin typeface="Arial"/>
            </a:endParaRPr>
          </a:p>
          <a:p>
            <a:pPr marL="12600">
              <a:lnSpc>
                <a:spcPct val="100000"/>
              </a:lnSpc>
            </a:pPr>
            <a:r>
              <a:rPr lang="ja-JP" altLang="en-US" sz="2400" spc="-1" dirty="0">
                <a:solidFill>
                  <a:srgbClr val="002060"/>
                </a:solidFill>
                <a:latin typeface="Arial"/>
              </a:rPr>
              <a:t>１）自社製品と顧客</a:t>
            </a:r>
            <a:endParaRPr lang="en-US" altLang="ja-JP" sz="2400" spc="-1" dirty="0">
              <a:solidFill>
                <a:srgbClr val="002060"/>
              </a:solidFill>
              <a:latin typeface="Arial"/>
            </a:endParaRPr>
          </a:p>
          <a:p>
            <a:pPr marL="12600">
              <a:lnSpc>
                <a:spcPct val="100000"/>
              </a:lnSpc>
            </a:pPr>
            <a:r>
              <a:rPr lang="ja-JP" altLang="en-US" sz="2400" spc="-1" dirty="0">
                <a:solidFill>
                  <a:srgbClr val="002060"/>
                </a:solidFill>
                <a:latin typeface="Arial"/>
              </a:rPr>
              <a:t>２）</a:t>
            </a:r>
            <a:r>
              <a:rPr lang="en-US" altLang="ja-JP" sz="2400" spc="-1" dirty="0">
                <a:solidFill>
                  <a:srgbClr val="002060"/>
                </a:solidFill>
                <a:latin typeface="Arial"/>
              </a:rPr>
              <a:t>SDR</a:t>
            </a:r>
            <a:r>
              <a:rPr lang="ja-JP" altLang="en-US" sz="2400" spc="-1" dirty="0">
                <a:solidFill>
                  <a:srgbClr val="002060"/>
                </a:solidFill>
                <a:latin typeface="Arial"/>
              </a:rPr>
              <a:t>開発の失敗事例</a:t>
            </a:r>
            <a:endParaRPr lang="en-US" altLang="ja-JP" sz="2400" spc="-1" dirty="0">
              <a:solidFill>
                <a:srgbClr val="002060"/>
              </a:solidFill>
              <a:latin typeface="Arial"/>
            </a:endParaRPr>
          </a:p>
          <a:p>
            <a:pPr marL="12600">
              <a:lnSpc>
                <a:spcPct val="100000"/>
              </a:lnSpc>
            </a:pPr>
            <a:r>
              <a:rPr lang="ja-JP" altLang="en-US" sz="2400" b="0" strike="noStrike" spc="-1" dirty="0">
                <a:solidFill>
                  <a:srgbClr val="002060"/>
                </a:solidFill>
                <a:latin typeface="Arial"/>
              </a:rPr>
              <a:t>３）評価ボードを使いこなせ</a:t>
            </a:r>
            <a:r>
              <a:rPr lang="en-US" altLang="ja-JP" sz="2400" b="0" strike="noStrike" spc="-1" dirty="0">
                <a:solidFill>
                  <a:srgbClr val="002060"/>
                </a:solidFill>
                <a:latin typeface="Arial"/>
              </a:rPr>
              <a:t>!</a:t>
            </a:r>
          </a:p>
          <a:p>
            <a:pPr marL="12600">
              <a:lnSpc>
                <a:spcPct val="100000"/>
              </a:lnSpc>
            </a:pPr>
            <a:r>
              <a:rPr lang="ja-JP" altLang="en-US" sz="2400" spc="-1" dirty="0">
                <a:solidFill>
                  <a:srgbClr val="002060"/>
                </a:solidFill>
                <a:latin typeface="Arial"/>
              </a:rPr>
              <a:t>４）研究向け</a:t>
            </a:r>
            <a:r>
              <a:rPr lang="en-US" altLang="ja-JP" sz="2400" spc="-1" dirty="0">
                <a:solidFill>
                  <a:srgbClr val="002060"/>
                </a:solidFill>
                <a:latin typeface="Arial"/>
              </a:rPr>
              <a:t>SDR</a:t>
            </a:r>
            <a:r>
              <a:rPr lang="ja-JP" altLang="en-US" sz="2400" spc="-1" dirty="0">
                <a:solidFill>
                  <a:srgbClr val="002060"/>
                </a:solidFill>
                <a:latin typeface="Arial"/>
              </a:rPr>
              <a:t>開発事例</a:t>
            </a:r>
            <a:endParaRPr lang="en-US" altLang="ja-JP" sz="2400" spc="-1" dirty="0">
              <a:solidFill>
                <a:srgbClr val="002060"/>
              </a:solidFill>
              <a:latin typeface="Arial"/>
            </a:endParaRPr>
          </a:p>
          <a:p>
            <a:pPr marL="12600">
              <a:lnSpc>
                <a:spcPct val="100000"/>
              </a:lnSpc>
            </a:pPr>
            <a:r>
              <a:rPr lang="ja-JP" altLang="en-US" sz="2400" b="0" strike="noStrike" spc="-1" dirty="0">
                <a:solidFill>
                  <a:srgbClr val="002060"/>
                </a:solidFill>
                <a:latin typeface="Arial"/>
              </a:rPr>
              <a:t>５）</a:t>
            </a:r>
            <a:r>
              <a:rPr lang="en-US" altLang="ja-JP" sz="2400" b="0" strike="noStrike" spc="-1" dirty="0">
                <a:solidFill>
                  <a:srgbClr val="002060"/>
                </a:solidFill>
                <a:latin typeface="Arial"/>
              </a:rPr>
              <a:t>L5G</a:t>
            </a:r>
            <a:r>
              <a:rPr lang="ja-JP" altLang="en-US" sz="2400" b="0" strike="noStrike" spc="-1" dirty="0">
                <a:solidFill>
                  <a:srgbClr val="002060"/>
                </a:solidFill>
                <a:latin typeface="Arial"/>
              </a:rPr>
              <a:t>基地局開発</a:t>
            </a:r>
            <a:endParaRPr lang="en-US" altLang="ja-JP" sz="2400" b="0" strike="noStrike" spc="-1" dirty="0">
              <a:solidFill>
                <a:srgbClr val="00206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187241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stomShape 1">
            <a:extLst>
              <a:ext uri="{FF2B5EF4-FFF2-40B4-BE49-F238E27FC236}">
                <a16:creationId xmlns:a16="http://schemas.microsoft.com/office/drawing/2014/main" id="{E5FD0B20-EFF9-4211-89DF-2544B229D925}"/>
              </a:ext>
            </a:extLst>
          </p:cNvPr>
          <p:cNvSpPr/>
          <p:nvPr/>
        </p:nvSpPr>
        <p:spPr>
          <a:xfrm>
            <a:off x="468688" y="228497"/>
            <a:ext cx="7627562" cy="45222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marL="12600">
              <a:lnSpc>
                <a:spcPct val="100000"/>
              </a:lnSpc>
            </a:pPr>
            <a:r>
              <a:rPr lang="ja-JP" altLang="en-US" sz="2400" spc="-1" dirty="0">
                <a:solidFill>
                  <a:srgbClr val="002060"/>
                </a:solidFill>
                <a:latin typeface="Arial"/>
              </a:rPr>
              <a:t>２）</a:t>
            </a:r>
            <a:r>
              <a:rPr lang="en-US" altLang="ja-JP" sz="2400" spc="-1" dirty="0">
                <a:solidFill>
                  <a:srgbClr val="002060"/>
                </a:solidFill>
                <a:latin typeface="Arial"/>
              </a:rPr>
              <a:t>SDR</a:t>
            </a:r>
            <a:r>
              <a:rPr lang="ja-JP" altLang="en-US" sz="2400" spc="-1" dirty="0">
                <a:solidFill>
                  <a:srgbClr val="002060"/>
                </a:solidFill>
                <a:latin typeface="Arial"/>
              </a:rPr>
              <a:t>開発の失敗事例：</a:t>
            </a:r>
            <a:r>
              <a:rPr lang="en-US" altLang="ja-JP" sz="2400" spc="-1" dirty="0">
                <a:solidFill>
                  <a:srgbClr val="002060"/>
                </a:solidFill>
                <a:latin typeface="Arial"/>
              </a:rPr>
              <a:t>DDR4</a:t>
            </a:r>
            <a:r>
              <a:rPr lang="ja-JP" altLang="en-US" sz="2400" spc="-1" dirty="0">
                <a:solidFill>
                  <a:srgbClr val="002060"/>
                </a:solidFill>
                <a:latin typeface="Arial"/>
              </a:rPr>
              <a:t>配線ミス</a:t>
            </a:r>
            <a:endParaRPr lang="en-US" altLang="ja-JP" sz="2400" spc="-1" dirty="0">
              <a:solidFill>
                <a:srgbClr val="002060"/>
              </a:solidFill>
              <a:latin typeface="Arial"/>
            </a:endParaRPr>
          </a:p>
        </p:txBody>
      </p:sp>
      <p:sp>
        <p:nvSpPr>
          <p:cNvPr id="11" name="CustomShape 1">
            <a:extLst>
              <a:ext uri="{FF2B5EF4-FFF2-40B4-BE49-F238E27FC236}">
                <a16:creationId xmlns:a16="http://schemas.microsoft.com/office/drawing/2014/main" id="{7F34600B-6FBF-4522-8505-B5C79F7C311E}"/>
              </a:ext>
            </a:extLst>
          </p:cNvPr>
          <p:cNvSpPr/>
          <p:nvPr/>
        </p:nvSpPr>
        <p:spPr>
          <a:xfrm>
            <a:off x="1480395" y="1129537"/>
            <a:ext cx="4939453" cy="91010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marL="12600">
              <a:lnSpc>
                <a:spcPct val="100000"/>
              </a:lnSpc>
            </a:pPr>
            <a:r>
              <a:rPr lang="ja-JP" altLang="en-US" b="0" strike="noStrike" spc="-1" dirty="0">
                <a:solidFill>
                  <a:srgbClr val="002060"/>
                </a:solidFill>
                <a:latin typeface="Arial"/>
              </a:rPr>
              <a:t>判定基準を規定</a:t>
            </a:r>
            <a:r>
              <a:rPr lang="en-US" altLang="ja-JP" b="0" strike="noStrike" spc="-1" dirty="0">
                <a:solidFill>
                  <a:srgbClr val="002060"/>
                </a:solidFill>
                <a:latin typeface="Arial"/>
              </a:rPr>
              <a:t>(43ps)</a:t>
            </a:r>
            <a:r>
              <a:rPr lang="ja-JP" altLang="en-US" b="0" strike="noStrike" spc="-1" dirty="0">
                <a:solidFill>
                  <a:srgbClr val="002060"/>
                </a:solidFill>
                <a:latin typeface="Arial"/>
              </a:rPr>
              <a:t>しているが、</a:t>
            </a:r>
            <a:endParaRPr lang="en-US" altLang="ja-JP" b="0" strike="noStrike" spc="-1" dirty="0">
              <a:solidFill>
                <a:srgbClr val="002060"/>
              </a:solidFill>
              <a:latin typeface="Arial"/>
            </a:endParaRPr>
          </a:p>
          <a:p>
            <a:pPr marL="12600">
              <a:lnSpc>
                <a:spcPct val="100000"/>
              </a:lnSpc>
            </a:pPr>
            <a:r>
              <a:rPr lang="ja-JP" altLang="en-US" b="0" strike="noStrike" spc="-1" dirty="0">
                <a:solidFill>
                  <a:srgbClr val="002060"/>
                </a:solidFill>
                <a:latin typeface="Arial"/>
              </a:rPr>
              <a:t>そもそも、限りなくゼロにする。</a:t>
            </a:r>
            <a:endParaRPr lang="en-US" b="0" strike="noStrike" spc="-1" dirty="0">
              <a:solidFill>
                <a:srgbClr val="002060"/>
              </a:solidFill>
              <a:latin typeface="Arial"/>
            </a:endParaRPr>
          </a:p>
        </p:txBody>
      </p:sp>
      <p:pic>
        <p:nvPicPr>
          <p:cNvPr id="5" name="図 4" descr="箱ひげ図 が含まれている画像&#10;&#10;自動的に生成された説明">
            <a:extLst>
              <a:ext uri="{FF2B5EF4-FFF2-40B4-BE49-F238E27FC236}">
                <a16:creationId xmlns:a16="http://schemas.microsoft.com/office/drawing/2014/main" id="{200A60A1-1CEF-481B-B351-6E07337F1C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961" y="1839295"/>
            <a:ext cx="2743559" cy="3533775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8C1639A9-677F-42F1-B99B-5239F5D59B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937" y="5627774"/>
            <a:ext cx="6715125" cy="561975"/>
          </a:xfrm>
          <a:prstGeom prst="rect">
            <a:avLst/>
          </a:prstGeom>
        </p:spPr>
      </p:pic>
      <p:pic>
        <p:nvPicPr>
          <p:cNvPr id="10" name="図 9" descr="パソコンの画面&#10;&#10;低い精度で自動的に生成された説明">
            <a:extLst>
              <a:ext uri="{FF2B5EF4-FFF2-40B4-BE49-F238E27FC236}">
                <a16:creationId xmlns:a16="http://schemas.microsoft.com/office/drawing/2014/main" id="{ABE7486B-08BA-49D6-94B0-14111ED565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9900" y="2726752"/>
            <a:ext cx="4305300" cy="1016807"/>
          </a:xfrm>
          <a:prstGeom prst="rect">
            <a:avLst/>
          </a:prstGeom>
        </p:spPr>
      </p:pic>
      <p:sp>
        <p:nvSpPr>
          <p:cNvPr id="12" name="CustomShape 1">
            <a:extLst>
              <a:ext uri="{FF2B5EF4-FFF2-40B4-BE49-F238E27FC236}">
                <a16:creationId xmlns:a16="http://schemas.microsoft.com/office/drawing/2014/main" id="{2CD5A058-F08E-4C4C-BE06-4F7A842C7E93}"/>
              </a:ext>
            </a:extLst>
          </p:cNvPr>
          <p:cNvSpPr/>
          <p:nvPr/>
        </p:nvSpPr>
        <p:spPr>
          <a:xfrm>
            <a:off x="7096125" y="1839295"/>
            <a:ext cx="4186980" cy="67151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marL="12600">
              <a:lnSpc>
                <a:spcPct val="100000"/>
              </a:lnSpc>
            </a:pPr>
            <a:r>
              <a:rPr lang="ja-JP" altLang="en-US" b="0" strike="noStrike" spc="-1" dirty="0">
                <a:solidFill>
                  <a:srgbClr val="002060"/>
                </a:solidFill>
                <a:latin typeface="Arial"/>
              </a:rPr>
              <a:t>基板メーカーを</a:t>
            </a:r>
            <a:r>
              <a:rPr lang="en-US" altLang="ja-JP" b="0" strike="noStrike" spc="-1" dirty="0">
                <a:solidFill>
                  <a:srgbClr val="002060"/>
                </a:solidFill>
                <a:latin typeface="Arial"/>
              </a:rPr>
              <a:t>RITA</a:t>
            </a:r>
            <a:r>
              <a:rPr lang="ja-JP" altLang="en-US" b="0" strike="noStrike" spc="-1" dirty="0">
                <a:solidFill>
                  <a:srgbClr val="002060"/>
                </a:solidFill>
                <a:latin typeface="Arial"/>
              </a:rPr>
              <a:t>に変更したところ</a:t>
            </a:r>
            <a:endParaRPr lang="en-US" altLang="ja-JP" b="0" strike="noStrike" spc="-1" dirty="0">
              <a:solidFill>
                <a:srgbClr val="002060"/>
              </a:solidFill>
              <a:latin typeface="Arial"/>
            </a:endParaRPr>
          </a:p>
          <a:p>
            <a:pPr marL="12600">
              <a:lnSpc>
                <a:spcPct val="100000"/>
              </a:lnSpc>
            </a:pPr>
            <a:r>
              <a:rPr lang="ja-JP" altLang="en-US" spc="-1" dirty="0">
                <a:solidFill>
                  <a:srgbClr val="002060"/>
                </a:solidFill>
                <a:latin typeface="Arial"/>
              </a:rPr>
              <a:t>一発で動作した。</a:t>
            </a:r>
            <a:endParaRPr lang="en-US" b="0" strike="noStrike" spc="-1" dirty="0">
              <a:solidFill>
                <a:srgbClr val="002060"/>
              </a:solidFill>
              <a:latin typeface="Arial"/>
            </a:endParaRPr>
          </a:p>
        </p:txBody>
      </p:sp>
      <p:sp>
        <p:nvSpPr>
          <p:cNvPr id="13" name="四角形: 角を丸くする 12">
            <a:extLst>
              <a:ext uri="{FF2B5EF4-FFF2-40B4-BE49-F238E27FC236}">
                <a16:creationId xmlns:a16="http://schemas.microsoft.com/office/drawing/2014/main" id="{170D58E2-8A46-4BE2-8154-E9DAD649666E}"/>
              </a:ext>
            </a:extLst>
          </p:cNvPr>
          <p:cNvSpPr/>
          <p:nvPr/>
        </p:nvSpPr>
        <p:spPr>
          <a:xfrm>
            <a:off x="3871529" y="1937594"/>
            <a:ext cx="509970" cy="3429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5" name="図 14" descr="文字が書かれている&#10;&#10;中程度の精度で自動的に生成された説明">
            <a:extLst>
              <a:ext uri="{FF2B5EF4-FFF2-40B4-BE49-F238E27FC236}">
                <a16:creationId xmlns:a16="http://schemas.microsoft.com/office/drawing/2014/main" id="{07A8E0DF-709B-49A2-BA18-5E15CEFD56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1302" y="3992626"/>
            <a:ext cx="3476625" cy="55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5324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stomShape 1">
            <a:extLst>
              <a:ext uri="{FF2B5EF4-FFF2-40B4-BE49-F238E27FC236}">
                <a16:creationId xmlns:a16="http://schemas.microsoft.com/office/drawing/2014/main" id="{E5FD0B20-EFF9-4211-89DF-2544B229D925}"/>
              </a:ext>
            </a:extLst>
          </p:cNvPr>
          <p:cNvSpPr/>
          <p:nvPr/>
        </p:nvSpPr>
        <p:spPr>
          <a:xfrm>
            <a:off x="468688" y="228497"/>
            <a:ext cx="7627562" cy="45222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marL="12600">
              <a:lnSpc>
                <a:spcPct val="100000"/>
              </a:lnSpc>
            </a:pPr>
            <a:r>
              <a:rPr lang="ja-JP" altLang="en-US" sz="2400" spc="-1" dirty="0">
                <a:solidFill>
                  <a:srgbClr val="002060"/>
                </a:solidFill>
                <a:latin typeface="Arial"/>
              </a:rPr>
              <a:t>２）</a:t>
            </a:r>
            <a:r>
              <a:rPr lang="en-US" altLang="ja-JP" sz="2400" spc="-1" dirty="0">
                <a:solidFill>
                  <a:srgbClr val="002060"/>
                </a:solidFill>
                <a:latin typeface="Arial"/>
              </a:rPr>
              <a:t>SDR</a:t>
            </a:r>
            <a:r>
              <a:rPr lang="ja-JP" altLang="en-US" sz="2400" spc="-1" dirty="0">
                <a:solidFill>
                  <a:srgbClr val="002060"/>
                </a:solidFill>
                <a:latin typeface="Arial"/>
              </a:rPr>
              <a:t>開発の失敗事例：ライブラリ</a:t>
            </a:r>
            <a:r>
              <a:rPr lang="en-US" altLang="ja-JP" sz="2400" spc="-1" dirty="0">
                <a:solidFill>
                  <a:srgbClr val="002060"/>
                </a:solidFill>
                <a:latin typeface="Arial"/>
              </a:rPr>
              <a:t>SW</a:t>
            </a:r>
          </a:p>
        </p:txBody>
      </p:sp>
      <p:sp>
        <p:nvSpPr>
          <p:cNvPr id="11" name="CustomShape 1">
            <a:extLst>
              <a:ext uri="{FF2B5EF4-FFF2-40B4-BE49-F238E27FC236}">
                <a16:creationId xmlns:a16="http://schemas.microsoft.com/office/drawing/2014/main" id="{7F34600B-6FBF-4522-8505-B5C79F7C311E}"/>
              </a:ext>
            </a:extLst>
          </p:cNvPr>
          <p:cNvSpPr/>
          <p:nvPr/>
        </p:nvSpPr>
        <p:spPr>
          <a:xfrm>
            <a:off x="468688" y="1255330"/>
            <a:ext cx="4539405" cy="44966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marL="12600">
              <a:lnSpc>
                <a:spcPct val="100000"/>
              </a:lnSpc>
            </a:pPr>
            <a:r>
              <a:rPr lang="ja-JP" altLang="en-US" b="0" strike="noStrike" spc="-1" dirty="0">
                <a:solidFill>
                  <a:srgbClr val="002060"/>
                </a:solidFill>
                <a:latin typeface="Arial"/>
              </a:rPr>
              <a:t>あらかじめ知っていたことではあるが、</a:t>
            </a:r>
            <a:endParaRPr lang="en-US" altLang="ja-JP" b="0" strike="noStrike" spc="-1" dirty="0">
              <a:solidFill>
                <a:srgbClr val="002060"/>
              </a:solidFill>
              <a:latin typeface="Arial"/>
            </a:endParaRPr>
          </a:p>
          <a:p>
            <a:pPr marL="12600">
              <a:lnSpc>
                <a:spcPct val="100000"/>
              </a:lnSpc>
            </a:pPr>
            <a:r>
              <a:rPr lang="en-US" spc="-1" dirty="0">
                <a:solidFill>
                  <a:srgbClr val="002060"/>
                </a:solidFill>
                <a:latin typeface="Arial"/>
              </a:rPr>
              <a:t>ADRV9026</a:t>
            </a:r>
            <a:r>
              <a:rPr lang="ja-JP" altLang="en-US" spc="-1" dirty="0">
                <a:solidFill>
                  <a:srgbClr val="002060"/>
                </a:solidFill>
                <a:latin typeface="Arial"/>
              </a:rPr>
              <a:t>は</a:t>
            </a:r>
            <a:r>
              <a:rPr lang="en-US" altLang="ja-JP" spc="-1" dirty="0">
                <a:solidFill>
                  <a:srgbClr val="002060"/>
                </a:solidFill>
                <a:latin typeface="Arial"/>
              </a:rPr>
              <a:t>IIO</a:t>
            </a:r>
            <a:r>
              <a:rPr lang="ja-JP" altLang="en-US" spc="-1" dirty="0">
                <a:solidFill>
                  <a:srgbClr val="002060"/>
                </a:solidFill>
                <a:latin typeface="Arial"/>
              </a:rPr>
              <a:t>ライブラリの</a:t>
            </a:r>
            <a:endParaRPr lang="en-US" altLang="ja-JP" spc="-1" dirty="0">
              <a:solidFill>
                <a:srgbClr val="002060"/>
              </a:solidFill>
              <a:latin typeface="Arial"/>
            </a:endParaRPr>
          </a:p>
          <a:p>
            <a:pPr marL="12600">
              <a:lnSpc>
                <a:spcPct val="100000"/>
              </a:lnSpc>
            </a:pPr>
            <a:r>
              <a:rPr lang="ja-JP" altLang="en-US" spc="-1" dirty="0">
                <a:solidFill>
                  <a:srgbClr val="002060"/>
                </a:solidFill>
                <a:latin typeface="Arial"/>
              </a:rPr>
              <a:t>サーバープログラムがあるが、</a:t>
            </a:r>
            <a:endParaRPr lang="en-US" altLang="ja-JP" spc="-1" dirty="0">
              <a:solidFill>
                <a:srgbClr val="002060"/>
              </a:solidFill>
              <a:latin typeface="Arial"/>
            </a:endParaRPr>
          </a:p>
          <a:p>
            <a:pPr marL="12600">
              <a:lnSpc>
                <a:spcPct val="100000"/>
              </a:lnSpc>
            </a:pPr>
            <a:r>
              <a:rPr lang="ja-JP" altLang="en-US" spc="-1" dirty="0">
                <a:solidFill>
                  <a:srgbClr val="002060"/>
                </a:solidFill>
                <a:latin typeface="Arial"/>
              </a:rPr>
              <a:t>ソースが提供されない。</a:t>
            </a:r>
            <a:endParaRPr lang="en-US" altLang="ja-JP" spc="-1" dirty="0">
              <a:solidFill>
                <a:srgbClr val="002060"/>
              </a:solidFill>
              <a:latin typeface="Arial"/>
            </a:endParaRPr>
          </a:p>
          <a:p>
            <a:pPr marL="12600">
              <a:lnSpc>
                <a:spcPct val="100000"/>
              </a:lnSpc>
            </a:pPr>
            <a:r>
              <a:rPr lang="en-US" altLang="ja-JP" spc="-1" dirty="0">
                <a:solidFill>
                  <a:srgbClr val="002060"/>
                </a:solidFill>
                <a:latin typeface="Arial"/>
              </a:rPr>
              <a:t>Wiki</a:t>
            </a:r>
            <a:r>
              <a:rPr lang="ja-JP" altLang="en-US" spc="-1" dirty="0">
                <a:solidFill>
                  <a:srgbClr val="002060"/>
                </a:solidFill>
                <a:latin typeface="Arial"/>
              </a:rPr>
              <a:t>も無い。</a:t>
            </a:r>
            <a:r>
              <a:rPr lang="en-US" altLang="ja-JP" spc="-1" dirty="0">
                <a:solidFill>
                  <a:srgbClr val="002060"/>
                </a:solidFill>
                <a:latin typeface="Arial"/>
              </a:rPr>
              <a:t>Quick Start Guide</a:t>
            </a:r>
            <a:r>
              <a:rPr lang="ja-JP" altLang="en-US" spc="-1" dirty="0">
                <a:solidFill>
                  <a:srgbClr val="002060"/>
                </a:solidFill>
                <a:latin typeface="Arial"/>
              </a:rPr>
              <a:t>は貴重。</a:t>
            </a:r>
            <a:endParaRPr lang="en-US" altLang="ja-JP" spc="-1" dirty="0">
              <a:solidFill>
                <a:srgbClr val="002060"/>
              </a:solidFill>
              <a:latin typeface="Arial"/>
            </a:endParaRPr>
          </a:p>
          <a:p>
            <a:pPr marL="12600">
              <a:lnSpc>
                <a:spcPct val="100000"/>
              </a:lnSpc>
            </a:pPr>
            <a:endParaRPr lang="en-US" b="0" strike="noStrike" spc="-1" dirty="0">
              <a:solidFill>
                <a:srgbClr val="002060"/>
              </a:solidFill>
              <a:latin typeface="Arial"/>
            </a:endParaRPr>
          </a:p>
          <a:p>
            <a:pPr marL="12600">
              <a:lnSpc>
                <a:spcPct val="100000"/>
              </a:lnSpc>
            </a:pPr>
            <a:r>
              <a:rPr lang="ja-JP" altLang="en-US" spc="-1" dirty="0">
                <a:solidFill>
                  <a:srgbClr val="002060"/>
                </a:solidFill>
                <a:latin typeface="Arial"/>
              </a:rPr>
              <a:t>・サーバープログラムを開発するか？</a:t>
            </a:r>
            <a:endParaRPr lang="en-US" altLang="ja-JP" spc="-1" dirty="0">
              <a:solidFill>
                <a:srgbClr val="002060"/>
              </a:solidFill>
              <a:latin typeface="Arial"/>
            </a:endParaRPr>
          </a:p>
          <a:p>
            <a:pPr marL="12600">
              <a:lnSpc>
                <a:spcPct val="100000"/>
              </a:lnSpc>
            </a:pPr>
            <a:r>
              <a:rPr lang="ja-JP" altLang="en-US" b="0" strike="noStrike" spc="-1" dirty="0">
                <a:solidFill>
                  <a:srgbClr val="002060"/>
                </a:solidFill>
                <a:latin typeface="Arial"/>
              </a:rPr>
              <a:t>・</a:t>
            </a:r>
            <a:r>
              <a:rPr lang="en-US" altLang="ja-JP" b="0" strike="noStrike" spc="-1" dirty="0" err="1">
                <a:solidFill>
                  <a:srgbClr val="002060"/>
                </a:solidFill>
                <a:latin typeface="Arial"/>
              </a:rPr>
              <a:t>Radioverse</a:t>
            </a:r>
            <a:r>
              <a:rPr lang="ja-JP" altLang="en-US" b="0" strike="noStrike" spc="-1" dirty="0">
                <a:solidFill>
                  <a:srgbClr val="002060"/>
                </a:solidFill>
                <a:latin typeface="Arial"/>
              </a:rPr>
              <a:t>の</a:t>
            </a:r>
            <a:r>
              <a:rPr lang="en-US" altLang="ja-JP" b="0" strike="noStrike" spc="-1" dirty="0">
                <a:solidFill>
                  <a:srgbClr val="002060"/>
                </a:solidFill>
                <a:latin typeface="Arial"/>
              </a:rPr>
              <a:t>GUI</a:t>
            </a:r>
            <a:r>
              <a:rPr lang="ja-JP" altLang="en-US" b="0" strike="noStrike" spc="-1" dirty="0">
                <a:solidFill>
                  <a:srgbClr val="002060"/>
                </a:solidFill>
                <a:latin typeface="Arial"/>
              </a:rPr>
              <a:t>アプリはあるが、</a:t>
            </a:r>
            <a:endParaRPr lang="en-US" altLang="ja-JP" b="0" strike="noStrike" spc="-1" dirty="0">
              <a:solidFill>
                <a:srgbClr val="002060"/>
              </a:solidFill>
              <a:latin typeface="Arial"/>
            </a:endParaRPr>
          </a:p>
          <a:p>
            <a:pPr marL="12600">
              <a:lnSpc>
                <a:spcPct val="100000"/>
              </a:lnSpc>
            </a:pPr>
            <a:r>
              <a:rPr lang="ja-JP" altLang="en-US" spc="-1" dirty="0">
                <a:solidFill>
                  <a:srgbClr val="002060"/>
                </a:solidFill>
                <a:latin typeface="Arial"/>
              </a:rPr>
              <a:t>　</a:t>
            </a:r>
            <a:r>
              <a:rPr lang="en-US" altLang="ja-JP" b="0" strike="noStrike" spc="-1" dirty="0">
                <a:solidFill>
                  <a:srgbClr val="002060"/>
                </a:solidFill>
                <a:latin typeface="Arial"/>
              </a:rPr>
              <a:t>IIO</a:t>
            </a:r>
            <a:r>
              <a:rPr lang="ja-JP" altLang="en-US" b="0" strike="noStrike" spc="-1" dirty="0">
                <a:solidFill>
                  <a:srgbClr val="002060"/>
                </a:solidFill>
                <a:latin typeface="Arial"/>
              </a:rPr>
              <a:t>オシロが無い。</a:t>
            </a:r>
            <a:endParaRPr lang="en-US" altLang="ja-JP" b="0" strike="noStrike" spc="-1" dirty="0">
              <a:solidFill>
                <a:srgbClr val="002060"/>
              </a:solidFill>
              <a:latin typeface="Arial"/>
            </a:endParaRPr>
          </a:p>
          <a:p>
            <a:pPr marL="12600">
              <a:lnSpc>
                <a:spcPct val="100000"/>
              </a:lnSpc>
            </a:pPr>
            <a:r>
              <a:rPr lang="ja-JP" altLang="en-US" spc="-1" dirty="0">
                <a:solidFill>
                  <a:srgbClr val="002060"/>
                </a:solidFill>
                <a:latin typeface="Arial"/>
              </a:rPr>
              <a:t>・</a:t>
            </a:r>
            <a:r>
              <a:rPr lang="en-US" altLang="ja-JP" spc="-1" dirty="0">
                <a:solidFill>
                  <a:srgbClr val="002060"/>
                </a:solidFill>
                <a:latin typeface="Arial"/>
              </a:rPr>
              <a:t>Windows</a:t>
            </a:r>
            <a:r>
              <a:rPr lang="ja-JP" altLang="en-US" spc="-1" dirty="0">
                <a:solidFill>
                  <a:srgbClr val="002060"/>
                </a:solidFill>
                <a:latin typeface="Arial"/>
              </a:rPr>
              <a:t>の</a:t>
            </a:r>
            <a:r>
              <a:rPr lang="en-US" altLang="ja-JP" spc="-1" dirty="0">
                <a:solidFill>
                  <a:srgbClr val="002060"/>
                </a:solidFill>
                <a:latin typeface="Arial"/>
              </a:rPr>
              <a:t>IIO-Lib</a:t>
            </a:r>
            <a:r>
              <a:rPr lang="ja-JP" altLang="en-US" spc="-1" dirty="0">
                <a:solidFill>
                  <a:srgbClr val="002060"/>
                </a:solidFill>
                <a:latin typeface="Arial"/>
              </a:rPr>
              <a:t>非対応のため</a:t>
            </a:r>
            <a:endParaRPr lang="en-US" altLang="ja-JP" spc="-1" dirty="0">
              <a:solidFill>
                <a:srgbClr val="002060"/>
              </a:solidFill>
              <a:latin typeface="Arial"/>
            </a:endParaRPr>
          </a:p>
          <a:p>
            <a:pPr marL="12600">
              <a:lnSpc>
                <a:spcPct val="100000"/>
              </a:lnSpc>
            </a:pPr>
            <a:r>
              <a:rPr lang="ja-JP" altLang="en-US" b="0" strike="noStrike" spc="-1" dirty="0">
                <a:solidFill>
                  <a:srgbClr val="002060"/>
                </a:solidFill>
                <a:latin typeface="Arial"/>
              </a:rPr>
              <a:t>　</a:t>
            </a:r>
            <a:r>
              <a:rPr lang="en-US" altLang="ja-JP" b="0" strike="noStrike" spc="-1" dirty="0">
                <a:solidFill>
                  <a:srgbClr val="002060"/>
                </a:solidFill>
                <a:latin typeface="Arial"/>
              </a:rPr>
              <a:t>MATLAB</a:t>
            </a:r>
            <a:r>
              <a:rPr lang="ja-JP" altLang="en-US" b="0" strike="noStrike" spc="-1" dirty="0">
                <a:solidFill>
                  <a:srgbClr val="002060"/>
                </a:solidFill>
                <a:latin typeface="Arial"/>
              </a:rPr>
              <a:t>と繋ぐにも一苦労。</a:t>
            </a:r>
            <a:endParaRPr lang="en-US" altLang="ja-JP" b="0" strike="noStrike" spc="-1" dirty="0">
              <a:solidFill>
                <a:srgbClr val="002060"/>
              </a:solidFill>
              <a:latin typeface="Arial"/>
            </a:endParaRPr>
          </a:p>
          <a:p>
            <a:pPr marL="12600">
              <a:lnSpc>
                <a:spcPct val="100000"/>
              </a:lnSpc>
            </a:pPr>
            <a:endParaRPr lang="en-US" spc="-1" dirty="0">
              <a:solidFill>
                <a:srgbClr val="002060"/>
              </a:solidFill>
              <a:latin typeface="Arial"/>
            </a:endParaRPr>
          </a:p>
          <a:p>
            <a:pPr marL="12600">
              <a:lnSpc>
                <a:spcPct val="100000"/>
              </a:lnSpc>
            </a:pPr>
            <a:r>
              <a:rPr lang="en-US" b="0" strike="noStrike" spc="-1" dirty="0">
                <a:solidFill>
                  <a:srgbClr val="002060"/>
                </a:solidFill>
                <a:latin typeface="Arial"/>
              </a:rPr>
              <a:t>ADRV9009</a:t>
            </a:r>
            <a:r>
              <a:rPr lang="ja-JP" altLang="en-US" b="0" strike="noStrike" spc="-1" dirty="0">
                <a:solidFill>
                  <a:srgbClr val="002060"/>
                </a:solidFill>
                <a:latin typeface="Arial"/>
              </a:rPr>
              <a:t>は良かったのに、</a:t>
            </a:r>
            <a:endParaRPr lang="en-US" altLang="ja-JP" b="0" strike="noStrike" spc="-1" dirty="0">
              <a:solidFill>
                <a:srgbClr val="002060"/>
              </a:solidFill>
              <a:latin typeface="Arial"/>
            </a:endParaRPr>
          </a:p>
          <a:p>
            <a:pPr marL="12600">
              <a:lnSpc>
                <a:spcPct val="100000"/>
              </a:lnSpc>
            </a:pPr>
            <a:r>
              <a:rPr lang="ja-JP" altLang="en-US" spc="-1" dirty="0">
                <a:solidFill>
                  <a:srgbClr val="002060"/>
                </a:solidFill>
                <a:latin typeface="Arial"/>
              </a:rPr>
              <a:t>最新デバイスに飛びつくには</a:t>
            </a:r>
            <a:r>
              <a:rPr lang="ja-JP" altLang="en-US" b="0" strike="noStrike" spc="-1" dirty="0">
                <a:solidFill>
                  <a:srgbClr val="002060"/>
                </a:solidFill>
                <a:latin typeface="Arial"/>
              </a:rPr>
              <a:t>慎重に！</a:t>
            </a:r>
            <a:endParaRPr lang="en-US" altLang="ja-JP" b="0" strike="noStrike" spc="-1" dirty="0">
              <a:solidFill>
                <a:srgbClr val="002060"/>
              </a:solidFill>
              <a:latin typeface="Arial"/>
            </a:endParaRPr>
          </a:p>
          <a:p>
            <a:pPr marL="12600">
              <a:lnSpc>
                <a:spcPct val="100000"/>
              </a:lnSpc>
            </a:pPr>
            <a:r>
              <a:rPr lang="ja-JP" altLang="en-US" spc="-1" dirty="0">
                <a:solidFill>
                  <a:srgbClr val="002060"/>
                </a:solidFill>
                <a:latin typeface="Arial"/>
              </a:rPr>
              <a:t>でも、早く立ち上げたい！</a:t>
            </a:r>
            <a:endParaRPr lang="en-US" b="0" strike="noStrike" spc="-1" dirty="0">
              <a:solidFill>
                <a:srgbClr val="002060"/>
              </a:solidFill>
              <a:latin typeface="Arial"/>
            </a:endParaRPr>
          </a:p>
        </p:txBody>
      </p:sp>
      <p:pic>
        <p:nvPicPr>
          <p:cNvPr id="3" name="図 2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2357EFCA-3387-4FE2-B6CC-FF0D1588EF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9737" y="1255330"/>
            <a:ext cx="6024563" cy="3367088"/>
          </a:xfrm>
          <a:prstGeom prst="rect">
            <a:avLst/>
          </a:prstGeom>
        </p:spPr>
      </p:pic>
      <p:cxnSp>
        <p:nvCxnSpPr>
          <p:cNvPr id="14" name="直線矢印コネクタ 13">
            <a:extLst>
              <a:ext uri="{FF2B5EF4-FFF2-40B4-BE49-F238E27FC236}">
                <a16:creationId xmlns:a16="http://schemas.microsoft.com/office/drawing/2014/main" id="{B239CF79-7D35-4A4D-82E5-C5F811596B18}"/>
              </a:ext>
            </a:extLst>
          </p:cNvPr>
          <p:cNvCxnSpPr>
            <a:cxnSpLocks/>
          </p:cNvCxnSpPr>
          <p:nvPr/>
        </p:nvCxnSpPr>
        <p:spPr>
          <a:xfrm>
            <a:off x="8963025" y="1143000"/>
            <a:ext cx="1047750" cy="116594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ustomShape 1">
            <a:extLst>
              <a:ext uri="{FF2B5EF4-FFF2-40B4-BE49-F238E27FC236}">
                <a16:creationId xmlns:a16="http://schemas.microsoft.com/office/drawing/2014/main" id="{A9AD81F6-782B-43FD-A0F4-25B3B79120CA}"/>
              </a:ext>
            </a:extLst>
          </p:cNvPr>
          <p:cNvSpPr/>
          <p:nvPr/>
        </p:nvSpPr>
        <p:spPr>
          <a:xfrm>
            <a:off x="7001856" y="831623"/>
            <a:ext cx="2188787" cy="36754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marL="12600">
              <a:lnSpc>
                <a:spcPct val="100000"/>
              </a:lnSpc>
            </a:pPr>
            <a:r>
              <a:rPr lang="en-US" spc="-1" dirty="0">
                <a:solidFill>
                  <a:srgbClr val="FF0000"/>
                </a:solidFill>
                <a:latin typeface="Arial"/>
              </a:rPr>
              <a:t>ADRV9026</a:t>
            </a:r>
            <a:r>
              <a:rPr lang="ja-JP" altLang="en-US" spc="-1" dirty="0">
                <a:solidFill>
                  <a:srgbClr val="FF0000"/>
                </a:solidFill>
                <a:latin typeface="Arial"/>
              </a:rPr>
              <a:t>が無い！</a:t>
            </a:r>
            <a:endParaRPr lang="en-US" altLang="ja-JP" spc="-1" dirty="0">
              <a:solidFill>
                <a:srgbClr val="FF0000"/>
              </a:solidFill>
              <a:latin typeface="Arial"/>
            </a:endParaRPr>
          </a:p>
          <a:p>
            <a:pPr marL="12600">
              <a:lnSpc>
                <a:spcPct val="100000"/>
              </a:lnSpc>
            </a:pPr>
            <a:endParaRPr lang="en-US" b="0" strike="noStrike" spc="-1" dirty="0">
              <a:solidFill>
                <a:srgbClr val="FF0000"/>
              </a:solidFill>
              <a:latin typeface="Arial"/>
            </a:endParaRPr>
          </a:p>
        </p:txBody>
      </p:sp>
      <p:pic>
        <p:nvPicPr>
          <p:cNvPr id="9" name="図 8" descr="グラフィカル ユーザー インターフェイス&#10;&#10;中程度の精度で自動的に生成された説明">
            <a:extLst>
              <a:ext uri="{FF2B5EF4-FFF2-40B4-BE49-F238E27FC236}">
                <a16:creationId xmlns:a16="http://schemas.microsoft.com/office/drawing/2014/main" id="{915FB315-C8A5-4403-94BC-D3D2B27872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1621" y="3866591"/>
            <a:ext cx="3451691" cy="2305609"/>
          </a:xfrm>
          <a:prstGeom prst="rect">
            <a:avLst/>
          </a:prstGeom>
        </p:spPr>
      </p:pic>
      <p:cxnSp>
        <p:nvCxnSpPr>
          <p:cNvPr id="17" name="直線矢印コネクタ 16">
            <a:extLst>
              <a:ext uri="{FF2B5EF4-FFF2-40B4-BE49-F238E27FC236}">
                <a16:creationId xmlns:a16="http://schemas.microsoft.com/office/drawing/2014/main" id="{08A0F17A-F8C7-4281-B6F0-EB0237AE2A56}"/>
              </a:ext>
            </a:extLst>
          </p:cNvPr>
          <p:cNvCxnSpPr>
            <a:cxnSpLocks/>
          </p:cNvCxnSpPr>
          <p:nvPr/>
        </p:nvCxnSpPr>
        <p:spPr>
          <a:xfrm flipV="1">
            <a:off x="10668000" y="4269168"/>
            <a:ext cx="499081" cy="92785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ustomShape 1">
            <a:extLst>
              <a:ext uri="{FF2B5EF4-FFF2-40B4-BE49-F238E27FC236}">
                <a16:creationId xmlns:a16="http://schemas.microsoft.com/office/drawing/2014/main" id="{A23E41A8-F02D-401A-B9DB-A5E30607D23F}"/>
              </a:ext>
            </a:extLst>
          </p:cNvPr>
          <p:cNvSpPr/>
          <p:nvPr/>
        </p:nvSpPr>
        <p:spPr>
          <a:xfrm>
            <a:off x="9110662" y="5042656"/>
            <a:ext cx="2188787" cy="70930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marL="12600">
              <a:lnSpc>
                <a:spcPct val="100000"/>
              </a:lnSpc>
            </a:pPr>
            <a:r>
              <a:rPr lang="en-US" altLang="ja-JP" spc="-1" dirty="0" err="1">
                <a:solidFill>
                  <a:srgbClr val="FF0000"/>
                </a:solidFill>
                <a:latin typeface="Arial"/>
              </a:rPr>
              <a:t>Radioverse</a:t>
            </a:r>
            <a:r>
              <a:rPr lang="ja-JP" altLang="en-US" spc="-1" dirty="0">
                <a:solidFill>
                  <a:srgbClr val="FF0000"/>
                </a:solidFill>
                <a:latin typeface="Arial"/>
              </a:rPr>
              <a:t>も</a:t>
            </a:r>
            <a:endParaRPr lang="en-US" altLang="ja-JP" spc="-1" dirty="0">
              <a:solidFill>
                <a:srgbClr val="FF0000"/>
              </a:solidFill>
              <a:latin typeface="Arial"/>
            </a:endParaRPr>
          </a:p>
          <a:p>
            <a:pPr marL="12600">
              <a:lnSpc>
                <a:spcPct val="100000"/>
              </a:lnSpc>
            </a:pPr>
            <a:r>
              <a:rPr lang="en-US" altLang="ja-JP" spc="-1" dirty="0" err="1">
                <a:solidFill>
                  <a:srgbClr val="FF0000"/>
                </a:solidFill>
                <a:latin typeface="Arial"/>
              </a:rPr>
              <a:t>Conect</a:t>
            </a:r>
            <a:r>
              <a:rPr lang="ja-JP" altLang="en-US" spc="-1" dirty="0">
                <a:solidFill>
                  <a:srgbClr val="FF0000"/>
                </a:solidFill>
                <a:latin typeface="Arial"/>
              </a:rPr>
              <a:t>するだけ。</a:t>
            </a:r>
            <a:endParaRPr lang="en-US" altLang="ja-JP" spc="-1" dirty="0">
              <a:solidFill>
                <a:srgbClr val="FF0000"/>
              </a:solidFill>
              <a:latin typeface="Arial"/>
            </a:endParaRPr>
          </a:p>
          <a:p>
            <a:pPr marL="12600">
              <a:lnSpc>
                <a:spcPct val="100000"/>
              </a:lnSpc>
            </a:pPr>
            <a:endParaRPr lang="en-US" b="0" strike="noStrike" spc="-1" dirty="0">
              <a:solidFill>
                <a:srgbClr val="FF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920702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電子機器, 回路 が含まれている画像&#10;&#10;自動的に生成された説明">
            <a:extLst>
              <a:ext uri="{FF2B5EF4-FFF2-40B4-BE49-F238E27FC236}">
                <a16:creationId xmlns:a16="http://schemas.microsoft.com/office/drawing/2014/main" id="{CB1A15C5-B824-43A7-9E08-51B3EFD210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588" y="809623"/>
            <a:ext cx="6208574" cy="5610241"/>
          </a:xfrm>
          <a:prstGeom prst="rect">
            <a:avLst/>
          </a:prstGeom>
        </p:spPr>
      </p:pic>
      <p:sp>
        <p:nvSpPr>
          <p:cNvPr id="4" name="CustomShape 1">
            <a:extLst>
              <a:ext uri="{FF2B5EF4-FFF2-40B4-BE49-F238E27FC236}">
                <a16:creationId xmlns:a16="http://schemas.microsoft.com/office/drawing/2014/main" id="{E5FD0B20-EFF9-4211-89DF-2544B229D925}"/>
              </a:ext>
            </a:extLst>
          </p:cNvPr>
          <p:cNvSpPr/>
          <p:nvPr/>
        </p:nvSpPr>
        <p:spPr>
          <a:xfrm>
            <a:off x="468688" y="228497"/>
            <a:ext cx="7627562" cy="45222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marL="12600">
              <a:lnSpc>
                <a:spcPct val="100000"/>
              </a:lnSpc>
            </a:pPr>
            <a:r>
              <a:rPr lang="ja-JP" altLang="en-US" sz="2400" spc="-1" dirty="0">
                <a:solidFill>
                  <a:srgbClr val="002060"/>
                </a:solidFill>
                <a:latin typeface="Arial"/>
              </a:rPr>
              <a:t>２）</a:t>
            </a:r>
            <a:r>
              <a:rPr lang="en-US" altLang="ja-JP" sz="2400" spc="-1" dirty="0">
                <a:solidFill>
                  <a:srgbClr val="002060"/>
                </a:solidFill>
                <a:latin typeface="Arial"/>
              </a:rPr>
              <a:t>SDR</a:t>
            </a:r>
            <a:r>
              <a:rPr lang="ja-JP" altLang="en-US" sz="2400" spc="-1" dirty="0">
                <a:solidFill>
                  <a:srgbClr val="002060"/>
                </a:solidFill>
                <a:latin typeface="Arial"/>
              </a:rPr>
              <a:t>開発の失敗事例：アイソレーション</a:t>
            </a:r>
            <a:endParaRPr lang="en-US" altLang="ja-JP" sz="2400" spc="-1" dirty="0">
              <a:solidFill>
                <a:srgbClr val="002060"/>
              </a:solidFill>
              <a:latin typeface="Arial"/>
            </a:endParaRPr>
          </a:p>
        </p:txBody>
      </p:sp>
      <p:sp>
        <p:nvSpPr>
          <p:cNvPr id="11" name="CustomShape 1">
            <a:extLst>
              <a:ext uri="{FF2B5EF4-FFF2-40B4-BE49-F238E27FC236}">
                <a16:creationId xmlns:a16="http://schemas.microsoft.com/office/drawing/2014/main" id="{7F34600B-6FBF-4522-8505-B5C79F7C311E}"/>
              </a:ext>
            </a:extLst>
          </p:cNvPr>
          <p:cNvSpPr/>
          <p:nvPr/>
        </p:nvSpPr>
        <p:spPr>
          <a:xfrm>
            <a:off x="545892" y="1372010"/>
            <a:ext cx="4187795" cy="371682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marL="12600">
              <a:lnSpc>
                <a:spcPct val="100000"/>
              </a:lnSpc>
            </a:pPr>
            <a:r>
              <a:rPr lang="en-US" altLang="ja-JP" spc="-1" dirty="0">
                <a:solidFill>
                  <a:srgbClr val="002060"/>
                </a:solidFill>
                <a:latin typeface="Arial"/>
              </a:rPr>
              <a:t>Sub-6</a:t>
            </a:r>
            <a:r>
              <a:rPr lang="ja-JP" altLang="en-US" spc="-1" dirty="0">
                <a:solidFill>
                  <a:srgbClr val="002060"/>
                </a:solidFill>
                <a:latin typeface="Arial"/>
              </a:rPr>
              <a:t>の広帯域を差動で渡すアイデア。</a:t>
            </a:r>
            <a:endParaRPr lang="en-US" altLang="ja-JP" spc="-1" dirty="0">
              <a:solidFill>
                <a:srgbClr val="002060"/>
              </a:solidFill>
              <a:latin typeface="Arial"/>
            </a:endParaRPr>
          </a:p>
          <a:p>
            <a:pPr marL="12600">
              <a:lnSpc>
                <a:spcPct val="100000"/>
              </a:lnSpc>
            </a:pPr>
            <a:r>
              <a:rPr lang="ja-JP" altLang="en-US" spc="-1" dirty="0">
                <a:solidFill>
                  <a:srgbClr val="002060"/>
                </a:solidFill>
                <a:latin typeface="Arial"/>
              </a:rPr>
              <a:t>高周波特性は</a:t>
            </a:r>
            <a:r>
              <a:rPr lang="en-US" altLang="ja-JP" spc="-1" dirty="0">
                <a:solidFill>
                  <a:srgbClr val="002060"/>
                </a:solidFill>
                <a:latin typeface="Arial"/>
              </a:rPr>
              <a:t>OK</a:t>
            </a:r>
            <a:r>
              <a:rPr lang="ja-JP" altLang="en-US" spc="-1" dirty="0">
                <a:solidFill>
                  <a:srgbClr val="002060"/>
                </a:solidFill>
                <a:latin typeface="Arial"/>
              </a:rPr>
              <a:t>だったが、</a:t>
            </a:r>
            <a:endParaRPr lang="en-US" altLang="ja-JP" spc="-1" dirty="0">
              <a:solidFill>
                <a:srgbClr val="002060"/>
              </a:solidFill>
              <a:latin typeface="Arial"/>
            </a:endParaRPr>
          </a:p>
          <a:p>
            <a:pPr marL="12600">
              <a:lnSpc>
                <a:spcPct val="100000"/>
              </a:lnSpc>
            </a:pPr>
            <a:r>
              <a:rPr lang="ja-JP" altLang="en-US" spc="-1" dirty="0">
                <a:solidFill>
                  <a:srgbClr val="002060"/>
                </a:solidFill>
                <a:latin typeface="Arial"/>
              </a:rPr>
              <a:t>アイソレーションが</a:t>
            </a:r>
            <a:r>
              <a:rPr lang="en-US" altLang="ja-JP" spc="-1" dirty="0">
                <a:solidFill>
                  <a:srgbClr val="002060"/>
                </a:solidFill>
                <a:latin typeface="Arial"/>
              </a:rPr>
              <a:t>30dB</a:t>
            </a:r>
            <a:r>
              <a:rPr lang="ja-JP" altLang="en-US" spc="-1" dirty="0">
                <a:solidFill>
                  <a:srgbClr val="002060"/>
                </a:solidFill>
                <a:latin typeface="Arial"/>
              </a:rPr>
              <a:t>しかない！</a:t>
            </a:r>
            <a:endParaRPr lang="en-US" altLang="ja-JP" spc="-1" dirty="0">
              <a:solidFill>
                <a:srgbClr val="002060"/>
              </a:solidFill>
              <a:latin typeface="Arial"/>
            </a:endParaRPr>
          </a:p>
          <a:p>
            <a:pPr marL="12600">
              <a:lnSpc>
                <a:spcPct val="100000"/>
              </a:lnSpc>
            </a:pPr>
            <a:endParaRPr lang="en-US" altLang="ja-JP" spc="-1" dirty="0">
              <a:solidFill>
                <a:srgbClr val="002060"/>
              </a:solidFill>
              <a:latin typeface="Arial"/>
            </a:endParaRPr>
          </a:p>
          <a:p>
            <a:pPr marL="12600">
              <a:lnSpc>
                <a:spcPct val="100000"/>
              </a:lnSpc>
            </a:pPr>
            <a:r>
              <a:rPr lang="ja-JP" altLang="en-US" spc="-1" dirty="0">
                <a:solidFill>
                  <a:srgbClr val="002060"/>
                </a:solidFill>
                <a:latin typeface="Arial"/>
              </a:rPr>
              <a:t>これでダメ押し、時間が無いため、</a:t>
            </a:r>
            <a:endParaRPr lang="en-US" altLang="ja-JP" spc="-1" dirty="0">
              <a:solidFill>
                <a:srgbClr val="002060"/>
              </a:solidFill>
              <a:latin typeface="Arial"/>
            </a:endParaRPr>
          </a:p>
          <a:p>
            <a:pPr marL="12600">
              <a:lnSpc>
                <a:spcPct val="100000"/>
              </a:lnSpc>
            </a:pPr>
            <a:r>
              <a:rPr lang="ja-JP" altLang="en-US" spc="-1" dirty="0">
                <a:solidFill>
                  <a:srgbClr val="002060"/>
                </a:solidFill>
                <a:latin typeface="Arial"/>
              </a:rPr>
              <a:t>この基板を断念した。</a:t>
            </a:r>
            <a:endParaRPr lang="en-US" altLang="ja-JP" spc="-1" dirty="0">
              <a:solidFill>
                <a:srgbClr val="002060"/>
              </a:solidFill>
              <a:latin typeface="Arial"/>
            </a:endParaRPr>
          </a:p>
          <a:p>
            <a:pPr marL="12600">
              <a:lnSpc>
                <a:spcPct val="100000"/>
              </a:lnSpc>
            </a:pPr>
            <a:endParaRPr lang="en-US" altLang="ja-JP" spc="-1" dirty="0">
              <a:solidFill>
                <a:srgbClr val="002060"/>
              </a:solidFill>
              <a:latin typeface="Arial"/>
            </a:endParaRPr>
          </a:p>
          <a:p>
            <a:pPr marL="12600">
              <a:lnSpc>
                <a:spcPct val="100000"/>
              </a:lnSpc>
            </a:pPr>
            <a:r>
              <a:rPr lang="ja-JP" altLang="en-US" spc="-1" dirty="0">
                <a:solidFill>
                  <a:srgbClr val="002060"/>
                </a:solidFill>
                <a:latin typeface="Arial"/>
              </a:rPr>
              <a:t>デジタル屋のアイダックスが、</a:t>
            </a:r>
            <a:endParaRPr lang="en-US" altLang="ja-JP" spc="-1" dirty="0">
              <a:solidFill>
                <a:srgbClr val="002060"/>
              </a:solidFill>
              <a:latin typeface="Arial"/>
            </a:endParaRPr>
          </a:p>
          <a:p>
            <a:pPr marL="12600">
              <a:lnSpc>
                <a:spcPct val="100000"/>
              </a:lnSpc>
            </a:pPr>
            <a:r>
              <a:rPr lang="en-US" altLang="ja-JP" spc="-1" dirty="0">
                <a:solidFill>
                  <a:srgbClr val="002060"/>
                </a:solidFill>
                <a:latin typeface="Arial"/>
              </a:rPr>
              <a:t>Sub-6</a:t>
            </a:r>
            <a:r>
              <a:rPr lang="ja-JP" altLang="en-US" spc="-1" dirty="0">
                <a:solidFill>
                  <a:srgbClr val="002060"/>
                </a:solidFill>
                <a:latin typeface="Arial"/>
              </a:rPr>
              <a:t>の</a:t>
            </a:r>
            <a:r>
              <a:rPr lang="en-US" altLang="ja-JP" spc="-1" dirty="0">
                <a:solidFill>
                  <a:srgbClr val="002060"/>
                </a:solidFill>
                <a:latin typeface="Arial"/>
              </a:rPr>
              <a:t>RF</a:t>
            </a:r>
            <a:r>
              <a:rPr lang="ja-JP" altLang="en-US" spc="-1" dirty="0">
                <a:solidFill>
                  <a:srgbClr val="002060"/>
                </a:solidFill>
                <a:latin typeface="Arial"/>
              </a:rPr>
              <a:t>部で苦労したと言う話です。</a:t>
            </a:r>
            <a:endParaRPr lang="en-US" altLang="ja-JP" spc="-1" dirty="0">
              <a:solidFill>
                <a:srgbClr val="002060"/>
              </a:solidFill>
              <a:latin typeface="Arial"/>
            </a:endParaRPr>
          </a:p>
          <a:p>
            <a:pPr marL="12600">
              <a:lnSpc>
                <a:spcPct val="100000"/>
              </a:lnSpc>
            </a:pPr>
            <a:endParaRPr lang="en-US" altLang="ja-JP" spc="-1" dirty="0">
              <a:solidFill>
                <a:srgbClr val="002060"/>
              </a:solidFill>
              <a:latin typeface="Arial"/>
            </a:endParaRPr>
          </a:p>
          <a:p>
            <a:pPr marL="12600">
              <a:lnSpc>
                <a:spcPct val="100000"/>
              </a:lnSpc>
            </a:pPr>
            <a:r>
              <a:rPr lang="ja-JP" altLang="en-US" spc="-1" dirty="0">
                <a:solidFill>
                  <a:srgbClr val="002060"/>
                </a:solidFill>
                <a:latin typeface="Arial"/>
              </a:rPr>
              <a:t>デジタル屋と言えども、</a:t>
            </a:r>
            <a:endParaRPr lang="en-US" altLang="ja-JP" spc="-1" dirty="0">
              <a:solidFill>
                <a:srgbClr val="002060"/>
              </a:solidFill>
              <a:latin typeface="Arial"/>
            </a:endParaRPr>
          </a:p>
          <a:p>
            <a:pPr marL="12600">
              <a:lnSpc>
                <a:spcPct val="100000"/>
              </a:lnSpc>
            </a:pPr>
            <a:r>
              <a:rPr lang="en-US" altLang="ja-JP" spc="-1" dirty="0">
                <a:solidFill>
                  <a:srgbClr val="002060"/>
                </a:solidFill>
                <a:latin typeface="Arial"/>
              </a:rPr>
              <a:t>Sub-6</a:t>
            </a:r>
            <a:r>
              <a:rPr lang="ja-JP" altLang="en-US" spc="-1" dirty="0">
                <a:solidFill>
                  <a:srgbClr val="002060"/>
                </a:solidFill>
                <a:latin typeface="Arial"/>
              </a:rPr>
              <a:t>の</a:t>
            </a:r>
            <a:r>
              <a:rPr lang="en-US" altLang="ja-JP" spc="-1" dirty="0">
                <a:solidFill>
                  <a:srgbClr val="002060"/>
                </a:solidFill>
                <a:latin typeface="Arial"/>
              </a:rPr>
              <a:t>RF</a:t>
            </a:r>
            <a:r>
              <a:rPr lang="ja-JP" altLang="en-US" spc="-1" dirty="0">
                <a:solidFill>
                  <a:srgbClr val="002060"/>
                </a:solidFill>
                <a:latin typeface="Arial"/>
              </a:rPr>
              <a:t>設計は必要な時代です。</a:t>
            </a:r>
            <a:endParaRPr lang="en-US" altLang="ja-JP" spc="-1" dirty="0">
              <a:solidFill>
                <a:srgbClr val="002060"/>
              </a:solidFill>
              <a:latin typeface="Arial"/>
            </a:endParaRPr>
          </a:p>
          <a:p>
            <a:pPr marL="12600">
              <a:lnSpc>
                <a:spcPct val="100000"/>
              </a:lnSpc>
            </a:pPr>
            <a:r>
              <a:rPr lang="ja-JP" altLang="en-US" spc="-1" dirty="0">
                <a:solidFill>
                  <a:srgbClr val="002060"/>
                </a:solidFill>
                <a:latin typeface="Arial"/>
              </a:rPr>
              <a:t>挑戦して行きます。</a:t>
            </a:r>
            <a:endParaRPr lang="en-US" altLang="ja-JP" spc="-1" dirty="0">
              <a:solidFill>
                <a:srgbClr val="002060"/>
              </a:solidFill>
              <a:latin typeface="Arial"/>
            </a:endParaRPr>
          </a:p>
        </p:txBody>
      </p:sp>
      <p:cxnSp>
        <p:nvCxnSpPr>
          <p:cNvPr id="14" name="直線矢印コネクタ 13">
            <a:extLst>
              <a:ext uri="{FF2B5EF4-FFF2-40B4-BE49-F238E27FC236}">
                <a16:creationId xmlns:a16="http://schemas.microsoft.com/office/drawing/2014/main" id="{B239CF79-7D35-4A4D-82E5-C5F811596B18}"/>
              </a:ext>
            </a:extLst>
          </p:cNvPr>
          <p:cNvCxnSpPr>
            <a:cxnSpLocks/>
          </p:cNvCxnSpPr>
          <p:nvPr/>
        </p:nvCxnSpPr>
        <p:spPr>
          <a:xfrm flipH="1" flipV="1">
            <a:off x="9163051" y="3347954"/>
            <a:ext cx="952499" cy="195029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ustomShape 1">
            <a:extLst>
              <a:ext uri="{FF2B5EF4-FFF2-40B4-BE49-F238E27FC236}">
                <a16:creationId xmlns:a16="http://schemas.microsoft.com/office/drawing/2014/main" id="{A9AD81F6-782B-43FD-A0F4-25B3B79120CA}"/>
              </a:ext>
            </a:extLst>
          </p:cNvPr>
          <p:cNvSpPr/>
          <p:nvPr/>
        </p:nvSpPr>
        <p:spPr>
          <a:xfrm>
            <a:off x="9534525" y="5300579"/>
            <a:ext cx="1573443" cy="74779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marL="12600">
              <a:lnSpc>
                <a:spcPct val="100000"/>
              </a:lnSpc>
            </a:pPr>
            <a:r>
              <a:rPr lang="en-US" spc="-1" dirty="0">
                <a:solidFill>
                  <a:srgbClr val="FF0000"/>
                </a:solidFill>
                <a:latin typeface="Arial"/>
              </a:rPr>
              <a:t>ADRV9026</a:t>
            </a:r>
            <a:r>
              <a:rPr lang="ja-JP" altLang="en-US" spc="-1" dirty="0">
                <a:solidFill>
                  <a:srgbClr val="FF0000"/>
                </a:solidFill>
                <a:latin typeface="Arial"/>
              </a:rPr>
              <a:t>の</a:t>
            </a:r>
            <a:endParaRPr lang="en-US" altLang="ja-JP" spc="-1" dirty="0">
              <a:solidFill>
                <a:srgbClr val="FF0000"/>
              </a:solidFill>
              <a:latin typeface="Arial"/>
            </a:endParaRPr>
          </a:p>
          <a:p>
            <a:pPr marL="12600">
              <a:lnSpc>
                <a:spcPct val="100000"/>
              </a:lnSpc>
            </a:pPr>
            <a:r>
              <a:rPr lang="en-US" altLang="ja-JP" spc="-1" dirty="0">
                <a:solidFill>
                  <a:srgbClr val="FF0000"/>
                </a:solidFill>
                <a:latin typeface="Arial"/>
              </a:rPr>
              <a:t>TRX</a:t>
            </a:r>
            <a:r>
              <a:rPr lang="ja-JP" altLang="en-US" spc="-1" dirty="0">
                <a:solidFill>
                  <a:srgbClr val="FF0000"/>
                </a:solidFill>
                <a:latin typeface="Arial"/>
              </a:rPr>
              <a:t>チップ</a:t>
            </a:r>
            <a:endParaRPr lang="en-US" altLang="ja-JP" spc="-1" dirty="0">
              <a:solidFill>
                <a:srgbClr val="FF0000"/>
              </a:solidFill>
              <a:latin typeface="Arial"/>
            </a:endParaRPr>
          </a:p>
          <a:p>
            <a:pPr marL="12600">
              <a:lnSpc>
                <a:spcPct val="100000"/>
              </a:lnSpc>
            </a:pPr>
            <a:endParaRPr lang="en-US" b="0" strike="noStrike" spc="-1" dirty="0">
              <a:solidFill>
                <a:srgbClr val="FF0000"/>
              </a:solidFill>
              <a:latin typeface="Arial"/>
            </a:endParaRPr>
          </a:p>
        </p:txBody>
      </p:sp>
      <p:cxnSp>
        <p:nvCxnSpPr>
          <p:cNvPr id="15" name="直線矢印コネクタ 14">
            <a:extLst>
              <a:ext uri="{FF2B5EF4-FFF2-40B4-BE49-F238E27FC236}">
                <a16:creationId xmlns:a16="http://schemas.microsoft.com/office/drawing/2014/main" id="{821DFB2B-528B-491B-A74D-1A683BFAEEC6}"/>
              </a:ext>
            </a:extLst>
          </p:cNvPr>
          <p:cNvCxnSpPr>
            <a:cxnSpLocks/>
          </p:cNvCxnSpPr>
          <p:nvPr/>
        </p:nvCxnSpPr>
        <p:spPr>
          <a:xfrm flipH="1" flipV="1">
            <a:off x="7886701" y="3505201"/>
            <a:ext cx="933449" cy="254076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ustomShape 1">
            <a:extLst>
              <a:ext uri="{FF2B5EF4-FFF2-40B4-BE49-F238E27FC236}">
                <a16:creationId xmlns:a16="http://schemas.microsoft.com/office/drawing/2014/main" id="{4866C087-E006-41FD-9972-09863AA02F91}"/>
              </a:ext>
            </a:extLst>
          </p:cNvPr>
          <p:cNvSpPr/>
          <p:nvPr/>
        </p:nvSpPr>
        <p:spPr>
          <a:xfrm>
            <a:off x="8376329" y="6045965"/>
            <a:ext cx="2567896" cy="74779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marL="12600">
              <a:lnSpc>
                <a:spcPct val="100000"/>
              </a:lnSpc>
            </a:pPr>
            <a:r>
              <a:rPr lang="ja-JP" altLang="en-US" b="0" strike="noStrike" spc="-1" dirty="0">
                <a:solidFill>
                  <a:srgbClr val="FF0000"/>
                </a:solidFill>
                <a:latin typeface="Arial"/>
              </a:rPr>
              <a:t>差動で基板間を渡す！</a:t>
            </a:r>
            <a:endParaRPr lang="en-US" b="0" strike="noStrike" spc="-1" dirty="0">
              <a:solidFill>
                <a:srgbClr val="FF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07441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stomShape 1">
            <a:extLst>
              <a:ext uri="{FF2B5EF4-FFF2-40B4-BE49-F238E27FC236}">
                <a16:creationId xmlns:a16="http://schemas.microsoft.com/office/drawing/2014/main" id="{D8556A41-4E36-4D97-88EC-C61B8FF3F67C}"/>
              </a:ext>
            </a:extLst>
          </p:cNvPr>
          <p:cNvSpPr/>
          <p:nvPr/>
        </p:nvSpPr>
        <p:spPr>
          <a:xfrm>
            <a:off x="439169" y="177697"/>
            <a:ext cx="6053070" cy="32522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marL="12600">
              <a:lnSpc>
                <a:spcPct val="100000"/>
              </a:lnSpc>
            </a:pPr>
            <a:r>
              <a:rPr lang="ja-JP" altLang="en-US" sz="2400" b="0" strike="noStrike" spc="-1" dirty="0">
                <a:solidFill>
                  <a:srgbClr val="002060"/>
                </a:solidFill>
                <a:latin typeface="Arial"/>
              </a:rPr>
              <a:t>３）評価ボードを使いこなせ。</a:t>
            </a:r>
            <a:endParaRPr lang="en-US" altLang="ja-JP" sz="2400" b="0" strike="noStrike" spc="-1" dirty="0">
              <a:solidFill>
                <a:srgbClr val="002060"/>
              </a:solidFill>
              <a:latin typeface="Arial"/>
            </a:endParaRPr>
          </a:p>
        </p:txBody>
      </p:sp>
      <p:pic>
        <p:nvPicPr>
          <p:cNvPr id="11" name="図 10" descr="ダイアグラム&#10;&#10;自動的に生成された説明">
            <a:extLst>
              <a:ext uri="{FF2B5EF4-FFF2-40B4-BE49-F238E27FC236}">
                <a16:creationId xmlns:a16="http://schemas.microsoft.com/office/drawing/2014/main" id="{C28D1B1A-14C7-433A-ACFB-B2A0CFF972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0583" y="2112327"/>
            <a:ext cx="8540434" cy="2026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5721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図 12" descr="ダイアグラム&#10;&#10;自動的に生成された説明">
            <a:extLst>
              <a:ext uri="{FF2B5EF4-FFF2-40B4-BE49-F238E27FC236}">
                <a16:creationId xmlns:a16="http://schemas.microsoft.com/office/drawing/2014/main" id="{9DD231FE-99BE-4D11-BF51-701C3C699B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1050" y="766633"/>
            <a:ext cx="2818765" cy="5608320"/>
          </a:xfrm>
          <a:prstGeom prst="rect">
            <a:avLst/>
          </a:prstGeom>
        </p:spPr>
      </p:pic>
      <p:sp>
        <p:nvSpPr>
          <p:cNvPr id="4" name="CustomShape 1">
            <a:extLst>
              <a:ext uri="{FF2B5EF4-FFF2-40B4-BE49-F238E27FC236}">
                <a16:creationId xmlns:a16="http://schemas.microsoft.com/office/drawing/2014/main" id="{E5FD0B20-EFF9-4211-89DF-2544B229D925}"/>
              </a:ext>
            </a:extLst>
          </p:cNvPr>
          <p:cNvSpPr/>
          <p:nvPr/>
        </p:nvSpPr>
        <p:spPr>
          <a:xfrm>
            <a:off x="9080877" y="1191690"/>
            <a:ext cx="2599631" cy="74206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marL="12600">
              <a:lnSpc>
                <a:spcPct val="100000"/>
              </a:lnSpc>
            </a:pPr>
            <a:r>
              <a:rPr lang="en-US" altLang="ja-JP" spc="-1" dirty="0">
                <a:solidFill>
                  <a:srgbClr val="002060"/>
                </a:solidFill>
                <a:latin typeface="Arial"/>
              </a:rPr>
              <a:t>Quad-</a:t>
            </a:r>
            <a:r>
              <a:rPr lang="en-US" altLang="ja-JP" spc="-1" dirty="0" err="1">
                <a:solidFill>
                  <a:srgbClr val="002060"/>
                </a:solidFill>
                <a:latin typeface="Arial"/>
              </a:rPr>
              <a:t>MxFE</a:t>
            </a:r>
            <a:endParaRPr lang="en-US" altLang="ja-JP" spc="-1" dirty="0">
              <a:solidFill>
                <a:srgbClr val="002060"/>
              </a:solidFill>
              <a:latin typeface="Arial"/>
            </a:endParaRPr>
          </a:p>
          <a:p>
            <a:pPr marL="12600">
              <a:lnSpc>
                <a:spcPct val="100000"/>
              </a:lnSpc>
            </a:pPr>
            <a:r>
              <a:rPr lang="en-US" altLang="ja-JP" spc="-1" dirty="0">
                <a:solidFill>
                  <a:srgbClr val="002060"/>
                </a:solidFill>
                <a:latin typeface="Arial"/>
              </a:rPr>
              <a:t>16CHs ADCs &amp; DACs</a:t>
            </a:r>
          </a:p>
        </p:txBody>
      </p:sp>
      <p:sp>
        <p:nvSpPr>
          <p:cNvPr id="6" name="CustomShape 1">
            <a:extLst>
              <a:ext uri="{FF2B5EF4-FFF2-40B4-BE49-F238E27FC236}">
                <a16:creationId xmlns:a16="http://schemas.microsoft.com/office/drawing/2014/main" id="{D8556A41-4E36-4D97-88EC-C61B8FF3F67C}"/>
              </a:ext>
            </a:extLst>
          </p:cNvPr>
          <p:cNvSpPr/>
          <p:nvPr/>
        </p:nvSpPr>
        <p:spPr>
          <a:xfrm>
            <a:off x="439169" y="177697"/>
            <a:ext cx="6053070" cy="32522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marL="12600">
              <a:lnSpc>
                <a:spcPct val="100000"/>
              </a:lnSpc>
            </a:pPr>
            <a:r>
              <a:rPr lang="ja-JP" altLang="en-US" sz="2400" b="0" strike="noStrike" spc="-1" dirty="0">
                <a:solidFill>
                  <a:srgbClr val="002060"/>
                </a:solidFill>
                <a:latin typeface="Arial"/>
              </a:rPr>
              <a:t>３）評価ボードを使いこなせ。</a:t>
            </a:r>
            <a:endParaRPr lang="en-US" altLang="ja-JP" sz="2400" b="0" strike="noStrike" spc="-1" dirty="0">
              <a:solidFill>
                <a:srgbClr val="002060"/>
              </a:solidFill>
              <a:latin typeface="Arial"/>
            </a:endParaRPr>
          </a:p>
        </p:txBody>
      </p:sp>
      <p:pic>
        <p:nvPicPr>
          <p:cNvPr id="5" name="図 4" descr="文字が書かれている&#10;&#10;中程度の精度で自動的に生成された説明">
            <a:extLst>
              <a:ext uri="{FF2B5EF4-FFF2-40B4-BE49-F238E27FC236}">
                <a16:creationId xmlns:a16="http://schemas.microsoft.com/office/drawing/2014/main" id="{8824BEDE-D73B-418B-9120-C6FF85BD65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8534" y="4243312"/>
            <a:ext cx="2902755" cy="1554480"/>
          </a:xfrm>
          <a:prstGeom prst="rect">
            <a:avLst/>
          </a:prstGeom>
        </p:spPr>
      </p:pic>
      <p:pic>
        <p:nvPicPr>
          <p:cNvPr id="9" name="図 8" descr="文字が書かれている&#10;&#10;中程度の精度で自動的に生成された説明">
            <a:extLst>
              <a:ext uri="{FF2B5EF4-FFF2-40B4-BE49-F238E27FC236}">
                <a16:creationId xmlns:a16="http://schemas.microsoft.com/office/drawing/2014/main" id="{1A4CBB8A-7FC1-4A3D-995D-15B00517C1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521" y="4985319"/>
            <a:ext cx="2287999" cy="1212721"/>
          </a:xfrm>
          <a:prstGeom prst="rect">
            <a:avLst/>
          </a:prstGeom>
        </p:spPr>
      </p:pic>
      <p:sp>
        <p:nvSpPr>
          <p:cNvPr id="15" name="CustomShape 1">
            <a:extLst>
              <a:ext uri="{FF2B5EF4-FFF2-40B4-BE49-F238E27FC236}">
                <a16:creationId xmlns:a16="http://schemas.microsoft.com/office/drawing/2014/main" id="{E270402B-DA4C-4744-8C3F-668755EB3414}"/>
              </a:ext>
            </a:extLst>
          </p:cNvPr>
          <p:cNvSpPr/>
          <p:nvPr/>
        </p:nvSpPr>
        <p:spPr>
          <a:xfrm>
            <a:off x="5758220" y="1095385"/>
            <a:ext cx="3667760" cy="74206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marL="12600">
              <a:lnSpc>
                <a:spcPct val="100000"/>
              </a:lnSpc>
            </a:pPr>
            <a:r>
              <a:rPr lang="en-US" altLang="ja-JP" sz="1600" spc="-1" dirty="0">
                <a:solidFill>
                  <a:srgbClr val="002060"/>
                </a:solidFill>
                <a:latin typeface="Arial"/>
              </a:rPr>
              <a:t>AD9081 </a:t>
            </a:r>
            <a:r>
              <a:rPr lang="en-US" altLang="ja-JP" sz="1600" spc="-1" dirty="0" err="1">
                <a:solidFill>
                  <a:srgbClr val="002060"/>
                </a:solidFill>
                <a:latin typeface="Arial"/>
              </a:rPr>
              <a:t>MxFE</a:t>
            </a:r>
            <a:endParaRPr lang="en-US" altLang="ja-JP" sz="1600" spc="-1" dirty="0">
              <a:solidFill>
                <a:srgbClr val="002060"/>
              </a:solidFill>
              <a:latin typeface="Arial"/>
            </a:endParaRPr>
          </a:p>
          <a:p>
            <a:pPr marL="12600">
              <a:lnSpc>
                <a:spcPct val="100000"/>
              </a:lnSpc>
            </a:pPr>
            <a:r>
              <a:rPr lang="en-US" altLang="ja-JP" sz="1600" spc="-1" dirty="0">
                <a:solidFill>
                  <a:srgbClr val="002060"/>
                </a:solidFill>
                <a:latin typeface="Arial"/>
              </a:rPr>
              <a:t>  ADCs 4GSPS 12bits4CHs</a:t>
            </a:r>
          </a:p>
          <a:p>
            <a:pPr marL="12600">
              <a:lnSpc>
                <a:spcPct val="100000"/>
              </a:lnSpc>
            </a:pPr>
            <a:r>
              <a:rPr lang="en-US" altLang="ja-JP" sz="1600" spc="-1" dirty="0">
                <a:solidFill>
                  <a:srgbClr val="002060"/>
                </a:solidFill>
                <a:latin typeface="Arial"/>
              </a:rPr>
              <a:t>  DACs 12GSPS 16bits 4CHs</a:t>
            </a:r>
          </a:p>
        </p:txBody>
      </p:sp>
      <p:pic>
        <p:nvPicPr>
          <p:cNvPr id="16" name="図 15" descr="ダイアグラム, 設計図&#10;&#10;自動的に生成された説明">
            <a:extLst>
              <a:ext uri="{FF2B5EF4-FFF2-40B4-BE49-F238E27FC236}">
                <a16:creationId xmlns:a16="http://schemas.microsoft.com/office/drawing/2014/main" id="{CE7B8CDC-F167-41A6-B743-4829FCAB2C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7678" y="1904936"/>
            <a:ext cx="2111333" cy="1714996"/>
          </a:xfrm>
          <a:prstGeom prst="rect">
            <a:avLst/>
          </a:prstGeom>
        </p:spPr>
      </p:pic>
      <p:pic>
        <p:nvPicPr>
          <p:cNvPr id="3" name="図 2" descr="アイコン&#10;&#10;自動的に生成された説明">
            <a:extLst>
              <a:ext uri="{FF2B5EF4-FFF2-40B4-BE49-F238E27FC236}">
                <a16:creationId xmlns:a16="http://schemas.microsoft.com/office/drawing/2014/main" id="{F84930D4-982D-4DBC-AD49-53E5FB2E162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589" y="827301"/>
            <a:ext cx="849277" cy="1143258"/>
          </a:xfrm>
          <a:prstGeom prst="rect">
            <a:avLst/>
          </a:prstGeom>
        </p:spPr>
      </p:pic>
      <p:cxnSp>
        <p:nvCxnSpPr>
          <p:cNvPr id="8" name="直線矢印コネクタ 7">
            <a:extLst>
              <a:ext uri="{FF2B5EF4-FFF2-40B4-BE49-F238E27FC236}">
                <a16:creationId xmlns:a16="http://schemas.microsoft.com/office/drawing/2014/main" id="{93C39EE4-4AA4-43B6-8212-AE174B92BE4B}"/>
              </a:ext>
            </a:extLst>
          </p:cNvPr>
          <p:cNvCxnSpPr/>
          <p:nvPr/>
        </p:nvCxnSpPr>
        <p:spPr>
          <a:xfrm>
            <a:off x="3017520" y="1466417"/>
            <a:ext cx="623530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矢印コネクタ 13">
            <a:extLst>
              <a:ext uri="{FF2B5EF4-FFF2-40B4-BE49-F238E27FC236}">
                <a16:creationId xmlns:a16="http://schemas.microsoft.com/office/drawing/2014/main" id="{B6BF7C47-929C-47F5-807B-D4532F22F437}"/>
              </a:ext>
            </a:extLst>
          </p:cNvPr>
          <p:cNvCxnSpPr>
            <a:cxnSpLocks/>
          </p:cNvCxnSpPr>
          <p:nvPr/>
        </p:nvCxnSpPr>
        <p:spPr>
          <a:xfrm flipH="1">
            <a:off x="3017520" y="5933440"/>
            <a:ext cx="623530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図 17" descr="電子機器, 回路 が含まれている画像&#10;&#10;自動的に生成された説明">
            <a:extLst>
              <a:ext uri="{FF2B5EF4-FFF2-40B4-BE49-F238E27FC236}">
                <a16:creationId xmlns:a16="http://schemas.microsoft.com/office/drawing/2014/main" id="{17AA376C-25A9-4907-AB61-E66F89CFF44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3671" y="1904936"/>
            <a:ext cx="3314042" cy="1554479"/>
          </a:xfrm>
          <a:prstGeom prst="rect">
            <a:avLst/>
          </a:prstGeom>
        </p:spPr>
      </p:pic>
      <p:sp>
        <p:nvSpPr>
          <p:cNvPr id="19" name="CustomShape 1">
            <a:extLst>
              <a:ext uri="{FF2B5EF4-FFF2-40B4-BE49-F238E27FC236}">
                <a16:creationId xmlns:a16="http://schemas.microsoft.com/office/drawing/2014/main" id="{4771BE03-AD31-42DA-BA7D-B290E08D4B0B}"/>
              </a:ext>
            </a:extLst>
          </p:cNvPr>
          <p:cNvSpPr/>
          <p:nvPr/>
        </p:nvSpPr>
        <p:spPr>
          <a:xfrm>
            <a:off x="8964613" y="3489860"/>
            <a:ext cx="3227387" cy="35258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marL="12600">
              <a:lnSpc>
                <a:spcPct val="100000"/>
              </a:lnSpc>
            </a:pPr>
            <a:r>
              <a:rPr lang="ja-JP" altLang="en-US" sz="2000" b="1" spc="-1" dirty="0">
                <a:solidFill>
                  <a:srgbClr val="FF0000"/>
                </a:solidFill>
                <a:latin typeface="Arial"/>
              </a:rPr>
              <a:t>なんと</a:t>
            </a:r>
            <a:r>
              <a:rPr lang="en-US" altLang="ja-JP" sz="2000" b="1" spc="-1" dirty="0">
                <a:solidFill>
                  <a:srgbClr val="FF0000"/>
                </a:solidFill>
                <a:latin typeface="Arial"/>
              </a:rPr>
              <a:t>16ch</a:t>
            </a:r>
            <a:r>
              <a:rPr lang="ja-JP" altLang="en-US" sz="2000" b="1" spc="-1" dirty="0">
                <a:solidFill>
                  <a:srgbClr val="FF0000"/>
                </a:solidFill>
                <a:latin typeface="Arial"/>
              </a:rPr>
              <a:t>があります！</a:t>
            </a:r>
            <a:endParaRPr lang="en-US" altLang="ja-JP" sz="2000" b="1" spc="-1" dirty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20" name="CustomShape 1">
            <a:extLst>
              <a:ext uri="{FF2B5EF4-FFF2-40B4-BE49-F238E27FC236}">
                <a16:creationId xmlns:a16="http://schemas.microsoft.com/office/drawing/2014/main" id="{406685E0-A78D-4A94-9060-215481D8A559}"/>
              </a:ext>
            </a:extLst>
          </p:cNvPr>
          <p:cNvSpPr/>
          <p:nvPr/>
        </p:nvSpPr>
        <p:spPr>
          <a:xfrm>
            <a:off x="929923" y="4503007"/>
            <a:ext cx="2163332" cy="32522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marL="12600">
              <a:lnSpc>
                <a:spcPct val="100000"/>
              </a:lnSpc>
            </a:pPr>
            <a:r>
              <a:rPr lang="ja-JP" altLang="en-US" b="1" spc="-1" dirty="0">
                <a:solidFill>
                  <a:srgbClr val="FF0000"/>
                </a:solidFill>
                <a:latin typeface="Arial"/>
              </a:rPr>
              <a:t>研究成果が上がる。</a:t>
            </a:r>
            <a:endParaRPr lang="en-US" altLang="ja-JP" b="1" strike="noStrike" spc="-1" dirty="0">
              <a:solidFill>
                <a:srgbClr val="FF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687758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ustomShape 1">
            <a:extLst>
              <a:ext uri="{FF2B5EF4-FFF2-40B4-BE49-F238E27FC236}">
                <a16:creationId xmlns:a16="http://schemas.microsoft.com/office/drawing/2014/main" id="{4C774D5C-76F8-4749-B835-C7F3E682C644}"/>
              </a:ext>
            </a:extLst>
          </p:cNvPr>
          <p:cNvSpPr/>
          <p:nvPr/>
        </p:nvSpPr>
        <p:spPr>
          <a:xfrm>
            <a:off x="276258" y="160879"/>
            <a:ext cx="8285851" cy="40667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marL="12600">
              <a:lnSpc>
                <a:spcPct val="100000"/>
              </a:lnSpc>
            </a:pPr>
            <a:r>
              <a:rPr lang="ja-JP" altLang="en-US" sz="2400" spc="-1" dirty="0">
                <a:solidFill>
                  <a:srgbClr val="002060"/>
                </a:solidFill>
                <a:latin typeface="Arial"/>
              </a:rPr>
              <a:t>４）研究向け</a:t>
            </a:r>
            <a:r>
              <a:rPr lang="en-US" altLang="ja-JP" sz="2400" spc="-1" dirty="0">
                <a:solidFill>
                  <a:srgbClr val="002060"/>
                </a:solidFill>
                <a:latin typeface="Arial"/>
              </a:rPr>
              <a:t>SDR</a:t>
            </a:r>
            <a:r>
              <a:rPr lang="ja-JP" altLang="en-US" sz="2400" spc="-1" dirty="0">
                <a:solidFill>
                  <a:srgbClr val="002060"/>
                </a:solidFill>
                <a:latin typeface="Arial"/>
              </a:rPr>
              <a:t>開発事例：</a:t>
            </a:r>
            <a:r>
              <a:rPr lang="en-US" altLang="ja-JP" sz="2400" spc="-1" dirty="0">
                <a:solidFill>
                  <a:srgbClr val="002060"/>
                </a:solidFill>
                <a:latin typeface="Arial"/>
              </a:rPr>
              <a:t>4ch SDR</a:t>
            </a:r>
            <a:r>
              <a:rPr lang="ja-JP" altLang="en-US" sz="2400" spc="-1" dirty="0">
                <a:solidFill>
                  <a:srgbClr val="002060"/>
                </a:solidFill>
                <a:latin typeface="Arial"/>
              </a:rPr>
              <a:t>マシンの搭載チップ</a:t>
            </a:r>
            <a:endParaRPr lang="en-US" altLang="ja-JP" sz="2400" spc="-1" dirty="0">
              <a:solidFill>
                <a:srgbClr val="002060"/>
              </a:solidFill>
              <a:latin typeface="Arial"/>
            </a:endParaRPr>
          </a:p>
        </p:txBody>
      </p:sp>
      <p:sp>
        <p:nvSpPr>
          <p:cNvPr id="22" name="CustomShape 1">
            <a:extLst>
              <a:ext uri="{FF2B5EF4-FFF2-40B4-BE49-F238E27FC236}">
                <a16:creationId xmlns:a16="http://schemas.microsoft.com/office/drawing/2014/main" id="{05473B4C-FC8C-4430-A7BA-B10F350AAA43}"/>
              </a:ext>
            </a:extLst>
          </p:cNvPr>
          <p:cNvSpPr/>
          <p:nvPr/>
        </p:nvSpPr>
        <p:spPr>
          <a:xfrm>
            <a:off x="7864728" y="893221"/>
            <a:ext cx="4327272" cy="183468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marL="12600">
              <a:lnSpc>
                <a:spcPct val="100000"/>
              </a:lnSpc>
            </a:pPr>
            <a:r>
              <a:rPr lang="en-US" altLang="ja-JP" b="1" spc="-1" dirty="0">
                <a:solidFill>
                  <a:srgbClr val="002060"/>
                </a:solidFill>
                <a:latin typeface="Arial"/>
              </a:rPr>
              <a:t>4CHs 4GSPS 12bit ADC</a:t>
            </a:r>
          </a:p>
          <a:p>
            <a:pPr marL="12600">
              <a:lnSpc>
                <a:spcPct val="100000"/>
              </a:lnSpc>
            </a:pPr>
            <a:r>
              <a:rPr lang="en-US" altLang="ja-JP" b="1" spc="-1" dirty="0">
                <a:solidFill>
                  <a:srgbClr val="002060"/>
                </a:solidFill>
                <a:latin typeface="Arial"/>
              </a:rPr>
              <a:t>4CHs 12GSPS 16bit DAC</a:t>
            </a:r>
          </a:p>
          <a:p>
            <a:pPr marL="12600">
              <a:lnSpc>
                <a:spcPct val="100000"/>
              </a:lnSpc>
            </a:pPr>
            <a:r>
              <a:rPr lang="en-US" altLang="ja-JP" b="1" spc="-1" dirty="0">
                <a:solidFill>
                  <a:srgbClr val="002060"/>
                </a:solidFill>
                <a:latin typeface="Arial"/>
              </a:rPr>
              <a:t>with DDC(Digital Down Converter)</a:t>
            </a:r>
          </a:p>
          <a:p>
            <a:pPr marL="12600">
              <a:lnSpc>
                <a:spcPct val="100000"/>
              </a:lnSpc>
            </a:pPr>
            <a:r>
              <a:rPr lang="en-US" altLang="ja-JP" b="1" spc="-1" dirty="0">
                <a:solidFill>
                  <a:srgbClr val="002060"/>
                </a:solidFill>
                <a:latin typeface="Arial"/>
              </a:rPr>
              <a:t>    &amp; DUC(Digital Up Converter)</a:t>
            </a:r>
          </a:p>
          <a:p>
            <a:pPr marL="12600">
              <a:lnSpc>
                <a:spcPct val="100000"/>
              </a:lnSpc>
            </a:pPr>
            <a:r>
              <a:rPr lang="en-US" altLang="ja-JP" b="1" spc="-1" dirty="0" err="1">
                <a:solidFill>
                  <a:srgbClr val="002060"/>
                </a:solidFill>
                <a:latin typeface="Arial"/>
              </a:rPr>
              <a:t>MxFE</a:t>
            </a:r>
            <a:r>
              <a:rPr lang="en-US" altLang="ja-JP" b="1" spc="-1" dirty="0">
                <a:solidFill>
                  <a:srgbClr val="002060"/>
                </a:solidFill>
                <a:latin typeface="Arial"/>
              </a:rPr>
              <a:t>(Mix Front End)</a:t>
            </a:r>
          </a:p>
        </p:txBody>
      </p:sp>
      <p:pic>
        <p:nvPicPr>
          <p:cNvPr id="3" name="図 2" descr="グラフィカル ユーザー インターフェイス が含まれている画像&#10;&#10;自動的に生成された説明">
            <a:extLst>
              <a:ext uri="{FF2B5EF4-FFF2-40B4-BE49-F238E27FC236}">
                <a16:creationId xmlns:a16="http://schemas.microsoft.com/office/drawing/2014/main" id="{FF42C543-5FC5-46C6-851D-C2709EE28F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139" y="1415754"/>
            <a:ext cx="6862762" cy="4026492"/>
          </a:xfrm>
          <a:prstGeom prst="rect">
            <a:avLst/>
          </a:prstGeom>
        </p:spPr>
      </p:pic>
      <p:pic>
        <p:nvPicPr>
          <p:cNvPr id="5" name="図 4" descr="ゲーム画面のスクリーンショット&#10;&#10;低い精度で自動的に生成された説明">
            <a:extLst>
              <a:ext uri="{FF2B5EF4-FFF2-40B4-BE49-F238E27FC236}">
                <a16:creationId xmlns:a16="http://schemas.microsoft.com/office/drawing/2014/main" id="{49E5B670-1E20-4E30-A3CD-0DCB54A29A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8473" y="2382590"/>
            <a:ext cx="4195389" cy="4003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8838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ustomShape 1">
            <a:extLst>
              <a:ext uri="{FF2B5EF4-FFF2-40B4-BE49-F238E27FC236}">
                <a16:creationId xmlns:a16="http://schemas.microsoft.com/office/drawing/2014/main" id="{4C774D5C-76F8-4749-B835-C7F3E682C644}"/>
              </a:ext>
            </a:extLst>
          </p:cNvPr>
          <p:cNvSpPr/>
          <p:nvPr/>
        </p:nvSpPr>
        <p:spPr>
          <a:xfrm>
            <a:off x="276258" y="160879"/>
            <a:ext cx="8285851" cy="40667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marL="12600">
              <a:lnSpc>
                <a:spcPct val="100000"/>
              </a:lnSpc>
            </a:pPr>
            <a:r>
              <a:rPr lang="ja-JP" altLang="en-US" sz="2400" spc="-1" dirty="0">
                <a:solidFill>
                  <a:srgbClr val="002060"/>
                </a:solidFill>
                <a:latin typeface="Arial"/>
              </a:rPr>
              <a:t>４）研究向け</a:t>
            </a:r>
            <a:r>
              <a:rPr lang="en-US" altLang="ja-JP" sz="2400" spc="-1" dirty="0">
                <a:solidFill>
                  <a:srgbClr val="002060"/>
                </a:solidFill>
                <a:latin typeface="Arial"/>
              </a:rPr>
              <a:t>SDR</a:t>
            </a:r>
            <a:r>
              <a:rPr lang="ja-JP" altLang="en-US" sz="2400" spc="-1" dirty="0">
                <a:solidFill>
                  <a:srgbClr val="002060"/>
                </a:solidFill>
                <a:latin typeface="Arial"/>
              </a:rPr>
              <a:t>開発事例：</a:t>
            </a:r>
            <a:r>
              <a:rPr lang="en-US" altLang="ja-JP" sz="2400" spc="-1" dirty="0">
                <a:solidFill>
                  <a:srgbClr val="002060"/>
                </a:solidFill>
                <a:latin typeface="Arial"/>
              </a:rPr>
              <a:t>12GSPS</a:t>
            </a:r>
            <a:r>
              <a:rPr lang="ja-JP" altLang="en-US" sz="2400" spc="-1" dirty="0">
                <a:solidFill>
                  <a:srgbClr val="002060"/>
                </a:solidFill>
                <a:latin typeface="Arial"/>
              </a:rPr>
              <a:t>の世界</a:t>
            </a:r>
            <a:endParaRPr lang="en-US" altLang="ja-JP" sz="2400" spc="-1" dirty="0">
              <a:solidFill>
                <a:srgbClr val="002060"/>
              </a:solidFill>
              <a:latin typeface="Arial"/>
            </a:endParaRPr>
          </a:p>
        </p:txBody>
      </p:sp>
      <p:sp>
        <p:nvSpPr>
          <p:cNvPr id="22" name="CustomShape 1">
            <a:extLst>
              <a:ext uri="{FF2B5EF4-FFF2-40B4-BE49-F238E27FC236}">
                <a16:creationId xmlns:a16="http://schemas.microsoft.com/office/drawing/2014/main" id="{05473B4C-FC8C-4430-A7BA-B10F350AAA43}"/>
              </a:ext>
            </a:extLst>
          </p:cNvPr>
          <p:cNvSpPr/>
          <p:nvPr/>
        </p:nvSpPr>
        <p:spPr>
          <a:xfrm>
            <a:off x="7569964" y="2863268"/>
            <a:ext cx="4327272" cy="183468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marL="12600">
              <a:lnSpc>
                <a:spcPct val="100000"/>
              </a:lnSpc>
            </a:pPr>
            <a:r>
              <a:rPr lang="en-US" altLang="ja-JP" b="1" spc="-1" dirty="0">
                <a:solidFill>
                  <a:srgbClr val="002060"/>
                </a:solidFill>
                <a:latin typeface="Arial"/>
              </a:rPr>
              <a:t>4CHs 4GSPS 12bit ADC</a:t>
            </a:r>
          </a:p>
          <a:p>
            <a:pPr marL="12600">
              <a:lnSpc>
                <a:spcPct val="100000"/>
              </a:lnSpc>
            </a:pPr>
            <a:r>
              <a:rPr lang="en-US" altLang="ja-JP" b="1" spc="-1" dirty="0">
                <a:solidFill>
                  <a:srgbClr val="002060"/>
                </a:solidFill>
                <a:latin typeface="Arial"/>
              </a:rPr>
              <a:t>4CHs 12GSPS 16bit DAC</a:t>
            </a:r>
          </a:p>
          <a:p>
            <a:pPr marL="12600">
              <a:lnSpc>
                <a:spcPct val="100000"/>
              </a:lnSpc>
            </a:pPr>
            <a:r>
              <a:rPr lang="en-US" altLang="ja-JP" b="1" spc="-1" dirty="0">
                <a:solidFill>
                  <a:srgbClr val="002060"/>
                </a:solidFill>
                <a:latin typeface="Arial"/>
              </a:rPr>
              <a:t>with DDC(Digital Down Converter)</a:t>
            </a:r>
          </a:p>
          <a:p>
            <a:pPr marL="12600">
              <a:lnSpc>
                <a:spcPct val="100000"/>
              </a:lnSpc>
            </a:pPr>
            <a:r>
              <a:rPr lang="en-US" altLang="ja-JP" b="1" spc="-1" dirty="0">
                <a:solidFill>
                  <a:srgbClr val="002060"/>
                </a:solidFill>
                <a:latin typeface="Arial"/>
              </a:rPr>
              <a:t>    &amp; DUC(Digital Up Converter)</a:t>
            </a:r>
          </a:p>
          <a:p>
            <a:pPr marL="12600">
              <a:lnSpc>
                <a:spcPct val="100000"/>
              </a:lnSpc>
            </a:pPr>
            <a:r>
              <a:rPr lang="en-US" altLang="ja-JP" b="1" spc="-1" dirty="0" err="1">
                <a:solidFill>
                  <a:srgbClr val="002060"/>
                </a:solidFill>
                <a:latin typeface="Arial"/>
              </a:rPr>
              <a:t>MxFE</a:t>
            </a:r>
            <a:r>
              <a:rPr lang="en-US" altLang="ja-JP" b="1" spc="-1" dirty="0">
                <a:solidFill>
                  <a:srgbClr val="002060"/>
                </a:solidFill>
                <a:latin typeface="Arial"/>
              </a:rPr>
              <a:t>(Mix Front End)</a:t>
            </a:r>
          </a:p>
        </p:txBody>
      </p:sp>
      <p:cxnSp>
        <p:nvCxnSpPr>
          <p:cNvPr id="4" name="直線コネクタ 3">
            <a:extLst>
              <a:ext uri="{FF2B5EF4-FFF2-40B4-BE49-F238E27FC236}">
                <a16:creationId xmlns:a16="http://schemas.microsoft.com/office/drawing/2014/main" id="{D642FD32-68E2-488D-A4F7-F0377059C44E}"/>
              </a:ext>
            </a:extLst>
          </p:cNvPr>
          <p:cNvCxnSpPr/>
          <p:nvPr/>
        </p:nvCxnSpPr>
        <p:spPr>
          <a:xfrm>
            <a:off x="1699491" y="1745673"/>
            <a:ext cx="8866909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0A200D54-9744-4F1F-B4B8-64282631A40F}"/>
              </a:ext>
            </a:extLst>
          </p:cNvPr>
          <p:cNvCxnSpPr>
            <a:cxnSpLocks/>
          </p:cNvCxnSpPr>
          <p:nvPr/>
        </p:nvCxnSpPr>
        <p:spPr>
          <a:xfrm>
            <a:off x="1699491" y="1463964"/>
            <a:ext cx="0" cy="281709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線コネクタ 5">
            <a:extLst>
              <a:ext uri="{FF2B5EF4-FFF2-40B4-BE49-F238E27FC236}">
                <a16:creationId xmlns:a16="http://schemas.microsoft.com/office/drawing/2014/main" id="{91B03CEB-F002-4439-AA1B-75C69E0248FB}"/>
              </a:ext>
            </a:extLst>
          </p:cNvPr>
          <p:cNvCxnSpPr>
            <a:cxnSpLocks/>
          </p:cNvCxnSpPr>
          <p:nvPr/>
        </p:nvCxnSpPr>
        <p:spPr>
          <a:xfrm>
            <a:off x="6082146" y="1463964"/>
            <a:ext cx="0" cy="281709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線コネクタ 6">
            <a:extLst>
              <a:ext uri="{FF2B5EF4-FFF2-40B4-BE49-F238E27FC236}">
                <a16:creationId xmlns:a16="http://schemas.microsoft.com/office/drawing/2014/main" id="{D571030B-5A38-45CE-ACD8-6DE7677B5AE3}"/>
              </a:ext>
            </a:extLst>
          </p:cNvPr>
          <p:cNvCxnSpPr>
            <a:cxnSpLocks/>
          </p:cNvCxnSpPr>
          <p:nvPr/>
        </p:nvCxnSpPr>
        <p:spPr>
          <a:xfrm>
            <a:off x="10557164" y="1463964"/>
            <a:ext cx="0" cy="281709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ustomShape 1">
            <a:extLst>
              <a:ext uri="{FF2B5EF4-FFF2-40B4-BE49-F238E27FC236}">
                <a16:creationId xmlns:a16="http://schemas.microsoft.com/office/drawing/2014/main" id="{41010B5B-7DD3-4432-B016-A44CDDDA22D8}"/>
              </a:ext>
            </a:extLst>
          </p:cNvPr>
          <p:cNvSpPr/>
          <p:nvPr/>
        </p:nvSpPr>
        <p:spPr>
          <a:xfrm>
            <a:off x="10176146" y="904011"/>
            <a:ext cx="1219236" cy="52461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marL="12600">
              <a:lnSpc>
                <a:spcPct val="100000"/>
              </a:lnSpc>
            </a:pPr>
            <a:r>
              <a:rPr lang="en-US" altLang="ja-JP" sz="1600" spc="-1" dirty="0">
                <a:solidFill>
                  <a:srgbClr val="002060"/>
                </a:solidFill>
                <a:latin typeface="Arial"/>
              </a:rPr>
              <a:t>Fs =</a:t>
            </a:r>
          </a:p>
          <a:p>
            <a:pPr marL="12600">
              <a:lnSpc>
                <a:spcPct val="100000"/>
              </a:lnSpc>
            </a:pPr>
            <a:r>
              <a:rPr lang="en-US" altLang="ja-JP" sz="1600" spc="-1" dirty="0">
                <a:solidFill>
                  <a:srgbClr val="002060"/>
                </a:solidFill>
                <a:latin typeface="Arial"/>
              </a:rPr>
              <a:t>12GSPS</a:t>
            </a:r>
          </a:p>
        </p:txBody>
      </p:sp>
      <p:sp>
        <p:nvSpPr>
          <p:cNvPr id="10" name="CustomShape 1">
            <a:extLst>
              <a:ext uri="{FF2B5EF4-FFF2-40B4-BE49-F238E27FC236}">
                <a16:creationId xmlns:a16="http://schemas.microsoft.com/office/drawing/2014/main" id="{F86DA0E3-BE02-4AE4-96C5-AACFC7137858}"/>
              </a:ext>
            </a:extLst>
          </p:cNvPr>
          <p:cNvSpPr/>
          <p:nvPr/>
        </p:nvSpPr>
        <p:spPr>
          <a:xfrm>
            <a:off x="5821200" y="866688"/>
            <a:ext cx="1059889" cy="56194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marL="12600">
              <a:lnSpc>
                <a:spcPct val="100000"/>
              </a:lnSpc>
            </a:pPr>
            <a:r>
              <a:rPr lang="en-US" altLang="ja-JP" sz="1600" spc="-1" dirty="0">
                <a:solidFill>
                  <a:srgbClr val="002060"/>
                </a:solidFill>
                <a:latin typeface="Arial"/>
              </a:rPr>
              <a:t>Fs/2 =</a:t>
            </a:r>
          </a:p>
          <a:p>
            <a:pPr marL="12600">
              <a:lnSpc>
                <a:spcPct val="100000"/>
              </a:lnSpc>
            </a:pPr>
            <a:r>
              <a:rPr lang="en-US" altLang="ja-JP" sz="1600" spc="-1" dirty="0">
                <a:solidFill>
                  <a:srgbClr val="002060"/>
                </a:solidFill>
                <a:latin typeface="Arial"/>
              </a:rPr>
              <a:t>6GSPS</a:t>
            </a:r>
          </a:p>
        </p:txBody>
      </p:sp>
      <p:sp>
        <p:nvSpPr>
          <p:cNvPr id="2" name="平行四辺形 1">
            <a:extLst>
              <a:ext uri="{FF2B5EF4-FFF2-40B4-BE49-F238E27FC236}">
                <a16:creationId xmlns:a16="http://schemas.microsoft.com/office/drawing/2014/main" id="{4D496AE5-139A-4818-B441-FFF309251EDC}"/>
              </a:ext>
            </a:extLst>
          </p:cNvPr>
          <p:cNvSpPr/>
          <p:nvPr/>
        </p:nvSpPr>
        <p:spPr>
          <a:xfrm rot="720245" flipV="1">
            <a:off x="1595982" y="2266256"/>
            <a:ext cx="4560733" cy="346624"/>
          </a:xfrm>
          <a:prstGeom prst="parallelogram">
            <a:avLst/>
          </a:prstGeom>
          <a:solidFill>
            <a:schemeClr val="bg1"/>
          </a:solidFill>
          <a:ln w="127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平行四辺形 10">
            <a:extLst>
              <a:ext uri="{FF2B5EF4-FFF2-40B4-BE49-F238E27FC236}">
                <a16:creationId xmlns:a16="http://schemas.microsoft.com/office/drawing/2014/main" id="{F24AD025-D63D-48C5-98CC-0503BAF1012F}"/>
              </a:ext>
            </a:extLst>
          </p:cNvPr>
          <p:cNvSpPr/>
          <p:nvPr/>
        </p:nvSpPr>
        <p:spPr>
          <a:xfrm rot="20366750">
            <a:off x="1543052" y="3600259"/>
            <a:ext cx="4727248" cy="339727"/>
          </a:xfrm>
          <a:prstGeom prst="parallelogram">
            <a:avLst>
              <a:gd name="adj" fmla="val 39320"/>
            </a:avLst>
          </a:prstGeom>
          <a:solidFill>
            <a:schemeClr val="bg1"/>
          </a:solidFill>
          <a:ln w="127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CustomShape 1">
            <a:extLst>
              <a:ext uri="{FF2B5EF4-FFF2-40B4-BE49-F238E27FC236}">
                <a16:creationId xmlns:a16="http://schemas.microsoft.com/office/drawing/2014/main" id="{44BF10AA-90C6-495C-987C-A95C88FCCBD4}"/>
              </a:ext>
            </a:extLst>
          </p:cNvPr>
          <p:cNvSpPr/>
          <p:nvPr/>
        </p:nvSpPr>
        <p:spPr>
          <a:xfrm>
            <a:off x="3436875" y="2279270"/>
            <a:ext cx="835926" cy="32059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marL="12600">
              <a:lnSpc>
                <a:spcPct val="100000"/>
              </a:lnSpc>
            </a:pPr>
            <a:r>
              <a:rPr lang="en-US" altLang="ja-JP" sz="1600" spc="-1" dirty="0">
                <a:solidFill>
                  <a:srgbClr val="002060"/>
                </a:solidFill>
                <a:latin typeface="Arial"/>
              </a:rPr>
              <a:t>1</a:t>
            </a:r>
            <a:r>
              <a:rPr lang="en-US" altLang="ja-JP" sz="1600" spc="-1" baseline="30000" dirty="0">
                <a:solidFill>
                  <a:srgbClr val="002060"/>
                </a:solidFill>
                <a:latin typeface="Arial"/>
              </a:rPr>
              <a:t>st</a:t>
            </a:r>
            <a:r>
              <a:rPr lang="en-US" altLang="ja-JP" sz="1600" spc="-1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altLang="ja-JP" sz="1600" spc="-1" dirty="0" err="1">
                <a:solidFill>
                  <a:srgbClr val="002060"/>
                </a:solidFill>
                <a:latin typeface="Arial"/>
              </a:rPr>
              <a:t>Nyq</a:t>
            </a:r>
            <a:endParaRPr lang="en-US" altLang="ja-JP" sz="1600" spc="-1" dirty="0">
              <a:solidFill>
                <a:srgbClr val="002060"/>
              </a:solidFill>
              <a:latin typeface="Arial"/>
            </a:endParaRPr>
          </a:p>
        </p:txBody>
      </p:sp>
      <p:sp>
        <p:nvSpPr>
          <p:cNvPr id="18" name="フリーフォーム: 図形 17">
            <a:extLst>
              <a:ext uri="{FF2B5EF4-FFF2-40B4-BE49-F238E27FC236}">
                <a16:creationId xmlns:a16="http://schemas.microsoft.com/office/drawing/2014/main" id="{485630D3-6023-4691-830E-F42215898854}"/>
              </a:ext>
            </a:extLst>
          </p:cNvPr>
          <p:cNvSpPr/>
          <p:nvPr/>
        </p:nvSpPr>
        <p:spPr>
          <a:xfrm>
            <a:off x="1881919" y="1291744"/>
            <a:ext cx="628073" cy="363251"/>
          </a:xfrm>
          <a:custGeom>
            <a:avLst/>
            <a:gdLst>
              <a:gd name="connsiteX0" fmla="*/ 0 w 628073"/>
              <a:gd name="connsiteY0" fmla="*/ 325163 h 363251"/>
              <a:gd name="connsiteX1" fmla="*/ 120073 w 628073"/>
              <a:gd name="connsiteY1" fmla="*/ 315927 h 363251"/>
              <a:gd name="connsiteX2" fmla="*/ 157018 w 628073"/>
              <a:gd name="connsiteY2" fmla="*/ 325163 h 363251"/>
              <a:gd name="connsiteX3" fmla="*/ 166255 w 628073"/>
              <a:gd name="connsiteY3" fmla="*/ 288218 h 363251"/>
              <a:gd name="connsiteX4" fmla="*/ 175491 w 628073"/>
              <a:gd name="connsiteY4" fmla="*/ 242036 h 363251"/>
              <a:gd name="connsiteX5" fmla="*/ 184727 w 628073"/>
              <a:gd name="connsiteY5" fmla="*/ 214327 h 363251"/>
              <a:gd name="connsiteX6" fmla="*/ 203200 w 628073"/>
              <a:gd name="connsiteY6" fmla="*/ 140436 h 363251"/>
              <a:gd name="connsiteX7" fmla="*/ 212437 w 628073"/>
              <a:gd name="connsiteY7" fmla="*/ 29599 h 363251"/>
              <a:gd name="connsiteX8" fmla="*/ 267855 w 628073"/>
              <a:gd name="connsiteY8" fmla="*/ 48072 h 363251"/>
              <a:gd name="connsiteX9" fmla="*/ 295564 w 628073"/>
              <a:gd name="connsiteY9" fmla="*/ 38836 h 363251"/>
              <a:gd name="connsiteX10" fmla="*/ 323273 w 628073"/>
              <a:gd name="connsiteY10" fmla="*/ 48072 h 363251"/>
              <a:gd name="connsiteX11" fmla="*/ 360218 w 628073"/>
              <a:gd name="connsiteY11" fmla="*/ 57308 h 363251"/>
              <a:gd name="connsiteX12" fmla="*/ 387927 w 628073"/>
              <a:gd name="connsiteY12" fmla="*/ 75781 h 363251"/>
              <a:gd name="connsiteX13" fmla="*/ 415637 w 628073"/>
              <a:gd name="connsiteY13" fmla="*/ 85018 h 363251"/>
              <a:gd name="connsiteX14" fmla="*/ 424873 w 628073"/>
              <a:gd name="connsiteY14" fmla="*/ 149672 h 363251"/>
              <a:gd name="connsiteX15" fmla="*/ 434109 w 628073"/>
              <a:gd name="connsiteY15" fmla="*/ 186618 h 363251"/>
              <a:gd name="connsiteX16" fmla="*/ 452582 w 628073"/>
              <a:gd name="connsiteY16" fmla="*/ 352872 h 363251"/>
              <a:gd name="connsiteX17" fmla="*/ 471055 w 628073"/>
              <a:gd name="connsiteY17" fmla="*/ 297454 h 363251"/>
              <a:gd name="connsiteX18" fmla="*/ 498764 w 628073"/>
              <a:gd name="connsiteY18" fmla="*/ 362108 h 363251"/>
              <a:gd name="connsiteX19" fmla="*/ 554182 w 628073"/>
              <a:gd name="connsiteY19" fmla="*/ 343636 h 363251"/>
              <a:gd name="connsiteX20" fmla="*/ 581891 w 628073"/>
              <a:gd name="connsiteY20" fmla="*/ 325163 h 363251"/>
              <a:gd name="connsiteX21" fmla="*/ 591127 w 628073"/>
              <a:gd name="connsiteY21" fmla="*/ 352872 h 363251"/>
              <a:gd name="connsiteX22" fmla="*/ 628073 w 628073"/>
              <a:gd name="connsiteY22" fmla="*/ 362108 h 3632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628073" h="363251">
                <a:moveTo>
                  <a:pt x="0" y="325163"/>
                </a:moveTo>
                <a:cubicBezTo>
                  <a:pt x="40024" y="322084"/>
                  <a:pt x="80334" y="310250"/>
                  <a:pt x="120073" y="315927"/>
                </a:cubicBezTo>
                <a:cubicBezTo>
                  <a:pt x="177807" y="324175"/>
                  <a:pt x="69914" y="383233"/>
                  <a:pt x="157018" y="325163"/>
                </a:cubicBezTo>
                <a:cubicBezTo>
                  <a:pt x="160097" y="312848"/>
                  <a:pt x="163501" y="300610"/>
                  <a:pt x="166255" y="288218"/>
                </a:cubicBezTo>
                <a:cubicBezTo>
                  <a:pt x="169661" y="272893"/>
                  <a:pt x="171684" y="257266"/>
                  <a:pt x="175491" y="242036"/>
                </a:cubicBezTo>
                <a:cubicBezTo>
                  <a:pt x="177852" y="232591"/>
                  <a:pt x="182165" y="223720"/>
                  <a:pt x="184727" y="214327"/>
                </a:cubicBezTo>
                <a:cubicBezTo>
                  <a:pt x="191407" y="189833"/>
                  <a:pt x="203200" y="140436"/>
                  <a:pt x="203200" y="140436"/>
                </a:cubicBezTo>
                <a:cubicBezTo>
                  <a:pt x="206279" y="103490"/>
                  <a:pt x="196901" y="63260"/>
                  <a:pt x="212437" y="29599"/>
                </a:cubicBezTo>
                <a:cubicBezTo>
                  <a:pt x="246951" y="-45183"/>
                  <a:pt x="266810" y="44937"/>
                  <a:pt x="267855" y="48072"/>
                </a:cubicBezTo>
                <a:cubicBezTo>
                  <a:pt x="277091" y="44993"/>
                  <a:pt x="285828" y="38836"/>
                  <a:pt x="295564" y="38836"/>
                </a:cubicBezTo>
                <a:cubicBezTo>
                  <a:pt x="305300" y="38836"/>
                  <a:pt x="313912" y="45397"/>
                  <a:pt x="323273" y="48072"/>
                </a:cubicBezTo>
                <a:cubicBezTo>
                  <a:pt x="335479" y="51559"/>
                  <a:pt x="347903" y="54229"/>
                  <a:pt x="360218" y="57308"/>
                </a:cubicBezTo>
                <a:cubicBezTo>
                  <a:pt x="369454" y="63466"/>
                  <a:pt x="377998" y="70817"/>
                  <a:pt x="387927" y="75781"/>
                </a:cubicBezTo>
                <a:cubicBezTo>
                  <a:pt x="396635" y="80135"/>
                  <a:pt x="411283" y="76310"/>
                  <a:pt x="415637" y="85018"/>
                </a:cubicBezTo>
                <a:cubicBezTo>
                  <a:pt x="425373" y="104490"/>
                  <a:pt x="420979" y="128253"/>
                  <a:pt x="424873" y="149672"/>
                </a:cubicBezTo>
                <a:cubicBezTo>
                  <a:pt x="427144" y="162162"/>
                  <a:pt x="431030" y="174303"/>
                  <a:pt x="434109" y="186618"/>
                </a:cubicBezTo>
                <a:cubicBezTo>
                  <a:pt x="440267" y="242036"/>
                  <a:pt x="434949" y="405770"/>
                  <a:pt x="452582" y="352872"/>
                </a:cubicBezTo>
                <a:lnTo>
                  <a:pt x="471055" y="297454"/>
                </a:lnTo>
                <a:cubicBezTo>
                  <a:pt x="474374" y="307411"/>
                  <a:pt x="490462" y="360033"/>
                  <a:pt x="498764" y="362108"/>
                </a:cubicBezTo>
                <a:cubicBezTo>
                  <a:pt x="517654" y="366831"/>
                  <a:pt x="554182" y="343636"/>
                  <a:pt x="554182" y="343636"/>
                </a:cubicBezTo>
                <a:cubicBezTo>
                  <a:pt x="563418" y="337478"/>
                  <a:pt x="571122" y="322471"/>
                  <a:pt x="581891" y="325163"/>
                </a:cubicBezTo>
                <a:cubicBezTo>
                  <a:pt x="591336" y="327524"/>
                  <a:pt x="584243" y="345988"/>
                  <a:pt x="591127" y="352872"/>
                </a:cubicBezTo>
                <a:cubicBezTo>
                  <a:pt x="601337" y="363081"/>
                  <a:pt x="615558" y="362108"/>
                  <a:pt x="628073" y="362108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フリーフォーム: 図形 19">
            <a:extLst>
              <a:ext uri="{FF2B5EF4-FFF2-40B4-BE49-F238E27FC236}">
                <a16:creationId xmlns:a16="http://schemas.microsoft.com/office/drawing/2014/main" id="{5F0C62B3-A578-4854-9B06-6F91D88C6031}"/>
              </a:ext>
            </a:extLst>
          </p:cNvPr>
          <p:cNvSpPr/>
          <p:nvPr/>
        </p:nvSpPr>
        <p:spPr>
          <a:xfrm flipH="1">
            <a:off x="9481107" y="1302902"/>
            <a:ext cx="628073" cy="363251"/>
          </a:xfrm>
          <a:custGeom>
            <a:avLst/>
            <a:gdLst>
              <a:gd name="connsiteX0" fmla="*/ 0 w 628073"/>
              <a:gd name="connsiteY0" fmla="*/ 325163 h 363251"/>
              <a:gd name="connsiteX1" fmla="*/ 120073 w 628073"/>
              <a:gd name="connsiteY1" fmla="*/ 315927 h 363251"/>
              <a:gd name="connsiteX2" fmla="*/ 157018 w 628073"/>
              <a:gd name="connsiteY2" fmla="*/ 325163 h 363251"/>
              <a:gd name="connsiteX3" fmla="*/ 166255 w 628073"/>
              <a:gd name="connsiteY3" fmla="*/ 288218 h 363251"/>
              <a:gd name="connsiteX4" fmla="*/ 175491 w 628073"/>
              <a:gd name="connsiteY4" fmla="*/ 242036 h 363251"/>
              <a:gd name="connsiteX5" fmla="*/ 184727 w 628073"/>
              <a:gd name="connsiteY5" fmla="*/ 214327 h 363251"/>
              <a:gd name="connsiteX6" fmla="*/ 203200 w 628073"/>
              <a:gd name="connsiteY6" fmla="*/ 140436 h 363251"/>
              <a:gd name="connsiteX7" fmla="*/ 212437 w 628073"/>
              <a:gd name="connsiteY7" fmla="*/ 29599 h 363251"/>
              <a:gd name="connsiteX8" fmla="*/ 267855 w 628073"/>
              <a:gd name="connsiteY8" fmla="*/ 48072 h 363251"/>
              <a:gd name="connsiteX9" fmla="*/ 295564 w 628073"/>
              <a:gd name="connsiteY9" fmla="*/ 38836 h 363251"/>
              <a:gd name="connsiteX10" fmla="*/ 323273 w 628073"/>
              <a:gd name="connsiteY10" fmla="*/ 48072 h 363251"/>
              <a:gd name="connsiteX11" fmla="*/ 360218 w 628073"/>
              <a:gd name="connsiteY11" fmla="*/ 57308 h 363251"/>
              <a:gd name="connsiteX12" fmla="*/ 387927 w 628073"/>
              <a:gd name="connsiteY12" fmla="*/ 75781 h 363251"/>
              <a:gd name="connsiteX13" fmla="*/ 415637 w 628073"/>
              <a:gd name="connsiteY13" fmla="*/ 85018 h 363251"/>
              <a:gd name="connsiteX14" fmla="*/ 424873 w 628073"/>
              <a:gd name="connsiteY14" fmla="*/ 149672 h 363251"/>
              <a:gd name="connsiteX15" fmla="*/ 434109 w 628073"/>
              <a:gd name="connsiteY15" fmla="*/ 186618 h 363251"/>
              <a:gd name="connsiteX16" fmla="*/ 452582 w 628073"/>
              <a:gd name="connsiteY16" fmla="*/ 352872 h 363251"/>
              <a:gd name="connsiteX17" fmla="*/ 471055 w 628073"/>
              <a:gd name="connsiteY17" fmla="*/ 297454 h 363251"/>
              <a:gd name="connsiteX18" fmla="*/ 498764 w 628073"/>
              <a:gd name="connsiteY18" fmla="*/ 362108 h 363251"/>
              <a:gd name="connsiteX19" fmla="*/ 554182 w 628073"/>
              <a:gd name="connsiteY19" fmla="*/ 343636 h 363251"/>
              <a:gd name="connsiteX20" fmla="*/ 581891 w 628073"/>
              <a:gd name="connsiteY20" fmla="*/ 325163 h 363251"/>
              <a:gd name="connsiteX21" fmla="*/ 591127 w 628073"/>
              <a:gd name="connsiteY21" fmla="*/ 352872 h 363251"/>
              <a:gd name="connsiteX22" fmla="*/ 628073 w 628073"/>
              <a:gd name="connsiteY22" fmla="*/ 362108 h 3632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628073" h="363251">
                <a:moveTo>
                  <a:pt x="0" y="325163"/>
                </a:moveTo>
                <a:cubicBezTo>
                  <a:pt x="40024" y="322084"/>
                  <a:pt x="80334" y="310250"/>
                  <a:pt x="120073" y="315927"/>
                </a:cubicBezTo>
                <a:cubicBezTo>
                  <a:pt x="177807" y="324175"/>
                  <a:pt x="69914" y="383233"/>
                  <a:pt x="157018" y="325163"/>
                </a:cubicBezTo>
                <a:cubicBezTo>
                  <a:pt x="160097" y="312848"/>
                  <a:pt x="163501" y="300610"/>
                  <a:pt x="166255" y="288218"/>
                </a:cubicBezTo>
                <a:cubicBezTo>
                  <a:pt x="169661" y="272893"/>
                  <a:pt x="171684" y="257266"/>
                  <a:pt x="175491" y="242036"/>
                </a:cubicBezTo>
                <a:cubicBezTo>
                  <a:pt x="177852" y="232591"/>
                  <a:pt x="182165" y="223720"/>
                  <a:pt x="184727" y="214327"/>
                </a:cubicBezTo>
                <a:cubicBezTo>
                  <a:pt x="191407" y="189833"/>
                  <a:pt x="203200" y="140436"/>
                  <a:pt x="203200" y="140436"/>
                </a:cubicBezTo>
                <a:cubicBezTo>
                  <a:pt x="206279" y="103490"/>
                  <a:pt x="196901" y="63260"/>
                  <a:pt x="212437" y="29599"/>
                </a:cubicBezTo>
                <a:cubicBezTo>
                  <a:pt x="246951" y="-45183"/>
                  <a:pt x="266810" y="44937"/>
                  <a:pt x="267855" y="48072"/>
                </a:cubicBezTo>
                <a:cubicBezTo>
                  <a:pt x="277091" y="44993"/>
                  <a:pt x="285828" y="38836"/>
                  <a:pt x="295564" y="38836"/>
                </a:cubicBezTo>
                <a:cubicBezTo>
                  <a:pt x="305300" y="38836"/>
                  <a:pt x="313912" y="45397"/>
                  <a:pt x="323273" y="48072"/>
                </a:cubicBezTo>
                <a:cubicBezTo>
                  <a:pt x="335479" y="51559"/>
                  <a:pt x="347903" y="54229"/>
                  <a:pt x="360218" y="57308"/>
                </a:cubicBezTo>
                <a:cubicBezTo>
                  <a:pt x="369454" y="63466"/>
                  <a:pt x="377998" y="70817"/>
                  <a:pt x="387927" y="75781"/>
                </a:cubicBezTo>
                <a:cubicBezTo>
                  <a:pt x="396635" y="80135"/>
                  <a:pt x="411283" y="76310"/>
                  <a:pt x="415637" y="85018"/>
                </a:cubicBezTo>
                <a:cubicBezTo>
                  <a:pt x="425373" y="104490"/>
                  <a:pt x="420979" y="128253"/>
                  <a:pt x="424873" y="149672"/>
                </a:cubicBezTo>
                <a:cubicBezTo>
                  <a:pt x="427144" y="162162"/>
                  <a:pt x="431030" y="174303"/>
                  <a:pt x="434109" y="186618"/>
                </a:cubicBezTo>
                <a:cubicBezTo>
                  <a:pt x="440267" y="242036"/>
                  <a:pt x="434949" y="405770"/>
                  <a:pt x="452582" y="352872"/>
                </a:cubicBezTo>
                <a:lnTo>
                  <a:pt x="471055" y="297454"/>
                </a:lnTo>
                <a:cubicBezTo>
                  <a:pt x="474374" y="307411"/>
                  <a:pt x="490462" y="360033"/>
                  <a:pt x="498764" y="362108"/>
                </a:cubicBezTo>
                <a:cubicBezTo>
                  <a:pt x="517654" y="366831"/>
                  <a:pt x="554182" y="343636"/>
                  <a:pt x="554182" y="343636"/>
                </a:cubicBezTo>
                <a:cubicBezTo>
                  <a:pt x="563418" y="337478"/>
                  <a:pt x="571122" y="322471"/>
                  <a:pt x="581891" y="325163"/>
                </a:cubicBezTo>
                <a:cubicBezTo>
                  <a:pt x="591336" y="327524"/>
                  <a:pt x="584243" y="345988"/>
                  <a:pt x="591127" y="352872"/>
                </a:cubicBezTo>
                <a:cubicBezTo>
                  <a:pt x="601337" y="363081"/>
                  <a:pt x="615558" y="362108"/>
                  <a:pt x="628073" y="362108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フリーフォーム: 図形 20">
            <a:extLst>
              <a:ext uri="{FF2B5EF4-FFF2-40B4-BE49-F238E27FC236}">
                <a16:creationId xmlns:a16="http://schemas.microsoft.com/office/drawing/2014/main" id="{2AADF847-BDF6-43C8-B6DC-9AC7DC96CFE0}"/>
              </a:ext>
            </a:extLst>
          </p:cNvPr>
          <p:cNvSpPr/>
          <p:nvPr/>
        </p:nvSpPr>
        <p:spPr>
          <a:xfrm>
            <a:off x="5070745" y="1339846"/>
            <a:ext cx="628073" cy="363251"/>
          </a:xfrm>
          <a:custGeom>
            <a:avLst/>
            <a:gdLst>
              <a:gd name="connsiteX0" fmla="*/ 0 w 628073"/>
              <a:gd name="connsiteY0" fmla="*/ 325163 h 363251"/>
              <a:gd name="connsiteX1" fmla="*/ 120073 w 628073"/>
              <a:gd name="connsiteY1" fmla="*/ 315927 h 363251"/>
              <a:gd name="connsiteX2" fmla="*/ 157018 w 628073"/>
              <a:gd name="connsiteY2" fmla="*/ 325163 h 363251"/>
              <a:gd name="connsiteX3" fmla="*/ 166255 w 628073"/>
              <a:gd name="connsiteY3" fmla="*/ 288218 h 363251"/>
              <a:gd name="connsiteX4" fmla="*/ 175491 w 628073"/>
              <a:gd name="connsiteY4" fmla="*/ 242036 h 363251"/>
              <a:gd name="connsiteX5" fmla="*/ 184727 w 628073"/>
              <a:gd name="connsiteY5" fmla="*/ 214327 h 363251"/>
              <a:gd name="connsiteX6" fmla="*/ 203200 w 628073"/>
              <a:gd name="connsiteY6" fmla="*/ 140436 h 363251"/>
              <a:gd name="connsiteX7" fmla="*/ 212437 w 628073"/>
              <a:gd name="connsiteY7" fmla="*/ 29599 h 363251"/>
              <a:gd name="connsiteX8" fmla="*/ 267855 w 628073"/>
              <a:gd name="connsiteY8" fmla="*/ 48072 h 363251"/>
              <a:gd name="connsiteX9" fmla="*/ 295564 w 628073"/>
              <a:gd name="connsiteY9" fmla="*/ 38836 h 363251"/>
              <a:gd name="connsiteX10" fmla="*/ 323273 w 628073"/>
              <a:gd name="connsiteY10" fmla="*/ 48072 h 363251"/>
              <a:gd name="connsiteX11" fmla="*/ 360218 w 628073"/>
              <a:gd name="connsiteY11" fmla="*/ 57308 h 363251"/>
              <a:gd name="connsiteX12" fmla="*/ 387927 w 628073"/>
              <a:gd name="connsiteY12" fmla="*/ 75781 h 363251"/>
              <a:gd name="connsiteX13" fmla="*/ 415637 w 628073"/>
              <a:gd name="connsiteY13" fmla="*/ 85018 h 363251"/>
              <a:gd name="connsiteX14" fmla="*/ 424873 w 628073"/>
              <a:gd name="connsiteY14" fmla="*/ 149672 h 363251"/>
              <a:gd name="connsiteX15" fmla="*/ 434109 w 628073"/>
              <a:gd name="connsiteY15" fmla="*/ 186618 h 363251"/>
              <a:gd name="connsiteX16" fmla="*/ 452582 w 628073"/>
              <a:gd name="connsiteY16" fmla="*/ 352872 h 363251"/>
              <a:gd name="connsiteX17" fmla="*/ 471055 w 628073"/>
              <a:gd name="connsiteY17" fmla="*/ 297454 h 363251"/>
              <a:gd name="connsiteX18" fmla="*/ 498764 w 628073"/>
              <a:gd name="connsiteY18" fmla="*/ 362108 h 363251"/>
              <a:gd name="connsiteX19" fmla="*/ 554182 w 628073"/>
              <a:gd name="connsiteY19" fmla="*/ 343636 h 363251"/>
              <a:gd name="connsiteX20" fmla="*/ 581891 w 628073"/>
              <a:gd name="connsiteY20" fmla="*/ 325163 h 363251"/>
              <a:gd name="connsiteX21" fmla="*/ 591127 w 628073"/>
              <a:gd name="connsiteY21" fmla="*/ 352872 h 363251"/>
              <a:gd name="connsiteX22" fmla="*/ 628073 w 628073"/>
              <a:gd name="connsiteY22" fmla="*/ 362108 h 3632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628073" h="363251">
                <a:moveTo>
                  <a:pt x="0" y="325163"/>
                </a:moveTo>
                <a:cubicBezTo>
                  <a:pt x="40024" y="322084"/>
                  <a:pt x="80334" y="310250"/>
                  <a:pt x="120073" y="315927"/>
                </a:cubicBezTo>
                <a:cubicBezTo>
                  <a:pt x="177807" y="324175"/>
                  <a:pt x="69914" y="383233"/>
                  <a:pt x="157018" y="325163"/>
                </a:cubicBezTo>
                <a:cubicBezTo>
                  <a:pt x="160097" y="312848"/>
                  <a:pt x="163501" y="300610"/>
                  <a:pt x="166255" y="288218"/>
                </a:cubicBezTo>
                <a:cubicBezTo>
                  <a:pt x="169661" y="272893"/>
                  <a:pt x="171684" y="257266"/>
                  <a:pt x="175491" y="242036"/>
                </a:cubicBezTo>
                <a:cubicBezTo>
                  <a:pt x="177852" y="232591"/>
                  <a:pt x="182165" y="223720"/>
                  <a:pt x="184727" y="214327"/>
                </a:cubicBezTo>
                <a:cubicBezTo>
                  <a:pt x="191407" y="189833"/>
                  <a:pt x="203200" y="140436"/>
                  <a:pt x="203200" y="140436"/>
                </a:cubicBezTo>
                <a:cubicBezTo>
                  <a:pt x="206279" y="103490"/>
                  <a:pt x="196901" y="63260"/>
                  <a:pt x="212437" y="29599"/>
                </a:cubicBezTo>
                <a:cubicBezTo>
                  <a:pt x="246951" y="-45183"/>
                  <a:pt x="266810" y="44937"/>
                  <a:pt x="267855" y="48072"/>
                </a:cubicBezTo>
                <a:cubicBezTo>
                  <a:pt x="277091" y="44993"/>
                  <a:pt x="285828" y="38836"/>
                  <a:pt x="295564" y="38836"/>
                </a:cubicBezTo>
                <a:cubicBezTo>
                  <a:pt x="305300" y="38836"/>
                  <a:pt x="313912" y="45397"/>
                  <a:pt x="323273" y="48072"/>
                </a:cubicBezTo>
                <a:cubicBezTo>
                  <a:pt x="335479" y="51559"/>
                  <a:pt x="347903" y="54229"/>
                  <a:pt x="360218" y="57308"/>
                </a:cubicBezTo>
                <a:cubicBezTo>
                  <a:pt x="369454" y="63466"/>
                  <a:pt x="377998" y="70817"/>
                  <a:pt x="387927" y="75781"/>
                </a:cubicBezTo>
                <a:cubicBezTo>
                  <a:pt x="396635" y="80135"/>
                  <a:pt x="411283" y="76310"/>
                  <a:pt x="415637" y="85018"/>
                </a:cubicBezTo>
                <a:cubicBezTo>
                  <a:pt x="425373" y="104490"/>
                  <a:pt x="420979" y="128253"/>
                  <a:pt x="424873" y="149672"/>
                </a:cubicBezTo>
                <a:cubicBezTo>
                  <a:pt x="427144" y="162162"/>
                  <a:pt x="431030" y="174303"/>
                  <a:pt x="434109" y="186618"/>
                </a:cubicBezTo>
                <a:cubicBezTo>
                  <a:pt x="440267" y="242036"/>
                  <a:pt x="434949" y="405770"/>
                  <a:pt x="452582" y="352872"/>
                </a:cubicBezTo>
                <a:lnTo>
                  <a:pt x="471055" y="297454"/>
                </a:lnTo>
                <a:cubicBezTo>
                  <a:pt x="474374" y="307411"/>
                  <a:pt x="490462" y="360033"/>
                  <a:pt x="498764" y="362108"/>
                </a:cubicBezTo>
                <a:cubicBezTo>
                  <a:pt x="517654" y="366831"/>
                  <a:pt x="554182" y="343636"/>
                  <a:pt x="554182" y="343636"/>
                </a:cubicBezTo>
                <a:cubicBezTo>
                  <a:pt x="563418" y="337478"/>
                  <a:pt x="571122" y="322471"/>
                  <a:pt x="581891" y="325163"/>
                </a:cubicBezTo>
                <a:cubicBezTo>
                  <a:pt x="591336" y="327524"/>
                  <a:pt x="584243" y="345988"/>
                  <a:pt x="591127" y="352872"/>
                </a:cubicBezTo>
                <a:cubicBezTo>
                  <a:pt x="601337" y="363081"/>
                  <a:pt x="615558" y="362108"/>
                  <a:pt x="628073" y="362108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フリーフォーム: 図形 22">
            <a:extLst>
              <a:ext uri="{FF2B5EF4-FFF2-40B4-BE49-F238E27FC236}">
                <a16:creationId xmlns:a16="http://schemas.microsoft.com/office/drawing/2014/main" id="{49ABE917-C4D1-4C9E-B0B8-BE25BE6C0186}"/>
              </a:ext>
            </a:extLst>
          </p:cNvPr>
          <p:cNvSpPr/>
          <p:nvPr/>
        </p:nvSpPr>
        <p:spPr>
          <a:xfrm flipH="1">
            <a:off x="6509318" y="1324659"/>
            <a:ext cx="628073" cy="363251"/>
          </a:xfrm>
          <a:custGeom>
            <a:avLst/>
            <a:gdLst>
              <a:gd name="connsiteX0" fmla="*/ 0 w 628073"/>
              <a:gd name="connsiteY0" fmla="*/ 325163 h 363251"/>
              <a:gd name="connsiteX1" fmla="*/ 120073 w 628073"/>
              <a:gd name="connsiteY1" fmla="*/ 315927 h 363251"/>
              <a:gd name="connsiteX2" fmla="*/ 157018 w 628073"/>
              <a:gd name="connsiteY2" fmla="*/ 325163 h 363251"/>
              <a:gd name="connsiteX3" fmla="*/ 166255 w 628073"/>
              <a:gd name="connsiteY3" fmla="*/ 288218 h 363251"/>
              <a:gd name="connsiteX4" fmla="*/ 175491 w 628073"/>
              <a:gd name="connsiteY4" fmla="*/ 242036 h 363251"/>
              <a:gd name="connsiteX5" fmla="*/ 184727 w 628073"/>
              <a:gd name="connsiteY5" fmla="*/ 214327 h 363251"/>
              <a:gd name="connsiteX6" fmla="*/ 203200 w 628073"/>
              <a:gd name="connsiteY6" fmla="*/ 140436 h 363251"/>
              <a:gd name="connsiteX7" fmla="*/ 212437 w 628073"/>
              <a:gd name="connsiteY7" fmla="*/ 29599 h 363251"/>
              <a:gd name="connsiteX8" fmla="*/ 267855 w 628073"/>
              <a:gd name="connsiteY8" fmla="*/ 48072 h 363251"/>
              <a:gd name="connsiteX9" fmla="*/ 295564 w 628073"/>
              <a:gd name="connsiteY9" fmla="*/ 38836 h 363251"/>
              <a:gd name="connsiteX10" fmla="*/ 323273 w 628073"/>
              <a:gd name="connsiteY10" fmla="*/ 48072 h 363251"/>
              <a:gd name="connsiteX11" fmla="*/ 360218 w 628073"/>
              <a:gd name="connsiteY11" fmla="*/ 57308 h 363251"/>
              <a:gd name="connsiteX12" fmla="*/ 387927 w 628073"/>
              <a:gd name="connsiteY12" fmla="*/ 75781 h 363251"/>
              <a:gd name="connsiteX13" fmla="*/ 415637 w 628073"/>
              <a:gd name="connsiteY13" fmla="*/ 85018 h 363251"/>
              <a:gd name="connsiteX14" fmla="*/ 424873 w 628073"/>
              <a:gd name="connsiteY14" fmla="*/ 149672 h 363251"/>
              <a:gd name="connsiteX15" fmla="*/ 434109 w 628073"/>
              <a:gd name="connsiteY15" fmla="*/ 186618 h 363251"/>
              <a:gd name="connsiteX16" fmla="*/ 452582 w 628073"/>
              <a:gd name="connsiteY16" fmla="*/ 352872 h 363251"/>
              <a:gd name="connsiteX17" fmla="*/ 471055 w 628073"/>
              <a:gd name="connsiteY17" fmla="*/ 297454 h 363251"/>
              <a:gd name="connsiteX18" fmla="*/ 498764 w 628073"/>
              <a:gd name="connsiteY18" fmla="*/ 362108 h 363251"/>
              <a:gd name="connsiteX19" fmla="*/ 554182 w 628073"/>
              <a:gd name="connsiteY19" fmla="*/ 343636 h 363251"/>
              <a:gd name="connsiteX20" fmla="*/ 581891 w 628073"/>
              <a:gd name="connsiteY20" fmla="*/ 325163 h 363251"/>
              <a:gd name="connsiteX21" fmla="*/ 591127 w 628073"/>
              <a:gd name="connsiteY21" fmla="*/ 352872 h 363251"/>
              <a:gd name="connsiteX22" fmla="*/ 628073 w 628073"/>
              <a:gd name="connsiteY22" fmla="*/ 362108 h 3632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628073" h="363251">
                <a:moveTo>
                  <a:pt x="0" y="325163"/>
                </a:moveTo>
                <a:cubicBezTo>
                  <a:pt x="40024" y="322084"/>
                  <a:pt x="80334" y="310250"/>
                  <a:pt x="120073" y="315927"/>
                </a:cubicBezTo>
                <a:cubicBezTo>
                  <a:pt x="177807" y="324175"/>
                  <a:pt x="69914" y="383233"/>
                  <a:pt x="157018" y="325163"/>
                </a:cubicBezTo>
                <a:cubicBezTo>
                  <a:pt x="160097" y="312848"/>
                  <a:pt x="163501" y="300610"/>
                  <a:pt x="166255" y="288218"/>
                </a:cubicBezTo>
                <a:cubicBezTo>
                  <a:pt x="169661" y="272893"/>
                  <a:pt x="171684" y="257266"/>
                  <a:pt x="175491" y="242036"/>
                </a:cubicBezTo>
                <a:cubicBezTo>
                  <a:pt x="177852" y="232591"/>
                  <a:pt x="182165" y="223720"/>
                  <a:pt x="184727" y="214327"/>
                </a:cubicBezTo>
                <a:cubicBezTo>
                  <a:pt x="191407" y="189833"/>
                  <a:pt x="203200" y="140436"/>
                  <a:pt x="203200" y="140436"/>
                </a:cubicBezTo>
                <a:cubicBezTo>
                  <a:pt x="206279" y="103490"/>
                  <a:pt x="196901" y="63260"/>
                  <a:pt x="212437" y="29599"/>
                </a:cubicBezTo>
                <a:cubicBezTo>
                  <a:pt x="246951" y="-45183"/>
                  <a:pt x="266810" y="44937"/>
                  <a:pt x="267855" y="48072"/>
                </a:cubicBezTo>
                <a:cubicBezTo>
                  <a:pt x="277091" y="44993"/>
                  <a:pt x="285828" y="38836"/>
                  <a:pt x="295564" y="38836"/>
                </a:cubicBezTo>
                <a:cubicBezTo>
                  <a:pt x="305300" y="38836"/>
                  <a:pt x="313912" y="45397"/>
                  <a:pt x="323273" y="48072"/>
                </a:cubicBezTo>
                <a:cubicBezTo>
                  <a:pt x="335479" y="51559"/>
                  <a:pt x="347903" y="54229"/>
                  <a:pt x="360218" y="57308"/>
                </a:cubicBezTo>
                <a:cubicBezTo>
                  <a:pt x="369454" y="63466"/>
                  <a:pt x="377998" y="70817"/>
                  <a:pt x="387927" y="75781"/>
                </a:cubicBezTo>
                <a:cubicBezTo>
                  <a:pt x="396635" y="80135"/>
                  <a:pt x="411283" y="76310"/>
                  <a:pt x="415637" y="85018"/>
                </a:cubicBezTo>
                <a:cubicBezTo>
                  <a:pt x="425373" y="104490"/>
                  <a:pt x="420979" y="128253"/>
                  <a:pt x="424873" y="149672"/>
                </a:cubicBezTo>
                <a:cubicBezTo>
                  <a:pt x="427144" y="162162"/>
                  <a:pt x="431030" y="174303"/>
                  <a:pt x="434109" y="186618"/>
                </a:cubicBezTo>
                <a:cubicBezTo>
                  <a:pt x="440267" y="242036"/>
                  <a:pt x="434949" y="405770"/>
                  <a:pt x="452582" y="352872"/>
                </a:cubicBezTo>
                <a:lnTo>
                  <a:pt x="471055" y="297454"/>
                </a:lnTo>
                <a:cubicBezTo>
                  <a:pt x="474374" y="307411"/>
                  <a:pt x="490462" y="360033"/>
                  <a:pt x="498764" y="362108"/>
                </a:cubicBezTo>
                <a:cubicBezTo>
                  <a:pt x="517654" y="366831"/>
                  <a:pt x="554182" y="343636"/>
                  <a:pt x="554182" y="343636"/>
                </a:cubicBezTo>
                <a:cubicBezTo>
                  <a:pt x="563418" y="337478"/>
                  <a:pt x="571122" y="322471"/>
                  <a:pt x="581891" y="325163"/>
                </a:cubicBezTo>
                <a:cubicBezTo>
                  <a:pt x="591336" y="327524"/>
                  <a:pt x="584243" y="345988"/>
                  <a:pt x="591127" y="352872"/>
                </a:cubicBezTo>
                <a:cubicBezTo>
                  <a:pt x="601337" y="363081"/>
                  <a:pt x="615558" y="362108"/>
                  <a:pt x="628073" y="362108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CustomShape 1">
            <a:extLst>
              <a:ext uri="{FF2B5EF4-FFF2-40B4-BE49-F238E27FC236}">
                <a16:creationId xmlns:a16="http://schemas.microsoft.com/office/drawing/2014/main" id="{A1A384CD-40CA-48FB-B725-221B9F311B54}"/>
              </a:ext>
            </a:extLst>
          </p:cNvPr>
          <p:cNvSpPr/>
          <p:nvPr/>
        </p:nvSpPr>
        <p:spPr>
          <a:xfrm>
            <a:off x="5001445" y="1052793"/>
            <a:ext cx="1059889" cy="32049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marL="12600">
              <a:lnSpc>
                <a:spcPct val="100000"/>
              </a:lnSpc>
            </a:pPr>
            <a:r>
              <a:rPr lang="en-US" altLang="ja-JP" sz="1600" spc="-1" dirty="0">
                <a:solidFill>
                  <a:srgbClr val="FF0000"/>
                </a:solidFill>
                <a:latin typeface="Arial"/>
              </a:rPr>
              <a:t>5.1GHz</a:t>
            </a:r>
          </a:p>
        </p:txBody>
      </p:sp>
      <p:sp>
        <p:nvSpPr>
          <p:cNvPr id="25" name="CustomShape 1">
            <a:extLst>
              <a:ext uri="{FF2B5EF4-FFF2-40B4-BE49-F238E27FC236}">
                <a16:creationId xmlns:a16="http://schemas.microsoft.com/office/drawing/2014/main" id="{CB3D1B8E-5226-49BE-A5B0-53DB6E7D6CE7}"/>
              </a:ext>
            </a:extLst>
          </p:cNvPr>
          <p:cNvSpPr/>
          <p:nvPr/>
        </p:nvSpPr>
        <p:spPr>
          <a:xfrm>
            <a:off x="6703247" y="1072153"/>
            <a:ext cx="1059889" cy="32049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marL="12600">
              <a:lnSpc>
                <a:spcPct val="100000"/>
              </a:lnSpc>
            </a:pPr>
            <a:r>
              <a:rPr lang="en-US" altLang="ja-JP" sz="1600" spc="-1" dirty="0">
                <a:solidFill>
                  <a:srgbClr val="FF0000"/>
                </a:solidFill>
                <a:latin typeface="Arial"/>
              </a:rPr>
              <a:t>6.9GHz</a:t>
            </a:r>
          </a:p>
        </p:txBody>
      </p:sp>
      <p:sp>
        <p:nvSpPr>
          <p:cNvPr id="26" name="CustomShape 1">
            <a:extLst>
              <a:ext uri="{FF2B5EF4-FFF2-40B4-BE49-F238E27FC236}">
                <a16:creationId xmlns:a16="http://schemas.microsoft.com/office/drawing/2014/main" id="{D137DAA3-4F5A-4AAB-902D-B679C59FFEDC}"/>
              </a:ext>
            </a:extLst>
          </p:cNvPr>
          <p:cNvSpPr/>
          <p:nvPr/>
        </p:nvSpPr>
        <p:spPr>
          <a:xfrm>
            <a:off x="1884210" y="1003545"/>
            <a:ext cx="1059889" cy="32049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marL="12600">
              <a:lnSpc>
                <a:spcPct val="100000"/>
              </a:lnSpc>
            </a:pPr>
            <a:r>
              <a:rPr lang="en-US" altLang="ja-JP" sz="1600" spc="-1" dirty="0">
                <a:solidFill>
                  <a:srgbClr val="002060"/>
                </a:solidFill>
                <a:latin typeface="Arial"/>
              </a:rPr>
              <a:t>1.0GHz</a:t>
            </a:r>
          </a:p>
        </p:txBody>
      </p:sp>
      <p:sp>
        <p:nvSpPr>
          <p:cNvPr id="27" name="CustomShape 1">
            <a:extLst>
              <a:ext uri="{FF2B5EF4-FFF2-40B4-BE49-F238E27FC236}">
                <a16:creationId xmlns:a16="http://schemas.microsoft.com/office/drawing/2014/main" id="{8372697A-F2BB-49BE-B4CA-F1D02D350A04}"/>
              </a:ext>
            </a:extLst>
          </p:cNvPr>
          <p:cNvSpPr/>
          <p:nvPr/>
        </p:nvSpPr>
        <p:spPr>
          <a:xfrm>
            <a:off x="9307874" y="1052641"/>
            <a:ext cx="1059889" cy="32049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marL="12600">
              <a:lnSpc>
                <a:spcPct val="100000"/>
              </a:lnSpc>
            </a:pPr>
            <a:r>
              <a:rPr lang="en-US" altLang="ja-JP" sz="1600" spc="-1" dirty="0">
                <a:solidFill>
                  <a:srgbClr val="002060"/>
                </a:solidFill>
                <a:latin typeface="Arial"/>
              </a:rPr>
              <a:t>11.0GHz</a:t>
            </a:r>
          </a:p>
        </p:txBody>
      </p:sp>
      <p:sp>
        <p:nvSpPr>
          <p:cNvPr id="28" name="CustomShape 1">
            <a:extLst>
              <a:ext uri="{FF2B5EF4-FFF2-40B4-BE49-F238E27FC236}">
                <a16:creationId xmlns:a16="http://schemas.microsoft.com/office/drawing/2014/main" id="{2BA0BB0A-9B01-425B-B9A0-34E84922015E}"/>
              </a:ext>
            </a:extLst>
          </p:cNvPr>
          <p:cNvSpPr/>
          <p:nvPr/>
        </p:nvSpPr>
        <p:spPr>
          <a:xfrm>
            <a:off x="5424036" y="2086863"/>
            <a:ext cx="1343927" cy="51094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marL="12600" algn="ctr">
              <a:lnSpc>
                <a:spcPct val="100000"/>
              </a:lnSpc>
            </a:pPr>
            <a:r>
              <a:rPr lang="en-US" altLang="ja-JP" sz="1400" b="1" spc="-1" dirty="0">
                <a:solidFill>
                  <a:srgbClr val="002060"/>
                </a:solidFill>
                <a:latin typeface="Arial"/>
              </a:rPr>
              <a:t>DAC</a:t>
            </a:r>
            <a:r>
              <a:rPr lang="ja-JP" altLang="en-US" sz="1400" b="1" spc="-1" dirty="0">
                <a:solidFill>
                  <a:srgbClr val="002060"/>
                </a:solidFill>
                <a:latin typeface="Arial"/>
              </a:rPr>
              <a:t>の</a:t>
            </a:r>
            <a:endParaRPr lang="en-US" altLang="ja-JP" sz="1400" b="1" spc="-1" dirty="0">
              <a:solidFill>
                <a:srgbClr val="002060"/>
              </a:solidFill>
              <a:latin typeface="Arial"/>
            </a:endParaRPr>
          </a:p>
          <a:p>
            <a:pPr marL="12600" algn="ctr">
              <a:lnSpc>
                <a:spcPct val="100000"/>
              </a:lnSpc>
            </a:pPr>
            <a:r>
              <a:rPr lang="ja-JP" altLang="en-US" sz="1400" b="1" spc="-1" dirty="0">
                <a:solidFill>
                  <a:srgbClr val="002060"/>
                </a:solidFill>
                <a:latin typeface="Arial"/>
              </a:rPr>
              <a:t>ナイキスト</a:t>
            </a:r>
            <a:endParaRPr lang="en-US" altLang="ja-JP" sz="1400" b="1" spc="-1" dirty="0">
              <a:solidFill>
                <a:srgbClr val="002060"/>
              </a:solidFill>
              <a:latin typeface="Arial"/>
            </a:endParaRPr>
          </a:p>
        </p:txBody>
      </p:sp>
      <p:cxnSp>
        <p:nvCxnSpPr>
          <p:cNvPr id="29" name="直線コネクタ 28">
            <a:extLst>
              <a:ext uri="{FF2B5EF4-FFF2-40B4-BE49-F238E27FC236}">
                <a16:creationId xmlns:a16="http://schemas.microsoft.com/office/drawing/2014/main" id="{0A79B84D-5831-406D-A540-9ACB0F546086}"/>
              </a:ext>
            </a:extLst>
          </p:cNvPr>
          <p:cNvCxnSpPr>
            <a:cxnSpLocks/>
          </p:cNvCxnSpPr>
          <p:nvPr/>
        </p:nvCxnSpPr>
        <p:spPr>
          <a:xfrm>
            <a:off x="6082823" y="1794921"/>
            <a:ext cx="50122" cy="4242482"/>
          </a:xfrm>
          <a:prstGeom prst="line">
            <a:avLst/>
          </a:prstGeom>
          <a:ln w="12700">
            <a:solidFill>
              <a:srgbClr val="00206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線コネクタ 30">
            <a:extLst>
              <a:ext uri="{FF2B5EF4-FFF2-40B4-BE49-F238E27FC236}">
                <a16:creationId xmlns:a16="http://schemas.microsoft.com/office/drawing/2014/main" id="{46BAC251-C717-4CE4-A830-FF819BA9737F}"/>
              </a:ext>
            </a:extLst>
          </p:cNvPr>
          <p:cNvCxnSpPr>
            <a:cxnSpLocks/>
          </p:cNvCxnSpPr>
          <p:nvPr/>
        </p:nvCxnSpPr>
        <p:spPr>
          <a:xfrm>
            <a:off x="3137403" y="1850629"/>
            <a:ext cx="50122" cy="4242482"/>
          </a:xfrm>
          <a:prstGeom prst="line">
            <a:avLst/>
          </a:prstGeom>
          <a:ln w="12700">
            <a:solidFill>
              <a:srgbClr val="00206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平行四辺形 31">
            <a:extLst>
              <a:ext uri="{FF2B5EF4-FFF2-40B4-BE49-F238E27FC236}">
                <a16:creationId xmlns:a16="http://schemas.microsoft.com/office/drawing/2014/main" id="{F578122D-9123-440D-B13A-6A7E21CD10E6}"/>
              </a:ext>
            </a:extLst>
          </p:cNvPr>
          <p:cNvSpPr/>
          <p:nvPr/>
        </p:nvSpPr>
        <p:spPr>
          <a:xfrm rot="720245" flipV="1">
            <a:off x="1643515" y="2414008"/>
            <a:ext cx="1569070" cy="346624"/>
          </a:xfrm>
          <a:prstGeom prst="parallelogram">
            <a:avLst/>
          </a:prstGeom>
          <a:solidFill>
            <a:schemeClr val="bg1"/>
          </a:solidFill>
          <a:ln w="127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平行四辺形 32">
            <a:extLst>
              <a:ext uri="{FF2B5EF4-FFF2-40B4-BE49-F238E27FC236}">
                <a16:creationId xmlns:a16="http://schemas.microsoft.com/office/drawing/2014/main" id="{0FEDB5D8-6D55-4806-ABB4-DA6414CCF04A}"/>
              </a:ext>
            </a:extLst>
          </p:cNvPr>
          <p:cNvSpPr/>
          <p:nvPr/>
        </p:nvSpPr>
        <p:spPr>
          <a:xfrm rot="20366750">
            <a:off x="1628597" y="2869006"/>
            <a:ext cx="1661330" cy="339727"/>
          </a:xfrm>
          <a:prstGeom prst="parallelogram">
            <a:avLst>
              <a:gd name="adj" fmla="val 34229"/>
            </a:avLst>
          </a:prstGeom>
          <a:solidFill>
            <a:schemeClr val="bg1"/>
          </a:solidFill>
          <a:ln w="127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34" name="直線コネクタ 33">
            <a:extLst>
              <a:ext uri="{FF2B5EF4-FFF2-40B4-BE49-F238E27FC236}">
                <a16:creationId xmlns:a16="http://schemas.microsoft.com/office/drawing/2014/main" id="{B92062AE-CBDA-435E-B97D-9E09D538E61C}"/>
              </a:ext>
            </a:extLst>
          </p:cNvPr>
          <p:cNvCxnSpPr>
            <a:cxnSpLocks/>
          </p:cNvCxnSpPr>
          <p:nvPr/>
        </p:nvCxnSpPr>
        <p:spPr>
          <a:xfrm>
            <a:off x="1694213" y="1850629"/>
            <a:ext cx="50122" cy="4242482"/>
          </a:xfrm>
          <a:prstGeom prst="line">
            <a:avLst/>
          </a:prstGeom>
          <a:ln w="12700">
            <a:solidFill>
              <a:srgbClr val="00206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平行四辺形 36">
            <a:extLst>
              <a:ext uri="{FF2B5EF4-FFF2-40B4-BE49-F238E27FC236}">
                <a16:creationId xmlns:a16="http://schemas.microsoft.com/office/drawing/2014/main" id="{B4EFF1E8-87F9-4F24-AAAE-2DD371595254}"/>
              </a:ext>
            </a:extLst>
          </p:cNvPr>
          <p:cNvSpPr/>
          <p:nvPr/>
        </p:nvSpPr>
        <p:spPr>
          <a:xfrm rot="720245" flipV="1">
            <a:off x="1674727" y="3305036"/>
            <a:ext cx="1569070" cy="346624"/>
          </a:xfrm>
          <a:prstGeom prst="parallelogram">
            <a:avLst/>
          </a:prstGeom>
          <a:solidFill>
            <a:schemeClr val="bg1"/>
          </a:solidFill>
          <a:ln w="127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" name="CustomShape 1">
            <a:extLst>
              <a:ext uri="{FF2B5EF4-FFF2-40B4-BE49-F238E27FC236}">
                <a16:creationId xmlns:a16="http://schemas.microsoft.com/office/drawing/2014/main" id="{325BED17-ED97-46E0-A03D-F4794A329F19}"/>
              </a:ext>
            </a:extLst>
          </p:cNvPr>
          <p:cNvSpPr/>
          <p:nvPr/>
        </p:nvSpPr>
        <p:spPr>
          <a:xfrm>
            <a:off x="1948170" y="2460625"/>
            <a:ext cx="835926" cy="32059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marL="12600">
              <a:lnSpc>
                <a:spcPct val="100000"/>
              </a:lnSpc>
            </a:pPr>
            <a:r>
              <a:rPr lang="en-US" altLang="ja-JP" sz="1400" spc="-1" dirty="0">
                <a:solidFill>
                  <a:srgbClr val="002060"/>
                </a:solidFill>
                <a:latin typeface="Arial"/>
              </a:rPr>
              <a:t>1</a:t>
            </a:r>
            <a:r>
              <a:rPr lang="en-US" altLang="ja-JP" sz="1400" spc="-1" baseline="30000" dirty="0">
                <a:solidFill>
                  <a:srgbClr val="002060"/>
                </a:solidFill>
                <a:latin typeface="Arial"/>
              </a:rPr>
              <a:t>st</a:t>
            </a:r>
            <a:r>
              <a:rPr lang="en-US" altLang="ja-JP" sz="1400" spc="-1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altLang="ja-JP" sz="1400" spc="-1" dirty="0" err="1">
                <a:solidFill>
                  <a:srgbClr val="002060"/>
                </a:solidFill>
                <a:latin typeface="Arial"/>
              </a:rPr>
              <a:t>Nyq</a:t>
            </a:r>
            <a:endParaRPr lang="en-US" altLang="ja-JP" sz="1400" spc="-1" dirty="0">
              <a:solidFill>
                <a:srgbClr val="002060"/>
              </a:solidFill>
              <a:latin typeface="Arial"/>
            </a:endParaRPr>
          </a:p>
        </p:txBody>
      </p:sp>
      <p:sp>
        <p:nvSpPr>
          <p:cNvPr id="13" name="CustomShape 1">
            <a:extLst>
              <a:ext uri="{FF2B5EF4-FFF2-40B4-BE49-F238E27FC236}">
                <a16:creationId xmlns:a16="http://schemas.microsoft.com/office/drawing/2014/main" id="{91207E27-0056-43E9-ADAF-76E9403B861F}"/>
              </a:ext>
            </a:extLst>
          </p:cNvPr>
          <p:cNvSpPr/>
          <p:nvPr/>
        </p:nvSpPr>
        <p:spPr>
          <a:xfrm>
            <a:off x="2254864" y="2899092"/>
            <a:ext cx="1167452" cy="32059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marL="12600">
              <a:lnSpc>
                <a:spcPct val="100000"/>
              </a:lnSpc>
            </a:pPr>
            <a:r>
              <a:rPr lang="en-US" altLang="ja-JP" sz="1400" spc="-1" dirty="0">
                <a:solidFill>
                  <a:srgbClr val="002060"/>
                </a:solidFill>
                <a:latin typeface="Arial"/>
              </a:rPr>
              <a:t>2nd </a:t>
            </a:r>
            <a:r>
              <a:rPr lang="en-US" altLang="ja-JP" sz="1400" spc="-1" dirty="0" err="1">
                <a:solidFill>
                  <a:srgbClr val="002060"/>
                </a:solidFill>
                <a:latin typeface="Arial"/>
              </a:rPr>
              <a:t>Nyq</a:t>
            </a:r>
            <a:endParaRPr lang="en-US" altLang="ja-JP" sz="1400" spc="-1" dirty="0">
              <a:solidFill>
                <a:srgbClr val="002060"/>
              </a:solidFill>
              <a:latin typeface="Arial"/>
            </a:endParaRPr>
          </a:p>
        </p:txBody>
      </p:sp>
      <p:sp>
        <p:nvSpPr>
          <p:cNvPr id="40" name="CustomShape 1">
            <a:extLst>
              <a:ext uri="{FF2B5EF4-FFF2-40B4-BE49-F238E27FC236}">
                <a16:creationId xmlns:a16="http://schemas.microsoft.com/office/drawing/2014/main" id="{C3E09610-1C4A-4940-830C-9D28F77D3B5F}"/>
              </a:ext>
            </a:extLst>
          </p:cNvPr>
          <p:cNvSpPr/>
          <p:nvPr/>
        </p:nvSpPr>
        <p:spPr>
          <a:xfrm>
            <a:off x="2095134" y="3384120"/>
            <a:ext cx="1167452" cy="32059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marL="12600">
              <a:lnSpc>
                <a:spcPct val="100000"/>
              </a:lnSpc>
            </a:pPr>
            <a:r>
              <a:rPr lang="en-US" altLang="ja-JP" sz="1400" spc="-1" dirty="0">
                <a:solidFill>
                  <a:srgbClr val="002060"/>
                </a:solidFill>
                <a:latin typeface="Arial"/>
              </a:rPr>
              <a:t>3rd </a:t>
            </a:r>
            <a:r>
              <a:rPr lang="en-US" altLang="ja-JP" sz="1400" spc="-1" dirty="0" err="1">
                <a:solidFill>
                  <a:srgbClr val="002060"/>
                </a:solidFill>
                <a:latin typeface="Arial"/>
              </a:rPr>
              <a:t>Nyq</a:t>
            </a:r>
            <a:endParaRPr lang="en-US" altLang="ja-JP" sz="1400" spc="-1" dirty="0">
              <a:solidFill>
                <a:srgbClr val="002060"/>
              </a:solidFill>
              <a:latin typeface="Arial"/>
            </a:endParaRPr>
          </a:p>
        </p:txBody>
      </p:sp>
      <p:sp>
        <p:nvSpPr>
          <p:cNvPr id="41" name="CustomShape 1">
            <a:extLst>
              <a:ext uri="{FF2B5EF4-FFF2-40B4-BE49-F238E27FC236}">
                <a16:creationId xmlns:a16="http://schemas.microsoft.com/office/drawing/2014/main" id="{4473F657-6D7D-4E3A-B73C-E13A63E2DD17}"/>
              </a:ext>
            </a:extLst>
          </p:cNvPr>
          <p:cNvSpPr/>
          <p:nvPr/>
        </p:nvSpPr>
        <p:spPr>
          <a:xfrm>
            <a:off x="3271112" y="3256615"/>
            <a:ext cx="1167452" cy="32059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marL="12600">
              <a:lnSpc>
                <a:spcPct val="100000"/>
              </a:lnSpc>
            </a:pPr>
            <a:r>
              <a:rPr lang="en-US" altLang="ja-JP" sz="1400" b="1" spc="-1" dirty="0">
                <a:solidFill>
                  <a:srgbClr val="002060"/>
                </a:solidFill>
                <a:latin typeface="Arial"/>
              </a:rPr>
              <a:t>2GHz</a:t>
            </a:r>
            <a:r>
              <a:rPr lang="ja-JP" altLang="en-US" sz="1400" b="1" spc="-1" dirty="0">
                <a:solidFill>
                  <a:srgbClr val="002060"/>
                </a:solidFill>
                <a:latin typeface="Arial"/>
              </a:rPr>
              <a:t>帯域</a:t>
            </a:r>
            <a:endParaRPr lang="en-US" altLang="ja-JP" sz="1400" b="1" spc="-1" dirty="0">
              <a:solidFill>
                <a:srgbClr val="002060"/>
              </a:solidFill>
              <a:latin typeface="Arial"/>
            </a:endParaRPr>
          </a:p>
        </p:txBody>
      </p:sp>
      <p:sp>
        <p:nvSpPr>
          <p:cNvPr id="42" name="CustomShape 1">
            <a:extLst>
              <a:ext uri="{FF2B5EF4-FFF2-40B4-BE49-F238E27FC236}">
                <a16:creationId xmlns:a16="http://schemas.microsoft.com/office/drawing/2014/main" id="{CDDB434D-3A8E-4A92-A293-FB13803F3146}"/>
              </a:ext>
            </a:extLst>
          </p:cNvPr>
          <p:cNvSpPr/>
          <p:nvPr/>
        </p:nvSpPr>
        <p:spPr>
          <a:xfrm>
            <a:off x="1110487" y="4488659"/>
            <a:ext cx="1167452" cy="32059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marL="12600">
              <a:lnSpc>
                <a:spcPct val="100000"/>
              </a:lnSpc>
            </a:pPr>
            <a:r>
              <a:rPr lang="en-US" altLang="ja-JP" sz="1400" spc="-1" dirty="0">
                <a:solidFill>
                  <a:srgbClr val="002060"/>
                </a:solidFill>
                <a:latin typeface="Arial"/>
              </a:rPr>
              <a:t>12GHz</a:t>
            </a:r>
          </a:p>
        </p:txBody>
      </p:sp>
      <p:sp>
        <p:nvSpPr>
          <p:cNvPr id="43" name="CustomShape 1">
            <a:extLst>
              <a:ext uri="{FF2B5EF4-FFF2-40B4-BE49-F238E27FC236}">
                <a16:creationId xmlns:a16="http://schemas.microsoft.com/office/drawing/2014/main" id="{92A69740-8059-4F81-B9B8-38F96B3BC308}"/>
              </a:ext>
            </a:extLst>
          </p:cNvPr>
          <p:cNvSpPr/>
          <p:nvPr/>
        </p:nvSpPr>
        <p:spPr>
          <a:xfrm>
            <a:off x="3735462" y="3735401"/>
            <a:ext cx="835926" cy="32059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marL="12600">
              <a:lnSpc>
                <a:spcPct val="100000"/>
              </a:lnSpc>
            </a:pPr>
            <a:r>
              <a:rPr lang="en-US" altLang="ja-JP" sz="1600" spc="-1" dirty="0">
                <a:solidFill>
                  <a:srgbClr val="002060"/>
                </a:solidFill>
                <a:latin typeface="Arial"/>
              </a:rPr>
              <a:t>2nd </a:t>
            </a:r>
            <a:r>
              <a:rPr lang="en-US" altLang="ja-JP" sz="1600" spc="-1" dirty="0" err="1">
                <a:solidFill>
                  <a:srgbClr val="002060"/>
                </a:solidFill>
                <a:latin typeface="Arial"/>
              </a:rPr>
              <a:t>Nyq</a:t>
            </a:r>
            <a:endParaRPr lang="en-US" altLang="ja-JP" sz="1600" spc="-1" dirty="0">
              <a:solidFill>
                <a:srgbClr val="002060"/>
              </a:solidFill>
              <a:latin typeface="Arial"/>
            </a:endParaRPr>
          </a:p>
        </p:txBody>
      </p:sp>
      <p:sp>
        <p:nvSpPr>
          <p:cNvPr id="44" name="CustomShape 1">
            <a:extLst>
              <a:ext uri="{FF2B5EF4-FFF2-40B4-BE49-F238E27FC236}">
                <a16:creationId xmlns:a16="http://schemas.microsoft.com/office/drawing/2014/main" id="{B4DEA821-4182-42D0-9AD0-02F4A04464E7}"/>
              </a:ext>
            </a:extLst>
          </p:cNvPr>
          <p:cNvSpPr/>
          <p:nvPr/>
        </p:nvSpPr>
        <p:spPr>
          <a:xfrm>
            <a:off x="3312640" y="4638090"/>
            <a:ext cx="3377609" cy="32059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marL="12600">
              <a:lnSpc>
                <a:spcPct val="100000"/>
              </a:lnSpc>
            </a:pPr>
            <a:r>
              <a:rPr lang="en-US" altLang="ja-JP" sz="1600" spc="-1" dirty="0">
                <a:solidFill>
                  <a:srgbClr val="002060"/>
                </a:solidFill>
                <a:latin typeface="Arial"/>
              </a:rPr>
              <a:t>DAC/ADC</a:t>
            </a:r>
            <a:r>
              <a:rPr lang="ja-JP" altLang="en-US" sz="1600" spc="-1" dirty="0">
                <a:solidFill>
                  <a:srgbClr val="002060"/>
                </a:solidFill>
                <a:latin typeface="Arial"/>
              </a:rPr>
              <a:t>の折り返し異なる</a:t>
            </a:r>
            <a:endParaRPr lang="en-US" altLang="ja-JP" sz="1600" spc="-1" dirty="0">
              <a:solidFill>
                <a:srgbClr val="002060"/>
              </a:solidFill>
              <a:latin typeface="Arial"/>
            </a:endParaRPr>
          </a:p>
        </p:txBody>
      </p:sp>
      <p:sp>
        <p:nvSpPr>
          <p:cNvPr id="45" name="CustomShape 1">
            <a:extLst>
              <a:ext uri="{FF2B5EF4-FFF2-40B4-BE49-F238E27FC236}">
                <a16:creationId xmlns:a16="http://schemas.microsoft.com/office/drawing/2014/main" id="{40518F77-5196-47F7-AE89-D83B7FE17546}"/>
              </a:ext>
            </a:extLst>
          </p:cNvPr>
          <p:cNvSpPr/>
          <p:nvPr/>
        </p:nvSpPr>
        <p:spPr>
          <a:xfrm>
            <a:off x="2983828" y="2830715"/>
            <a:ext cx="1343927" cy="51094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marL="12600" algn="ctr">
              <a:lnSpc>
                <a:spcPct val="100000"/>
              </a:lnSpc>
            </a:pPr>
            <a:r>
              <a:rPr lang="en-US" altLang="ja-JP" sz="1400" b="1" spc="-1" dirty="0">
                <a:solidFill>
                  <a:srgbClr val="002060"/>
                </a:solidFill>
                <a:latin typeface="Arial"/>
              </a:rPr>
              <a:t>ADC</a:t>
            </a:r>
            <a:r>
              <a:rPr lang="ja-JP" altLang="en-US" sz="1400" b="1" spc="-1" dirty="0">
                <a:solidFill>
                  <a:srgbClr val="002060"/>
                </a:solidFill>
                <a:latin typeface="Arial"/>
              </a:rPr>
              <a:t>の</a:t>
            </a:r>
            <a:endParaRPr lang="en-US" altLang="ja-JP" sz="1400" b="1" spc="-1" dirty="0">
              <a:solidFill>
                <a:srgbClr val="002060"/>
              </a:solidFill>
              <a:latin typeface="Arial"/>
            </a:endParaRPr>
          </a:p>
          <a:p>
            <a:pPr marL="12600" algn="ctr">
              <a:lnSpc>
                <a:spcPct val="100000"/>
              </a:lnSpc>
            </a:pPr>
            <a:r>
              <a:rPr lang="ja-JP" altLang="en-US" sz="1400" b="1" spc="-1" dirty="0">
                <a:solidFill>
                  <a:srgbClr val="002060"/>
                </a:solidFill>
                <a:latin typeface="Arial"/>
              </a:rPr>
              <a:t>ナイキスト</a:t>
            </a:r>
            <a:endParaRPr lang="en-US" altLang="ja-JP" sz="1400" b="1" spc="-1" dirty="0">
              <a:solidFill>
                <a:srgbClr val="002060"/>
              </a:solidFill>
              <a:latin typeface="Arial"/>
            </a:endParaRPr>
          </a:p>
        </p:txBody>
      </p:sp>
      <p:sp>
        <p:nvSpPr>
          <p:cNvPr id="36" name="CustomShape 1">
            <a:extLst>
              <a:ext uri="{FF2B5EF4-FFF2-40B4-BE49-F238E27FC236}">
                <a16:creationId xmlns:a16="http://schemas.microsoft.com/office/drawing/2014/main" id="{560D9D70-B9C8-4CA7-9364-AA5301AB6006}"/>
              </a:ext>
            </a:extLst>
          </p:cNvPr>
          <p:cNvSpPr/>
          <p:nvPr/>
        </p:nvSpPr>
        <p:spPr>
          <a:xfrm>
            <a:off x="7877809" y="4758169"/>
            <a:ext cx="3029039" cy="115640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marL="12600">
              <a:lnSpc>
                <a:spcPct val="100000"/>
              </a:lnSpc>
            </a:pPr>
            <a:r>
              <a:rPr lang="en-US" altLang="ja-JP" spc="-1" dirty="0">
                <a:solidFill>
                  <a:srgbClr val="FF0000"/>
                </a:solidFill>
                <a:latin typeface="Arial"/>
              </a:rPr>
              <a:t>ADC Sample Hold</a:t>
            </a:r>
            <a:r>
              <a:rPr lang="ja-JP" altLang="en-US" spc="-1" dirty="0">
                <a:solidFill>
                  <a:srgbClr val="FF0000"/>
                </a:solidFill>
                <a:latin typeface="Arial"/>
              </a:rPr>
              <a:t>は高速で</a:t>
            </a:r>
            <a:endParaRPr lang="en-US" altLang="ja-JP" spc="-1" dirty="0">
              <a:solidFill>
                <a:srgbClr val="FF0000"/>
              </a:solidFill>
              <a:latin typeface="Arial"/>
            </a:endParaRPr>
          </a:p>
          <a:p>
            <a:pPr marL="12600">
              <a:lnSpc>
                <a:spcPct val="100000"/>
              </a:lnSpc>
            </a:pPr>
            <a:r>
              <a:rPr lang="en-US" altLang="ja-JP" spc="-1" dirty="0">
                <a:solidFill>
                  <a:srgbClr val="FF0000"/>
                </a:solidFill>
                <a:latin typeface="Arial"/>
              </a:rPr>
              <a:t>7.5GHz</a:t>
            </a:r>
            <a:r>
              <a:rPr lang="ja-JP" altLang="en-US" spc="-1" dirty="0">
                <a:solidFill>
                  <a:srgbClr val="FF0000"/>
                </a:solidFill>
                <a:latin typeface="Arial"/>
              </a:rPr>
              <a:t>の周波数まで対応！</a:t>
            </a:r>
            <a:endParaRPr lang="en-US" altLang="ja-JP" spc="-1" dirty="0">
              <a:solidFill>
                <a:srgbClr val="FF0000"/>
              </a:solidFill>
              <a:latin typeface="Arial"/>
            </a:endParaRPr>
          </a:p>
          <a:p>
            <a:pPr marL="12600">
              <a:lnSpc>
                <a:spcPct val="100000"/>
              </a:lnSpc>
            </a:pPr>
            <a:r>
              <a:rPr lang="en-US" altLang="ja-JP" spc="-1" dirty="0">
                <a:solidFill>
                  <a:srgbClr val="FF0000"/>
                </a:solidFill>
                <a:latin typeface="Arial"/>
              </a:rPr>
              <a:t>Sub-7</a:t>
            </a:r>
            <a:r>
              <a:rPr lang="ja-JP" altLang="en-US" spc="-1" dirty="0">
                <a:solidFill>
                  <a:srgbClr val="FF0000"/>
                </a:solidFill>
                <a:latin typeface="Arial"/>
              </a:rPr>
              <a:t>の研究に向き！</a:t>
            </a:r>
            <a:endParaRPr lang="en-US" altLang="ja-JP" spc="-1" dirty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38" name="CustomShape 1">
            <a:extLst>
              <a:ext uri="{FF2B5EF4-FFF2-40B4-BE49-F238E27FC236}">
                <a16:creationId xmlns:a16="http://schemas.microsoft.com/office/drawing/2014/main" id="{B58AF844-0134-48C7-8E45-2CFBFD7F09B7}"/>
              </a:ext>
            </a:extLst>
          </p:cNvPr>
          <p:cNvSpPr/>
          <p:nvPr/>
        </p:nvSpPr>
        <p:spPr>
          <a:xfrm>
            <a:off x="7613274" y="1225779"/>
            <a:ext cx="1503217" cy="32049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marL="12600">
              <a:lnSpc>
                <a:spcPct val="100000"/>
              </a:lnSpc>
            </a:pPr>
            <a:r>
              <a:rPr lang="ja-JP" altLang="en-US" sz="1600" spc="-1" dirty="0">
                <a:solidFill>
                  <a:srgbClr val="FF0000"/>
                </a:solidFill>
                <a:latin typeface="Arial"/>
              </a:rPr>
              <a:t>イメージの領域</a:t>
            </a:r>
            <a:endParaRPr lang="en-US" altLang="ja-JP" sz="1600" spc="-1" dirty="0">
              <a:solidFill>
                <a:srgbClr val="FF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476171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ustomShape 1">
            <a:extLst>
              <a:ext uri="{FF2B5EF4-FFF2-40B4-BE49-F238E27FC236}">
                <a16:creationId xmlns:a16="http://schemas.microsoft.com/office/drawing/2014/main" id="{4C774D5C-76F8-4749-B835-C7F3E682C644}"/>
              </a:ext>
            </a:extLst>
          </p:cNvPr>
          <p:cNvSpPr/>
          <p:nvPr/>
        </p:nvSpPr>
        <p:spPr>
          <a:xfrm>
            <a:off x="276258" y="160879"/>
            <a:ext cx="6795101" cy="40667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marL="12600">
              <a:lnSpc>
                <a:spcPct val="100000"/>
              </a:lnSpc>
            </a:pPr>
            <a:r>
              <a:rPr lang="ja-JP" altLang="en-US" sz="2400" spc="-1" dirty="0">
                <a:solidFill>
                  <a:srgbClr val="002060"/>
                </a:solidFill>
                <a:latin typeface="Arial"/>
              </a:rPr>
              <a:t>４）研究向け</a:t>
            </a:r>
            <a:r>
              <a:rPr lang="en-US" altLang="ja-JP" sz="2400" spc="-1" dirty="0">
                <a:solidFill>
                  <a:srgbClr val="002060"/>
                </a:solidFill>
                <a:latin typeface="Arial"/>
              </a:rPr>
              <a:t>SDR</a:t>
            </a:r>
            <a:r>
              <a:rPr lang="ja-JP" altLang="en-US" sz="2400" spc="-1" dirty="0">
                <a:solidFill>
                  <a:srgbClr val="002060"/>
                </a:solidFill>
                <a:latin typeface="Arial"/>
              </a:rPr>
              <a:t>開発事例：</a:t>
            </a:r>
            <a:r>
              <a:rPr lang="en-US" altLang="ja-JP" sz="2400" spc="-1" dirty="0">
                <a:solidFill>
                  <a:srgbClr val="002060"/>
                </a:solidFill>
                <a:latin typeface="Arial"/>
              </a:rPr>
              <a:t>4ch SDR</a:t>
            </a:r>
            <a:r>
              <a:rPr lang="ja-JP" altLang="en-US" sz="2400" spc="-1" dirty="0">
                <a:solidFill>
                  <a:srgbClr val="002060"/>
                </a:solidFill>
                <a:latin typeface="Arial"/>
              </a:rPr>
              <a:t>マシン</a:t>
            </a:r>
            <a:endParaRPr lang="en-US" altLang="ja-JP" sz="2400" spc="-1" dirty="0">
              <a:solidFill>
                <a:srgbClr val="002060"/>
              </a:solidFill>
              <a:latin typeface="Arial"/>
            </a:endParaRPr>
          </a:p>
        </p:txBody>
      </p:sp>
      <p:pic>
        <p:nvPicPr>
          <p:cNvPr id="21" name="図 20" descr="電子機器の部品&#10;&#10;中程度の精度で自動的に生成された説明">
            <a:extLst>
              <a:ext uri="{FF2B5EF4-FFF2-40B4-BE49-F238E27FC236}">
                <a16:creationId xmlns:a16="http://schemas.microsoft.com/office/drawing/2014/main" id="{6A22F818-FD16-485B-A97D-B4A51B9E3B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466" y="2463502"/>
            <a:ext cx="3790264" cy="3574412"/>
          </a:xfrm>
          <a:prstGeom prst="rect">
            <a:avLst/>
          </a:prstGeom>
        </p:spPr>
      </p:pic>
      <p:pic>
        <p:nvPicPr>
          <p:cNvPr id="7" name="図 6" descr="電子機器, テーブル, コンピュータ, 座る が含まれている画像&#10;&#10;自動的に生成された説明">
            <a:extLst>
              <a:ext uri="{FF2B5EF4-FFF2-40B4-BE49-F238E27FC236}">
                <a16:creationId xmlns:a16="http://schemas.microsoft.com/office/drawing/2014/main" id="{83D5FB70-BAEE-43A2-A2C4-340C0FA34D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9030" y="2233608"/>
            <a:ext cx="4049991" cy="3937936"/>
          </a:xfrm>
          <a:prstGeom prst="rect">
            <a:avLst/>
          </a:prstGeom>
        </p:spPr>
      </p:pic>
      <p:sp>
        <p:nvSpPr>
          <p:cNvPr id="22" name="CustomShape 1">
            <a:extLst>
              <a:ext uri="{FF2B5EF4-FFF2-40B4-BE49-F238E27FC236}">
                <a16:creationId xmlns:a16="http://schemas.microsoft.com/office/drawing/2014/main" id="{05473B4C-FC8C-4430-A7BA-B10F350AAA43}"/>
              </a:ext>
            </a:extLst>
          </p:cNvPr>
          <p:cNvSpPr/>
          <p:nvPr/>
        </p:nvSpPr>
        <p:spPr>
          <a:xfrm>
            <a:off x="1136864" y="1254017"/>
            <a:ext cx="4327272" cy="73243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marL="12600">
              <a:lnSpc>
                <a:spcPct val="100000"/>
              </a:lnSpc>
            </a:pPr>
            <a:r>
              <a:rPr lang="en-US" altLang="ja-JP" spc="-1" dirty="0" err="1">
                <a:solidFill>
                  <a:srgbClr val="002060"/>
                </a:solidFill>
                <a:latin typeface="Arial"/>
              </a:rPr>
              <a:t>MxFE</a:t>
            </a:r>
            <a:r>
              <a:rPr lang="ja-JP" altLang="en-US" spc="-1" dirty="0">
                <a:solidFill>
                  <a:srgbClr val="002060"/>
                </a:solidFill>
                <a:latin typeface="Arial"/>
              </a:rPr>
              <a:t>は</a:t>
            </a:r>
            <a:r>
              <a:rPr lang="en-US" altLang="ja-JP" spc="-1" dirty="0">
                <a:solidFill>
                  <a:srgbClr val="002060"/>
                </a:solidFill>
                <a:latin typeface="Arial"/>
              </a:rPr>
              <a:t>AD9988 (OSC</a:t>
            </a:r>
            <a:r>
              <a:rPr lang="ja-JP" altLang="en-US" spc="-1" dirty="0">
                <a:solidFill>
                  <a:srgbClr val="002060"/>
                </a:solidFill>
                <a:latin typeface="Arial"/>
              </a:rPr>
              <a:t>が</a:t>
            </a:r>
            <a:r>
              <a:rPr lang="en-US" altLang="ja-JP" spc="-1" dirty="0">
                <a:solidFill>
                  <a:srgbClr val="002060"/>
                </a:solidFill>
                <a:latin typeface="Arial"/>
              </a:rPr>
              <a:t>122.88MHz)</a:t>
            </a:r>
          </a:p>
          <a:p>
            <a:pPr marL="12600"/>
            <a:r>
              <a:rPr lang="en-US" altLang="ja-JP" spc="-1" dirty="0">
                <a:solidFill>
                  <a:srgbClr val="002060"/>
                </a:solidFill>
                <a:latin typeface="Arial"/>
              </a:rPr>
              <a:t>FPGA</a:t>
            </a:r>
            <a:r>
              <a:rPr lang="ja-JP" altLang="en-US" spc="-1" dirty="0">
                <a:solidFill>
                  <a:srgbClr val="002060"/>
                </a:solidFill>
                <a:latin typeface="Arial"/>
              </a:rPr>
              <a:t>ボードは</a:t>
            </a:r>
            <a:r>
              <a:rPr lang="en-US" altLang="ja-JP" spc="-1" dirty="0">
                <a:solidFill>
                  <a:srgbClr val="002060"/>
                </a:solidFill>
                <a:latin typeface="Arial"/>
              </a:rPr>
              <a:t>ZCU102</a:t>
            </a:r>
          </a:p>
          <a:p>
            <a:pPr marL="12600">
              <a:lnSpc>
                <a:spcPct val="100000"/>
              </a:lnSpc>
            </a:pPr>
            <a:endParaRPr lang="en-US" altLang="ja-JP" spc="-1" dirty="0">
              <a:solidFill>
                <a:srgbClr val="002060"/>
              </a:solidFill>
              <a:latin typeface="Arial"/>
            </a:endParaRPr>
          </a:p>
        </p:txBody>
      </p:sp>
      <p:sp>
        <p:nvSpPr>
          <p:cNvPr id="23" name="CustomShape 1">
            <a:extLst>
              <a:ext uri="{FF2B5EF4-FFF2-40B4-BE49-F238E27FC236}">
                <a16:creationId xmlns:a16="http://schemas.microsoft.com/office/drawing/2014/main" id="{09B0763E-51EF-41A3-964E-3D584852E067}"/>
              </a:ext>
            </a:extLst>
          </p:cNvPr>
          <p:cNvSpPr/>
          <p:nvPr/>
        </p:nvSpPr>
        <p:spPr>
          <a:xfrm>
            <a:off x="6727865" y="1402804"/>
            <a:ext cx="4691989" cy="73243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marL="12600">
              <a:lnSpc>
                <a:spcPct val="100000"/>
              </a:lnSpc>
            </a:pPr>
            <a:r>
              <a:rPr lang="ja-JP" altLang="en-US" spc="-1" dirty="0">
                <a:solidFill>
                  <a:srgbClr val="002060"/>
                </a:solidFill>
                <a:latin typeface="Arial"/>
              </a:rPr>
              <a:t>パネル加工、奥行きカットで筐体完成。</a:t>
            </a:r>
            <a:endParaRPr lang="en-US" altLang="ja-JP" spc="-1" dirty="0">
              <a:solidFill>
                <a:srgbClr val="002060"/>
              </a:solidFill>
              <a:latin typeface="Arial"/>
            </a:endParaRPr>
          </a:p>
          <a:p>
            <a:pPr marL="12600">
              <a:lnSpc>
                <a:spcPct val="100000"/>
              </a:lnSpc>
            </a:pPr>
            <a:r>
              <a:rPr lang="ja-JP" altLang="en-US" spc="-1" dirty="0">
                <a:solidFill>
                  <a:srgbClr val="002060"/>
                </a:solidFill>
                <a:latin typeface="Arial"/>
              </a:rPr>
              <a:t>ファンを取付て、温度評価する。</a:t>
            </a:r>
            <a:endParaRPr lang="en-US" altLang="ja-JP" spc="-1" dirty="0">
              <a:solidFill>
                <a:srgbClr val="00206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570965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グラフィカル ユーザー インターフェイス, Web サイト&#10;&#10;自動的に生成された説明">
            <a:extLst>
              <a:ext uri="{FF2B5EF4-FFF2-40B4-BE49-F238E27FC236}">
                <a16:creationId xmlns:a16="http://schemas.microsoft.com/office/drawing/2014/main" id="{0507DB01-3302-4C0A-9B29-DF9998E2F1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107" y="1114547"/>
            <a:ext cx="8155420" cy="4888746"/>
          </a:xfrm>
          <a:prstGeom prst="rect">
            <a:avLst/>
          </a:prstGeom>
        </p:spPr>
      </p:pic>
      <p:sp>
        <p:nvSpPr>
          <p:cNvPr id="17" name="CustomShape 1">
            <a:extLst>
              <a:ext uri="{FF2B5EF4-FFF2-40B4-BE49-F238E27FC236}">
                <a16:creationId xmlns:a16="http://schemas.microsoft.com/office/drawing/2014/main" id="{4C774D5C-76F8-4749-B835-C7F3E682C644}"/>
              </a:ext>
            </a:extLst>
          </p:cNvPr>
          <p:cNvSpPr/>
          <p:nvPr/>
        </p:nvSpPr>
        <p:spPr>
          <a:xfrm>
            <a:off x="276258" y="160879"/>
            <a:ext cx="6983524" cy="40667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marL="12600">
              <a:lnSpc>
                <a:spcPct val="100000"/>
              </a:lnSpc>
            </a:pPr>
            <a:r>
              <a:rPr lang="ja-JP" altLang="en-US" sz="2400" spc="-1" dirty="0">
                <a:solidFill>
                  <a:srgbClr val="002060"/>
                </a:solidFill>
                <a:latin typeface="Arial"/>
              </a:rPr>
              <a:t>４）研究向け</a:t>
            </a:r>
            <a:r>
              <a:rPr lang="en-US" altLang="ja-JP" sz="2400" spc="-1" dirty="0">
                <a:solidFill>
                  <a:srgbClr val="002060"/>
                </a:solidFill>
                <a:latin typeface="Arial"/>
              </a:rPr>
              <a:t>SDR</a:t>
            </a:r>
            <a:r>
              <a:rPr lang="ja-JP" altLang="en-US" sz="2400" spc="-1" dirty="0">
                <a:solidFill>
                  <a:srgbClr val="002060"/>
                </a:solidFill>
                <a:latin typeface="Arial"/>
              </a:rPr>
              <a:t>開発事例：</a:t>
            </a:r>
            <a:r>
              <a:rPr lang="en-US" altLang="ja-JP" sz="2400" spc="-1" dirty="0">
                <a:solidFill>
                  <a:srgbClr val="002060"/>
                </a:solidFill>
                <a:latin typeface="Arial"/>
              </a:rPr>
              <a:t>16ch SDR</a:t>
            </a:r>
            <a:r>
              <a:rPr lang="ja-JP" altLang="en-US" sz="2400" spc="-1" dirty="0">
                <a:solidFill>
                  <a:srgbClr val="002060"/>
                </a:solidFill>
                <a:latin typeface="Arial"/>
              </a:rPr>
              <a:t>マシン</a:t>
            </a:r>
            <a:endParaRPr lang="en-US" altLang="ja-JP" sz="2400" spc="-1" dirty="0">
              <a:solidFill>
                <a:srgbClr val="002060"/>
              </a:solidFill>
              <a:latin typeface="Arial"/>
            </a:endParaRPr>
          </a:p>
        </p:txBody>
      </p:sp>
      <p:sp>
        <p:nvSpPr>
          <p:cNvPr id="22" name="CustomShape 1">
            <a:extLst>
              <a:ext uri="{FF2B5EF4-FFF2-40B4-BE49-F238E27FC236}">
                <a16:creationId xmlns:a16="http://schemas.microsoft.com/office/drawing/2014/main" id="{05473B4C-FC8C-4430-A7BA-B10F350AAA43}"/>
              </a:ext>
            </a:extLst>
          </p:cNvPr>
          <p:cNvSpPr/>
          <p:nvPr/>
        </p:nvSpPr>
        <p:spPr>
          <a:xfrm>
            <a:off x="8687591" y="1502476"/>
            <a:ext cx="3402809" cy="73243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marL="12600">
              <a:lnSpc>
                <a:spcPct val="100000"/>
              </a:lnSpc>
            </a:pPr>
            <a:r>
              <a:rPr lang="en-US" altLang="ja-JP" spc="-1" dirty="0">
                <a:solidFill>
                  <a:srgbClr val="002060"/>
                </a:solidFill>
                <a:latin typeface="Arial"/>
              </a:rPr>
              <a:t>Quad-</a:t>
            </a:r>
            <a:r>
              <a:rPr lang="en-US" altLang="ja-JP" spc="-1" dirty="0" err="1">
                <a:solidFill>
                  <a:srgbClr val="002060"/>
                </a:solidFill>
                <a:latin typeface="Arial"/>
              </a:rPr>
              <a:t>MxFE</a:t>
            </a:r>
            <a:r>
              <a:rPr lang="ja-JP" altLang="en-US" spc="-1" dirty="0">
                <a:solidFill>
                  <a:srgbClr val="002060"/>
                </a:solidFill>
                <a:latin typeface="Arial"/>
              </a:rPr>
              <a:t>は</a:t>
            </a:r>
            <a:r>
              <a:rPr lang="en-US" altLang="ja-JP" spc="-1" dirty="0">
                <a:solidFill>
                  <a:srgbClr val="002060"/>
                </a:solidFill>
                <a:latin typeface="Arial"/>
              </a:rPr>
              <a:t>AD9081</a:t>
            </a:r>
            <a:r>
              <a:rPr lang="ja-JP" altLang="en-US" spc="-1" dirty="0">
                <a:solidFill>
                  <a:srgbClr val="002060"/>
                </a:solidFill>
                <a:latin typeface="Arial"/>
              </a:rPr>
              <a:t>が</a:t>
            </a:r>
            <a:endParaRPr lang="en-US" altLang="ja-JP" spc="-1" dirty="0">
              <a:solidFill>
                <a:srgbClr val="002060"/>
              </a:solidFill>
              <a:latin typeface="Arial"/>
            </a:endParaRPr>
          </a:p>
          <a:p>
            <a:pPr marL="12600">
              <a:lnSpc>
                <a:spcPct val="100000"/>
              </a:lnSpc>
            </a:pPr>
            <a:r>
              <a:rPr lang="en-US" altLang="ja-JP" spc="-1" dirty="0">
                <a:solidFill>
                  <a:srgbClr val="002060"/>
                </a:solidFill>
                <a:latin typeface="Arial"/>
              </a:rPr>
              <a:t>4</a:t>
            </a:r>
            <a:r>
              <a:rPr lang="ja-JP" altLang="en-US" spc="-1" dirty="0">
                <a:solidFill>
                  <a:srgbClr val="002060"/>
                </a:solidFill>
                <a:latin typeface="Arial"/>
              </a:rPr>
              <a:t>個搭載の評価ボードが登場！</a:t>
            </a:r>
            <a:endParaRPr lang="en-US" altLang="ja-JP" spc="-1" dirty="0">
              <a:solidFill>
                <a:srgbClr val="002060"/>
              </a:solidFill>
              <a:latin typeface="Arial"/>
            </a:endParaRPr>
          </a:p>
          <a:p>
            <a:pPr marL="12600">
              <a:lnSpc>
                <a:spcPct val="100000"/>
              </a:lnSpc>
            </a:pPr>
            <a:endParaRPr lang="en-US" altLang="ja-JP" spc="-1" dirty="0">
              <a:solidFill>
                <a:srgbClr val="00206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20640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ustomShape 1">
            <a:extLst>
              <a:ext uri="{FF2B5EF4-FFF2-40B4-BE49-F238E27FC236}">
                <a16:creationId xmlns:a16="http://schemas.microsoft.com/office/drawing/2014/main" id="{4C774D5C-76F8-4749-B835-C7F3E682C644}"/>
              </a:ext>
            </a:extLst>
          </p:cNvPr>
          <p:cNvSpPr/>
          <p:nvPr/>
        </p:nvSpPr>
        <p:spPr>
          <a:xfrm>
            <a:off x="276258" y="160879"/>
            <a:ext cx="6983524" cy="40667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marL="12600">
              <a:lnSpc>
                <a:spcPct val="100000"/>
              </a:lnSpc>
            </a:pPr>
            <a:r>
              <a:rPr lang="ja-JP" altLang="en-US" sz="2400" spc="-1" dirty="0">
                <a:solidFill>
                  <a:srgbClr val="002060"/>
                </a:solidFill>
                <a:latin typeface="Arial"/>
              </a:rPr>
              <a:t>４）研究向け</a:t>
            </a:r>
            <a:r>
              <a:rPr lang="en-US" altLang="ja-JP" sz="2400" spc="-1" dirty="0">
                <a:solidFill>
                  <a:srgbClr val="002060"/>
                </a:solidFill>
                <a:latin typeface="Arial"/>
              </a:rPr>
              <a:t>SDR</a:t>
            </a:r>
            <a:r>
              <a:rPr lang="ja-JP" altLang="en-US" sz="2400" spc="-1" dirty="0">
                <a:solidFill>
                  <a:srgbClr val="002060"/>
                </a:solidFill>
                <a:latin typeface="Arial"/>
              </a:rPr>
              <a:t>開発事例：</a:t>
            </a:r>
            <a:r>
              <a:rPr lang="en-US" altLang="ja-JP" sz="2400" spc="-1" dirty="0">
                <a:solidFill>
                  <a:srgbClr val="002060"/>
                </a:solidFill>
                <a:latin typeface="Arial"/>
              </a:rPr>
              <a:t>16ch SDR</a:t>
            </a:r>
            <a:r>
              <a:rPr lang="ja-JP" altLang="en-US" sz="2400" spc="-1" dirty="0">
                <a:solidFill>
                  <a:srgbClr val="002060"/>
                </a:solidFill>
                <a:latin typeface="Arial"/>
              </a:rPr>
              <a:t>マシン</a:t>
            </a:r>
            <a:endParaRPr lang="en-US" altLang="ja-JP" sz="2400" spc="-1" dirty="0">
              <a:solidFill>
                <a:srgbClr val="002060"/>
              </a:solidFill>
              <a:latin typeface="Arial"/>
            </a:endParaRPr>
          </a:p>
        </p:txBody>
      </p:sp>
      <p:sp>
        <p:nvSpPr>
          <p:cNvPr id="22" name="CustomShape 1">
            <a:extLst>
              <a:ext uri="{FF2B5EF4-FFF2-40B4-BE49-F238E27FC236}">
                <a16:creationId xmlns:a16="http://schemas.microsoft.com/office/drawing/2014/main" id="{05473B4C-FC8C-4430-A7BA-B10F350AAA43}"/>
              </a:ext>
            </a:extLst>
          </p:cNvPr>
          <p:cNvSpPr/>
          <p:nvPr/>
        </p:nvSpPr>
        <p:spPr>
          <a:xfrm>
            <a:off x="476464" y="1142257"/>
            <a:ext cx="5517936" cy="73243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marL="12600">
              <a:lnSpc>
                <a:spcPct val="100000"/>
              </a:lnSpc>
            </a:pPr>
            <a:r>
              <a:rPr lang="en-US" altLang="ja-JP" spc="-1" dirty="0">
                <a:solidFill>
                  <a:srgbClr val="002060"/>
                </a:solidFill>
                <a:latin typeface="Arial"/>
              </a:rPr>
              <a:t>Quad-</a:t>
            </a:r>
            <a:r>
              <a:rPr lang="en-US" altLang="ja-JP" spc="-1" dirty="0" err="1">
                <a:solidFill>
                  <a:srgbClr val="002060"/>
                </a:solidFill>
                <a:latin typeface="Arial"/>
              </a:rPr>
              <a:t>MxFE</a:t>
            </a:r>
            <a:r>
              <a:rPr lang="ja-JP" altLang="en-US" spc="-1" dirty="0">
                <a:solidFill>
                  <a:srgbClr val="002060"/>
                </a:solidFill>
                <a:latin typeface="Arial"/>
              </a:rPr>
              <a:t>は</a:t>
            </a:r>
            <a:r>
              <a:rPr lang="en-US" altLang="ja-JP" spc="-1" dirty="0">
                <a:solidFill>
                  <a:srgbClr val="002060"/>
                </a:solidFill>
                <a:latin typeface="Arial"/>
              </a:rPr>
              <a:t>AD9081 (</a:t>
            </a:r>
            <a:r>
              <a:rPr lang="ja-JP" altLang="en-US" spc="-1" dirty="0">
                <a:solidFill>
                  <a:srgbClr val="002060"/>
                </a:solidFill>
                <a:latin typeface="Arial"/>
              </a:rPr>
              <a:t>外部クロックが</a:t>
            </a:r>
            <a:r>
              <a:rPr lang="en-US" altLang="ja-JP" spc="-1" dirty="0">
                <a:solidFill>
                  <a:srgbClr val="002060"/>
                </a:solidFill>
                <a:latin typeface="Arial"/>
              </a:rPr>
              <a:t>500MHz)</a:t>
            </a:r>
          </a:p>
          <a:p>
            <a:pPr marL="12600"/>
            <a:r>
              <a:rPr lang="en-US" altLang="ja-JP" spc="-1" dirty="0">
                <a:solidFill>
                  <a:srgbClr val="002060"/>
                </a:solidFill>
                <a:latin typeface="Arial"/>
              </a:rPr>
              <a:t>FPGA</a:t>
            </a:r>
            <a:r>
              <a:rPr lang="ja-JP" altLang="en-US" spc="-1" dirty="0">
                <a:solidFill>
                  <a:srgbClr val="002060"/>
                </a:solidFill>
                <a:latin typeface="Arial"/>
              </a:rPr>
              <a:t>ボードは</a:t>
            </a:r>
            <a:r>
              <a:rPr lang="en-US" altLang="ja-JP" spc="-1" dirty="0">
                <a:solidFill>
                  <a:srgbClr val="002060"/>
                </a:solidFill>
                <a:latin typeface="Arial"/>
              </a:rPr>
              <a:t>VCU118</a:t>
            </a:r>
          </a:p>
          <a:p>
            <a:pPr marL="12600">
              <a:lnSpc>
                <a:spcPct val="100000"/>
              </a:lnSpc>
            </a:pPr>
            <a:endParaRPr lang="en-US" altLang="ja-JP" spc="-1" dirty="0">
              <a:solidFill>
                <a:srgbClr val="002060"/>
              </a:solidFill>
              <a:latin typeface="Arial"/>
            </a:endParaRPr>
          </a:p>
        </p:txBody>
      </p:sp>
      <p:sp>
        <p:nvSpPr>
          <p:cNvPr id="23" name="CustomShape 1">
            <a:extLst>
              <a:ext uri="{FF2B5EF4-FFF2-40B4-BE49-F238E27FC236}">
                <a16:creationId xmlns:a16="http://schemas.microsoft.com/office/drawing/2014/main" id="{09B0763E-51EF-41A3-964E-3D584852E067}"/>
              </a:ext>
            </a:extLst>
          </p:cNvPr>
          <p:cNvSpPr/>
          <p:nvPr/>
        </p:nvSpPr>
        <p:spPr>
          <a:xfrm>
            <a:off x="6636425" y="1142257"/>
            <a:ext cx="4691989" cy="64951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marL="12600">
              <a:lnSpc>
                <a:spcPct val="100000"/>
              </a:lnSpc>
            </a:pPr>
            <a:r>
              <a:rPr lang="en-US" altLang="ja-JP" spc="-1" dirty="0">
                <a:solidFill>
                  <a:srgbClr val="002060"/>
                </a:solidFill>
                <a:latin typeface="Arial"/>
              </a:rPr>
              <a:t>32</a:t>
            </a:r>
            <a:r>
              <a:rPr lang="ja-JP" altLang="en-US" spc="-1" dirty="0">
                <a:solidFill>
                  <a:srgbClr val="002060"/>
                </a:solidFill>
                <a:latin typeface="Arial"/>
              </a:rPr>
              <a:t>本もケーブルがあり筐体は外注にした。</a:t>
            </a:r>
            <a:endParaRPr lang="en-US" altLang="ja-JP" spc="-1" dirty="0">
              <a:solidFill>
                <a:srgbClr val="002060"/>
              </a:solidFill>
              <a:latin typeface="Arial"/>
            </a:endParaRPr>
          </a:p>
        </p:txBody>
      </p:sp>
      <p:pic>
        <p:nvPicPr>
          <p:cNvPr id="3" name="図 2" descr="回路 が含まれている画像&#10;&#10;自動的に生成された説明">
            <a:extLst>
              <a:ext uri="{FF2B5EF4-FFF2-40B4-BE49-F238E27FC236}">
                <a16:creationId xmlns:a16="http://schemas.microsoft.com/office/drawing/2014/main" id="{969E86DE-71F3-431A-8610-D284DEFB75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6513" y="1874696"/>
            <a:ext cx="3337838" cy="4006579"/>
          </a:xfrm>
          <a:prstGeom prst="rect">
            <a:avLst/>
          </a:prstGeom>
        </p:spPr>
      </p:pic>
      <p:pic>
        <p:nvPicPr>
          <p:cNvPr id="5" name="図 4" descr="ダイアグラム&#10;&#10;自動的に生成された説明">
            <a:extLst>
              <a:ext uri="{FF2B5EF4-FFF2-40B4-BE49-F238E27FC236}">
                <a16:creationId xmlns:a16="http://schemas.microsoft.com/office/drawing/2014/main" id="{7E34609C-C261-4EE9-99D2-781A796F65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6425" y="2251038"/>
            <a:ext cx="4124325" cy="3253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1104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CustomShape 1"/>
          <p:cNvSpPr/>
          <p:nvPr/>
        </p:nvSpPr>
        <p:spPr>
          <a:xfrm>
            <a:off x="1327766" y="1111214"/>
            <a:ext cx="4448752" cy="12625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marL="12600">
              <a:lnSpc>
                <a:spcPct val="100000"/>
              </a:lnSpc>
            </a:pPr>
            <a:r>
              <a:rPr lang="ja-JP" altLang="en-US" sz="2400" b="0" strike="noStrike" spc="-1" dirty="0">
                <a:solidFill>
                  <a:srgbClr val="002060"/>
                </a:solidFill>
                <a:latin typeface="Arial"/>
              </a:rPr>
              <a:t>過去の製品：</a:t>
            </a:r>
            <a:r>
              <a:rPr lang="en-US" altLang="ja-JP" sz="2400" b="0" strike="noStrike" spc="-1" dirty="0">
                <a:solidFill>
                  <a:srgbClr val="002060"/>
                </a:solidFill>
                <a:latin typeface="Arial"/>
              </a:rPr>
              <a:t>2004</a:t>
            </a:r>
            <a:r>
              <a:rPr lang="ja-JP" altLang="en-US" sz="2400" b="0" strike="noStrike" spc="-1" dirty="0">
                <a:solidFill>
                  <a:srgbClr val="002060"/>
                </a:solidFill>
                <a:latin typeface="Arial"/>
              </a:rPr>
              <a:t>年</a:t>
            </a:r>
            <a:endParaRPr lang="en-US" altLang="ja-JP" sz="2400" b="0" strike="noStrike" spc="-1" dirty="0">
              <a:solidFill>
                <a:srgbClr val="002060"/>
              </a:solidFill>
              <a:latin typeface="Arial"/>
            </a:endParaRPr>
          </a:p>
          <a:p>
            <a:pPr marL="12600">
              <a:lnSpc>
                <a:spcPct val="100000"/>
              </a:lnSpc>
            </a:pPr>
            <a:r>
              <a:rPr lang="en-US" sz="2400" b="0" strike="noStrike" spc="-1" dirty="0">
                <a:solidFill>
                  <a:srgbClr val="002060"/>
                </a:solidFill>
                <a:latin typeface="Arial"/>
              </a:rPr>
              <a:t>GPS,</a:t>
            </a:r>
            <a:r>
              <a:rPr lang="ja-JP" altLang="en-US" sz="2400" b="0" strike="noStrike" spc="-1" dirty="0">
                <a:solidFill>
                  <a:srgbClr val="002060"/>
                </a:solidFill>
                <a:latin typeface="Arial"/>
              </a:rPr>
              <a:t>、地デジ、</a:t>
            </a:r>
            <a:r>
              <a:rPr lang="en-US" altLang="ja-JP" sz="2400" b="0" strike="noStrike" spc="-1" dirty="0" err="1">
                <a:solidFill>
                  <a:srgbClr val="002060"/>
                </a:solidFill>
                <a:latin typeface="Arial"/>
              </a:rPr>
              <a:t>Wifi</a:t>
            </a:r>
            <a:r>
              <a:rPr lang="ja-JP" altLang="en-US" sz="2400" b="0" strike="noStrike" spc="-1" dirty="0">
                <a:solidFill>
                  <a:srgbClr val="002060"/>
                </a:solidFill>
                <a:latin typeface="Arial"/>
              </a:rPr>
              <a:t>の研究所</a:t>
            </a:r>
            <a:endParaRPr lang="en-US" altLang="ja-JP" sz="2400" b="0" strike="noStrike" spc="-1" dirty="0">
              <a:solidFill>
                <a:srgbClr val="002060"/>
              </a:solidFill>
              <a:latin typeface="Arial"/>
            </a:endParaRPr>
          </a:p>
          <a:p>
            <a:pPr marL="12600">
              <a:lnSpc>
                <a:spcPct val="100000"/>
              </a:lnSpc>
            </a:pPr>
            <a:r>
              <a:rPr lang="en-US" altLang="ja-JP" sz="2400" spc="-1" dirty="0">
                <a:solidFill>
                  <a:srgbClr val="002060"/>
                </a:solidFill>
                <a:latin typeface="Arial"/>
              </a:rPr>
              <a:t>AD6645, MAX5888</a:t>
            </a:r>
            <a:endParaRPr lang="en-US" sz="2400" b="0" strike="noStrike" spc="-1" dirty="0">
              <a:solidFill>
                <a:srgbClr val="002060"/>
              </a:solidFill>
              <a:latin typeface="Arial"/>
            </a:endParaRPr>
          </a:p>
        </p:txBody>
      </p:sp>
      <p:sp>
        <p:nvSpPr>
          <p:cNvPr id="4" name="CustomShape 1">
            <a:extLst>
              <a:ext uri="{FF2B5EF4-FFF2-40B4-BE49-F238E27FC236}">
                <a16:creationId xmlns:a16="http://schemas.microsoft.com/office/drawing/2014/main" id="{E5FD0B20-EFF9-4211-89DF-2544B229D925}"/>
              </a:ext>
            </a:extLst>
          </p:cNvPr>
          <p:cNvSpPr/>
          <p:nvPr/>
        </p:nvSpPr>
        <p:spPr>
          <a:xfrm>
            <a:off x="468688" y="228497"/>
            <a:ext cx="3574031" cy="45222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marL="12600">
              <a:lnSpc>
                <a:spcPct val="100000"/>
              </a:lnSpc>
            </a:pPr>
            <a:r>
              <a:rPr lang="ja-JP" altLang="en-US" sz="2400" spc="-1" dirty="0">
                <a:solidFill>
                  <a:srgbClr val="002060"/>
                </a:solidFill>
                <a:latin typeface="Arial"/>
              </a:rPr>
              <a:t>１）自社製品と顧客</a:t>
            </a:r>
            <a:endParaRPr lang="en-US" altLang="ja-JP" sz="2400" spc="-1" dirty="0">
              <a:solidFill>
                <a:srgbClr val="002060"/>
              </a:solidFill>
              <a:latin typeface="Arial"/>
            </a:endParaRPr>
          </a:p>
        </p:txBody>
      </p:sp>
      <p:pic>
        <p:nvPicPr>
          <p:cNvPr id="3" name="図 2" descr="QR コード&#10;&#10;自動的に生成された説明">
            <a:extLst>
              <a:ext uri="{FF2B5EF4-FFF2-40B4-BE49-F238E27FC236}">
                <a16:creationId xmlns:a16="http://schemas.microsoft.com/office/drawing/2014/main" id="{EAA768CA-4967-48EA-AF88-88AC8842A1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883" y="871069"/>
            <a:ext cx="4577351" cy="2557931"/>
          </a:xfrm>
          <a:prstGeom prst="rect">
            <a:avLst/>
          </a:prstGeom>
        </p:spPr>
      </p:pic>
      <p:pic>
        <p:nvPicPr>
          <p:cNvPr id="6" name="図 5" descr="ダイアグラム&#10;&#10;自動的に生成された説明">
            <a:extLst>
              <a:ext uri="{FF2B5EF4-FFF2-40B4-BE49-F238E27FC236}">
                <a16:creationId xmlns:a16="http://schemas.microsoft.com/office/drawing/2014/main" id="{597A0C0A-1F61-4ED3-8066-0463E5B4CC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883" y="3525634"/>
            <a:ext cx="4655138" cy="2641485"/>
          </a:xfrm>
          <a:prstGeom prst="rect">
            <a:avLst/>
          </a:prstGeom>
        </p:spPr>
      </p:pic>
      <p:pic>
        <p:nvPicPr>
          <p:cNvPr id="8" name="図 7" descr="コンピューターの写真と文字の加工写真&#10;&#10;中程度の精度で自動的に生成された説明">
            <a:extLst>
              <a:ext uri="{FF2B5EF4-FFF2-40B4-BE49-F238E27FC236}">
                <a16:creationId xmlns:a16="http://schemas.microsoft.com/office/drawing/2014/main" id="{A797EF25-1BAD-401B-AFEE-A928BAA77A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693" y="2538593"/>
            <a:ext cx="4695825" cy="3457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0541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ustomShape 1">
            <a:extLst>
              <a:ext uri="{FF2B5EF4-FFF2-40B4-BE49-F238E27FC236}">
                <a16:creationId xmlns:a16="http://schemas.microsoft.com/office/drawing/2014/main" id="{4C774D5C-76F8-4749-B835-C7F3E682C644}"/>
              </a:ext>
            </a:extLst>
          </p:cNvPr>
          <p:cNvSpPr/>
          <p:nvPr/>
        </p:nvSpPr>
        <p:spPr>
          <a:xfrm>
            <a:off x="276258" y="160879"/>
            <a:ext cx="7557101" cy="40667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marL="12600">
              <a:lnSpc>
                <a:spcPct val="100000"/>
              </a:lnSpc>
            </a:pPr>
            <a:r>
              <a:rPr lang="ja-JP" altLang="en-US" sz="2400" spc="-1" dirty="0">
                <a:solidFill>
                  <a:srgbClr val="002060"/>
                </a:solidFill>
                <a:latin typeface="Arial"/>
              </a:rPr>
              <a:t>４）研究向け</a:t>
            </a:r>
            <a:r>
              <a:rPr lang="en-US" altLang="ja-JP" sz="2400" spc="-1" dirty="0">
                <a:solidFill>
                  <a:srgbClr val="002060"/>
                </a:solidFill>
                <a:latin typeface="Arial"/>
              </a:rPr>
              <a:t>SDR</a:t>
            </a:r>
            <a:r>
              <a:rPr lang="ja-JP" altLang="en-US" sz="2400" spc="-1" dirty="0">
                <a:solidFill>
                  <a:srgbClr val="002060"/>
                </a:solidFill>
                <a:latin typeface="Arial"/>
              </a:rPr>
              <a:t>開発事例：クロック品質改善</a:t>
            </a:r>
            <a:endParaRPr lang="en-US" altLang="ja-JP" sz="2400" spc="-1" dirty="0">
              <a:solidFill>
                <a:srgbClr val="002060"/>
              </a:solidFill>
              <a:latin typeface="Arial"/>
            </a:endParaRPr>
          </a:p>
        </p:txBody>
      </p:sp>
      <p:sp>
        <p:nvSpPr>
          <p:cNvPr id="22" name="CustomShape 1">
            <a:extLst>
              <a:ext uri="{FF2B5EF4-FFF2-40B4-BE49-F238E27FC236}">
                <a16:creationId xmlns:a16="http://schemas.microsoft.com/office/drawing/2014/main" id="{05473B4C-FC8C-4430-A7BA-B10F350AAA43}"/>
              </a:ext>
            </a:extLst>
          </p:cNvPr>
          <p:cNvSpPr/>
          <p:nvPr/>
        </p:nvSpPr>
        <p:spPr>
          <a:xfrm>
            <a:off x="476464" y="1142257"/>
            <a:ext cx="5101111" cy="162882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marL="12600">
              <a:lnSpc>
                <a:spcPct val="100000"/>
              </a:lnSpc>
            </a:pPr>
            <a:r>
              <a:rPr lang="en-US" altLang="ja-JP" spc="-1" dirty="0">
                <a:solidFill>
                  <a:srgbClr val="002060"/>
                </a:solidFill>
                <a:latin typeface="Arial"/>
              </a:rPr>
              <a:t>AD9988</a:t>
            </a:r>
            <a:r>
              <a:rPr lang="ja-JP" altLang="en-US" spc="-1" dirty="0">
                <a:solidFill>
                  <a:srgbClr val="002060"/>
                </a:solidFill>
                <a:latin typeface="Arial"/>
              </a:rPr>
              <a:t>評価ボードのクロック品質改善。</a:t>
            </a:r>
            <a:endParaRPr lang="en-US" altLang="ja-JP" spc="-1" dirty="0">
              <a:solidFill>
                <a:srgbClr val="002060"/>
              </a:solidFill>
              <a:latin typeface="Arial"/>
            </a:endParaRPr>
          </a:p>
          <a:p>
            <a:pPr marL="12600">
              <a:lnSpc>
                <a:spcPct val="100000"/>
              </a:lnSpc>
            </a:pPr>
            <a:r>
              <a:rPr lang="en-US" altLang="ja-JP" spc="-1" dirty="0">
                <a:solidFill>
                  <a:srgbClr val="002060"/>
                </a:solidFill>
                <a:latin typeface="Arial"/>
              </a:rPr>
              <a:t>PLL</a:t>
            </a:r>
            <a:r>
              <a:rPr lang="ja-JP" altLang="en-US" spc="-1" dirty="0">
                <a:solidFill>
                  <a:srgbClr val="002060"/>
                </a:solidFill>
                <a:latin typeface="Arial"/>
              </a:rPr>
              <a:t>の設定がなぜか</a:t>
            </a:r>
            <a:r>
              <a:rPr lang="en-US" altLang="ja-JP" spc="-1" dirty="0">
                <a:solidFill>
                  <a:srgbClr val="002060"/>
                </a:solidFill>
                <a:latin typeface="Arial"/>
              </a:rPr>
              <a:t>AD9081</a:t>
            </a:r>
            <a:r>
              <a:rPr lang="ja-JP" altLang="en-US" spc="-1" dirty="0">
                <a:solidFill>
                  <a:srgbClr val="002060"/>
                </a:solidFill>
                <a:latin typeface="Arial"/>
              </a:rPr>
              <a:t>の</a:t>
            </a:r>
            <a:r>
              <a:rPr lang="en-US" altLang="ja-JP" spc="-1" dirty="0">
                <a:solidFill>
                  <a:srgbClr val="002060"/>
                </a:solidFill>
                <a:latin typeface="Arial"/>
              </a:rPr>
              <a:t>100MHzOSC</a:t>
            </a:r>
            <a:r>
              <a:rPr lang="ja-JP" altLang="en-US" spc="-1" dirty="0">
                <a:solidFill>
                  <a:srgbClr val="002060"/>
                </a:solidFill>
                <a:latin typeface="Arial"/>
              </a:rPr>
              <a:t>の</a:t>
            </a:r>
            <a:endParaRPr lang="en-US" altLang="ja-JP" spc="-1" dirty="0">
              <a:solidFill>
                <a:srgbClr val="002060"/>
              </a:solidFill>
              <a:latin typeface="Arial"/>
            </a:endParaRPr>
          </a:p>
          <a:p>
            <a:pPr marL="12600">
              <a:lnSpc>
                <a:spcPct val="100000"/>
              </a:lnSpc>
            </a:pPr>
            <a:r>
              <a:rPr lang="ja-JP" altLang="en-US" spc="-1" dirty="0">
                <a:solidFill>
                  <a:srgbClr val="002060"/>
                </a:solidFill>
                <a:latin typeface="Arial"/>
              </a:rPr>
              <a:t>設定であった。</a:t>
            </a:r>
            <a:endParaRPr lang="en-US" altLang="ja-JP" spc="-1" dirty="0">
              <a:solidFill>
                <a:srgbClr val="002060"/>
              </a:solidFill>
              <a:latin typeface="Arial"/>
            </a:endParaRPr>
          </a:p>
          <a:p>
            <a:pPr marL="12600">
              <a:lnSpc>
                <a:spcPct val="100000"/>
              </a:lnSpc>
            </a:pPr>
            <a:endParaRPr lang="en-US" altLang="ja-JP" spc="-1" dirty="0">
              <a:solidFill>
                <a:srgbClr val="002060"/>
              </a:solidFill>
              <a:latin typeface="Arial"/>
            </a:endParaRPr>
          </a:p>
          <a:p>
            <a:pPr marL="12600">
              <a:lnSpc>
                <a:spcPct val="100000"/>
              </a:lnSpc>
            </a:pPr>
            <a:r>
              <a:rPr lang="en-US" altLang="ja-JP" spc="-1" dirty="0">
                <a:solidFill>
                  <a:srgbClr val="002060"/>
                </a:solidFill>
                <a:latin typeface="Arial"/>
              </a:rPr>
              <a:t>SW</a:t>
            </a:r>
            <a:r>
              <a:rPr lang="ja-JP" altLang="en-US" spc="-1" dirty="0">
                <a:solidFill>
                  <a:srgbClr val="002060"/>
                </a:solidFill>
                <a:latin typeface="Arial"/>
              </a:rPr>
              <a:t>の設定を変更して改善した。</a:t>
            </a:r>
            <a:endParaRPr lang="en-US" altLang="ja-JP" spc="-1" dirty="0">
              <a:solidFill>
                <a:srgbClr val="002060"/>
              </a:solidFill>
              <a:latin typeface="Arial"/>
            </a:endParaRPr>
          </a:p>
        </p:txBody>
      </p:sp>
      <p:pic>
        <p:nvPicPr>
          <p:cNvPr id="7" name="図 7">
            <a:extLst>
              <a:ext uri="{FF2B5EF4-FFF2-40B4-BE49-F238E27FC236}">
                <a16:creationId xmlns:a16="http://schemas.microsoft.com/office/drawing/2014/main" id="{3A7F8D57-3017-4FA0-B856-DC7C7C912D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798" y="3171614"/>
            <a:ext cx="4014788" cy="301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図 4">
            <a:extLst>
              <a:ext uri="{FF2B5EF4-FFF2-40B4-BE49-F238E27FC236}">
                <a16:creationId xmlns:a16="http://schemas.microsoft.com/office/drawing/2014/main" id="{9D18778A-A98D-4EB7-BDFB-990705BAC7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2039" y="3171615"/>
            <a:ext cx="4016375" cy="301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5" name="表 4">
            <a:extLst>
              <a:ext uri="{FF2B5EF4-FFF2-40B4-BE49-F238E27FC236}">
                <a16:creationId xmlns:a16="http://schemas.microsoft.com/office/drawing/2014/main" id="{C9C20EEC-63F1-4A57-B648-DB86D38E7D3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0097201"/>
              </p:ext>
            </p:extLst>
          </p:nvPr>
        </p:nvGraphicFramePr>
        <p:xfrm>
          <a:off x="6614426" y="1244316"/>
          <a:ext cx="4840286" cy="15267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711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320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370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6048">
                <a:tc>
                  <a:txBody>
                    <a:bodyPr/>
                    <a:lstStyle/>
                    <a:p>
                      <a:endParaRPr kumimoji="1" lang="ja-JP" altLang="en-US" sz="1800" dirty="0"/>
                    </a:p>
                  </a:txBody>
                  <a:tcPr marL="91458" marR="91458" marT="45756" marB="45756"/>
                </a:tc>
                <a:tc>
                  <a:txBody>
                    <a:bodyPr/>
                    <a:lstStyle/>
                    <a:p>
                      <a:r>
                        <a:rPr lang="ja-JP" altLang="en-US" sz="1200" dirty="0"/>
                        <a:t>変更前</a:t>
                      </a:r>
                      <a:endParaRPr kumimoji="1" lang="ja-JP" altLang="en-US" sz="1200" dirty="0"/>
                    </a:p>
                  </a:txBody>
                  <a:tcPr marL="91458" marR="91458" marT="45756" marB="45756"/>
                </a:tc>
                <a:tc>
                  <a:txBody>
                    <a:bodyPr/>
                    <a:lstStyle/>
                    <a:p>
                      <a:r>
                        <a:rPr lang="ja-JP" altLang="en-US" sz="1200" dirty="0"/>
                        <a:t>変更後</a:t>
                      </a:r>
                      <a:endParaRPr kumimoji="1" lang="ja-JP" altLang="en-US" sz="1200" dirty="0"/>
                    </a:p>
                  </a:txBody>
                  <a:tcPr marL="91458" marR="91458" marT="45756" marB="45756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7138">
                <a:tc>
                  <a:txBody>
                    <a:bodyPr/>
                    <a:lstStyle/>
                    <a:p>
                      <a:r>
                        <a:rPr kumimoji="1" lang="en-US" altLang="ja-JP" sz="1100" dirty="0"/>
                        <a:t>HMC7044 PLL2</a:t>
                      </a:r>
                      <a:r>
                        <a:rPr kumimoji="1" lang="ja-JP" altLang="en-US" sz="1100" dirty="0"/>
                        <a:t>周波数</a:t>
                      </a:r>
                    </a:p>
                  </a:txBody>
                  <a:tcPr marL="91458" marR="91458" marT="45756" marB="45756"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3.0 GHz</a:t>
                      </a:r>
                      <a:endParaRPr kumimoji="1" lang="ja-JP" altLang="en-US" sz="1200" dirty="0"/>
                    </a:p>
                  </a:txBody>
                  <a:tcPr marL="91458" marR="91458" marT="45756" marB="45756"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2.94912 GHz</a:t>
                      </a:r>
                      <a:endParaRPr kumimoji="1" lang="ja-JP" altLang="en-US" sz="1200" dirty="0"/>
                    </a:p>
                  </a:txBody>
                  <a:tcPr marL="91458" marR="91458" marT="45756" marB="45756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7138">
                <a:tc>
                  <a:txBody>
                    <a:bodyPr/>
                    <a:lstStyle/>
                    <a:p>
                      <a:r>
                        <a:rPr kumimoji="1" lang="en-US" altLang="ja-JP" sz="1100" dirty="0"/>
                        <a:t>AD9988 DAC</a:t>
                      </a:r>
                      <a:r>
                        <a:rPr kumimoji="1" lang="ja-JP" altLang="en-US" sz="1100" dirty="0"/>
                        <a:t>サンプリング周波数</a:t>
                      </a:r>
                    </a:p>
                  </a:txBody>
                  <a:tcPr marL="91458" marR="91458" marT="45756" marB="45756"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12.0G Hz</a:t>
                      </a:r>
                      <a:endParaRPr kumimoji="1" lang="ja-JP" altLang="en-US" sz="1200" dirty="0"/>
                    </a:p>
                  </a:txBody>
                  <a:tcPr marL="91458" marR="91458" marT="45756" marB="45756"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11. 79648 GHz</a:t>
                      </a:r>
                      <a:endParaRPr kumimoji="1" lang="ja-JP" altLang="en-US" sz="1200" dirty="0"/>
                    </a:p>
                  </a:txBody>
                  <a:tcPr marL="91458" marR="91458" marT="45756" marB="45756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7138">
                <a:tc>
                  <a:txBody>
                    <a:bodyPr/>
                    <a:lstStyle/>
                    <a:p>
                      <a:r>
                        <a:rPr kumimoji="1" lang="en-US" altLang="ja-JP" sz="1100" dirty="0"/>
                        <a:t>AD9988 ADC</a:t>
                      </a:r>
                      <a:r>
                        <a:rPr kumimoji="1" lang="ja-JP" altLang="en-US" sz="1100" dirty="0"/>
                        <a:t>サンプリング周波数</a:t>
                      </a:r>
                    </a:p>
                  </a:txBody>
                  <a:tcPr marL="91458" marR="91458" marT="45756" marB="45756"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4.0G Hz</a:t>
                      </a:r>
                      <a:endParaRPr kumimoji="1" lang="ja-JP" altLang="en-US" sz="1200" dirty="0"/>
                    </a:p>
                  </a:txBody>
                  <a:tcPr marL="91458" marR="91458" marT="45756" marB="45756"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3.93216 GHz</a:t>
                      </a:r>
                      <a:endParaRPr kumimoji="1" lang="ja-JP" altLang="en-US" sz="1200" dirty="0"/>
                    </a:p>
                  </a:txBody>
                  <a:tcPr marL="91458" marR="91458" marT="45756" marB="45756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478238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ustomShape 1">
            <a:extLst>
              <a:ext uri="{FF2B5EF4-FFF2-40B4-BE49-F238E27FC236}">
                <a16:creationId xmlns:a16="http://schemas.microsoft.com/office/drawing/2014/main" id="{4C774D5C-76F8-4749-B835-C7F3E682C644}"/>
              </a:ext>
            </a:extLst>
          </p:cNvPr>
          <p:cNvSpPr/>
          <p:nvPr/>
        </p:nvSpPr>
        <p:spPr>
          <a:xfrm>
            <a:off x="276258" y="160879"/>
            <a:ext cx="7557101" cy="40667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marL="12600">
              <a:lnSpc>
                <a:spcPct val="100000"/>
              </a:lnSpc>
            </a:pPr>
            <a:r>
              <a:rPr lang="ja-JP" altLang="en-US" sz="2400" spc="-1" dirty="0">
                <a:solidFill>
                  <a:srgbClr val="002060"/>
                </a:solidFill>
                <a:latin typeface="Arial"/>
              </a:rPr>
              <a:t>４）研究向け</a:t>
            </a:r>
            <a:r>
              <a:rPr lang="en-US" altLang="ja-JP" sz="2400" spc="-1" dirty="0">
                <a:solidFill>
                  <a:srgbClr val="002060"/>
                </a:solidFill>
                <a:latin typeface="Arial"/>
              </a:rPr>
              <a:t>SDR</a:t>
            </a:r>
            <a:r>
              <a:rPr lang="ja-JP" altLang="en-US" sz="2400" spc="-1" dirty="0">
                <a:solidFill>
                  <a:srgbClr val="002060"/>
                </a:solidFill>
                <a:latin typeface="Arial"/>
              </a:rPr>
              <a:t>開発事例：クロック品質改善</a:t>
            </a:r>
            <a:endParaRPr lang="en-US" altLang="ja-JP" sz="2400" spc="-1" dirty="0">
              <a:solidFill>
                <a:srgbClr val="002060"/>
              </a:solidFill>
              <a:latin typeface="Arial"/>
            </a:endParaRPr>
          </a:p>
        </p:txBody>
      </p:sp>
      <p:sp>
        <p:nvSpPr>
          <p:cNvPr id="22" name="CustomShape 1">
            <a:extLst>
              <a:ext uri="{FF2B5EF4-FFF2-40B4-BE49-F238E27FC236}">
                <a16:creationId xmlns:a16="http://schemas.microsoft.com/office/drawing/2014/main" id="{05473B4C-FC8C-4430-A7BA-B10F350AAA43}"/>
              </a:ext>
            </a:extLst>
          </p:cNvPr>
          <p:cNvSpPr/>
          <p:nvPr/>
        </p:nvSpPr>
        <p:spPr>
          <a:xfrm>
            <a:off x="600075" y="1738488"/>
            <a:ext cx="2736897" cy="125217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marL="12600">
              <a:lnSpc>
                <a:spcPct val="100000"/>
              </a:lnSpc>
            </a:pPr>
            <a:r>
              <a:rPr lang="en-US" altLang="ja-JP" spc="-1" dirty="0">
                <a:solidFill>
                  <a:srgbClr val="002060"/>
                </a:solidFill>
                <a:latin typeface="Arial"/>
              </a:rPr>
              <a:t>AD9988</a:t>
            </a:r>
            <a:r>
              <a:rPr lang="ja-JP" altLang="en-US" spc="-1" dirty="0">
                <a:solidFill>
                  <a:srgbClr val="002060"/>
                </a:solidFill>
                <a:latin typeface="Arial"/>
              </a:rPr>
              <a:t>評価ボードの</a:t>
            </a:r>
            <a:endParaRPr lang="en-US" altLang="ja-JP" spc="-1" dirty="0">
              <a:solidFill>
                <a:srgbClr val="002060"/>
              </a:solidFill>
              <a:latin typeface="Arial"/>
            </a:endParaRPr>
          </a:p>
          <a:p>
            <a:pPr marL="12600">
              <a:lnSpc>
                <a:spcPct val="100000"/>
              </a:lnSpc>
            </a:pPr>
            <a:r>
              <a:rPr lang="ja-JP" altLang="en-US" spc="-1" dirty="0">
                <a:solidFill>
                  <a:srgbClr val="002060"/>
                </a:solidFill>
                <a:latin typeface="Arial"/>
              </a:rPr>
              <a:t>クロック品質改善後、</a:t>
            </a:r>
            <a:endParaRPr lang="en-US" altLang="ja-JP" spc="-1" dirty="0">
              <a:solidFill>
                <a:srgbClr val="002060"/>
              </a:solidFill>
              <a:latin typeface="Arial"/>
            </a:endParaRPr>
          </a:p>
          <a:p>
            <a:pPr marL="12600">
              <a:lnSpc>
                <a:spcPct val="100000"/>
              </a:lnSpc>
            </a:pPr>
            <a:r>
              <a:rPr lang="ja-JP" altLang="en-US" spc="-1" dirty="0">
                <a:solidFill>
                  <a:srgbClr val="002060"/>
                </a:solidFill>
                <a:latin typeface="Arial"/>
              </a:rPr>
              <a:t>他の周波数</a:t>
            </a:r>
            <a:endParaRPr lang="en-US" altLang="ja-JP" spc="-1" dirty="0">
              <a:solidFill>
                <a:srgbClr val="002060"/>
              </a:solidFill>
              <a:latin typeface="Arial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71277D3D-EAAF-49C8-9793-9E15FE3579BC}"/>
              </a:ext>
            </a:extLst>
          </p:cNvPr>
          <p:cNvSpPr txBox="1"/>
          <p:nvPr/>
        </p:nvSpPr>
        <p:spPr>
          <a:xfrm>
            <a:off x="4012955" y="3259324"/>
            <a:ext cx="1887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>
                <a:solidFill>
                  <a:srgbClr val="002060"/>
                </a:solidFill>
              </a:rPr>
              <a:t>SPAN: 100kHz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E07C43CE-1316-47FA-9E90-DEC720B38ED2}"/>
              </a:ext>
            </a:extLst>
          </p:cNvPr>
          <p:cNvSpPr txBox="1"/>
          <p:nvPr/>
        </p:nvSpPr>
        <p:spPr>
          <a:xfrm>
            <a:off x="4179424" y="5916024"/>
            <a:ext cx="1887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>
                <a:solidFill>
                  <a:srgbClr val="002060"/>
                </a:solidFill>
              </a:rPr>
              <a:t>SPAN: 1MHz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31EEB07A-038F-4494-A6DE-C4F42371F9F3}"/>
              </a:ext>
            </a:extLst>
          </p:cNvPr>
          <p:cNvSpPr txBox="1"/>
          <p:nvPr/>
        </p:nvSpPr>
        <p:spPr>
          <a:xfrm>
            <a:off x="8723874" y="3206234"/>
            <a:ext cx="1887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>
                <a:solidFill>
                  <a:srgbClr val="002060"/>
                </a:solidFill>
              </a:rPr>
              <a:t>SPAN: 5MHz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04CAB28C-1BE9-409F-A142-0782CB2544E8}"/>
              </a:ext>
            </a:extLst>
          </p:cNvPr>
          <p:cNvSpPr txBox="1"/>
          <p:nvPr/>
        </p:nvSpPr>
        <p:spPr>
          <a:xfrm>
            <a:off x="8654708" y="5884400"/>
            <a:ext cx="1887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>
                <a:solidFill>
                  <a:srgbClr val="002060"/>
                </a:solidFill>
              </a:rPr>
              <a:t>SPAN: 10MHz</a:t>
            </a:r>
          </a:p>
        </p:txBody>
      </p:sp>
      <p:pic>
        <p:nvPicPr>
          <p:cNvPr id="13" name="図 12" descr="パソコンの画面&#10;&#10;中程度の精度で自動的に生成された説明">
            <a:extLst>
              <a:ext uri="{FF2B5EF4-FFF2-40B4-BE49-F238E27FC236}">
                <a16:creationId xmlns:a16="http://schemas.microsoft.com/office/drawing/2014/main" id="{9B7323BE-380D-4624-87F6-78D324B870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4715" y="1158470"/>
            <a:ext cx="2830830" cy="2128319"/>
          </a:xfrm>
          <a:prstGeom prst="rect">
            <a:avLst/>
          </a:prstGeom>
        </p:spPr>
      </p:pic>
      <p:pic>
        <p:nvPicPr>
          <p:cNvPr id="14" name="図 13" descr="コンピューターのスクリーンショット&#10;&#10;中程度の精度で自動的に生成された説明">
            <a:extLst>
              <a:ext uri="{FF2B5EF4-FFF2-40B4-BE49-F238E27FC236}">
                <a16:creationId xmlns:a16="http://schemas.microsoft.com/office/drawing/2014/main" id="{013894E9-82CE-49AF-813A-063E17DEE8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5195" y="3871553"/>
            <a:ext cx="2769870" cy="2065879"/>
          </a:xfrm>
          <a:prstGeom prst="rect">
            <a:avLst/>
          </a:prstGeom>
        </p:spPr>
      </p:pic>
      <p:pic>
        <p:nvPicPr>
          <p:cNvPr id="15" name="図 14" descr="パソコンの画面&#10;&#10;中程度の精度で自動的に生成された説明">
            <a:extLst>
              <a:ext uri="{FF2B5EF4-FFF2-40B4-BE49-F238E27FC236}">
                <a16:creationId xmlns:a16="http://schemas.microsoft.com/office/drawing/2014/main" id="{8A6DED09-F23B-4B84-984D-AD57BD806E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7920" y="1158470"/>
            <a:ext cx="2736896" cy="2059940"/>
          </a:xfrm>
          <a:prstGeom prst="rect">
            <a:avLst/>
          </a:prstGeom>
        </p:spPr>
      </p:pic>
      <p:pic>
        <p:nvPicPr>
          <p:cNvPr id="16" name="図 15" descr="モニター画面に映る文字&#10;&#10;低い精度で自動的に生成された説明">
            <a:extLst>
              <a:ext uri="{FF2B5EF4-FFF2-40B4-BE49-F238E27FC236}">
                <a16:creationId xmlns:a16="http://schemas.microsoft.com/office/drawing/2014/main" id="{144F94A0-07BD-4159-B6A3-E3EF5A173A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7920" y="3856084"/>
            <a:ext cx="2750723" cy="2059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2415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stomShape 1">
            <a:extLst>
              <a:ext uri="{FF2B5EF4-FFF2-40B4-BE49-F238E27FC236}">
                <a16:creationId xmlns:a16="http://schemas.microsoft.com/office/drawing/2014/main" id="{83067706-01F3-44C7-8039-7C836BB35E93}"/>
              </a:ext>
            </a:extLst>
          </p:cNvPr>
          <p:cNvSpPr/>
          <p:nvPr/>
        </p:nvSpPr>
        <p:spPr>
          <a:xfrm>
            <a:off x="388368" y="157377"/>
            <a:ext cx="7709151" cy="46238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marL="12600">
              <a:lnSpc>
                <a:spcPct val="100000"/>
              </a:lnSpc>
            </a:pPr>
            <a:r>
              <a:rPr lang="ja-JP" altLang="en-US" sz="2400" spc="-1" dirty="0">
                <a:solidFill>
                  <a:srgbClr val="002060"/>
                </a:solidFill>
                <a:latin typeface="Arial"/>
              </a:rPr>
              <a:t>４）研究向け</a:t>
            </a:r>
            <a:r>
              <a:rPr lang="en-US" altLang="ja-JP" sz="2400" spc="-1" dirty="0">
                <a:solidFill>
                  <a:srgbClr val="002060"/>
                </a:solidFill>
                <a:latin typeface="Arial"/>
              </a:rPr>
              <a:t>SDR</a:t>
            </a:r>
            <a:r>
              <a:rPr lang="ja-JP" altLang="en-US" sz="2400" spc="-1" dirty="0">
                <a:solidFill>
                  <a:srgbClr val="002060"/>
                </a:solidFill>
                <a:latin typeface="Arial"/>
              </a:rPr>
              <a:t>開発事例：５</a:t>
            </a:r>
            <a:r>
              <a:rPr lang="en-US" altLang="ja-JP" sz="2400" spc="-1" dirty="0">
                <a:solidFill>
                  <a:srgbClr val="002060"/>
                </a:solidFill>
                <a:latin typeface="Arial"/>
              </a:rPr>
              <a:t>G</a:t>
            </a:r>
            <a:r>
              <a:rPr lang="ja-JP" altLang="en-US" sz="2400" spc="-1" dirty="0">
                <a:solidFill>
                  <a:srgbClr val="002060"/>
                </a:solidFill>
                <a:latin typeface="Arial"/>
              </a:rPr>
              <a:t>信号の送受信</a:t>
            </a:r>
            <a:endParaRPr lang="en-US" altLang="ja-JP" sz="2400" spc="-1" dirty="0">
              <a:solidFill>
                <a:srgbClr val="002060"/>
              </a:solidFill>
              <a:latin typeface="Arial"/>
            </a:endParaRPr>
          </a:p>
        </p:txBody>
      </p:sp>
      <p:sp>
        <p:nvSpPr>
          <p:cNvPr id="4" name="CustomShape 1">
            <a:extLst>
              <a:ext uri="{FF2B5EF4-FFF2-40B4-BE49-F238E27FC236}">
                <a16:creationId xmlns:a16="http://schemas.microsoft.com/office/drawing/2014/main" id="{72EDF800-78BD-45DB-8747-ACC3C33FDB68}"/>
              </a:ext>
            </a:extLst>
          </p:cNvPr>
          <p:cNvSpPr/>
          <p:nvPr/>
        </p:nvSpPr>
        <p:spPr>
          <a:xfrm>
            <a:off x="388368" y="1572233"/>
            <a:ext cx="2736897" cy="388126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marL="12600">
              <a:lnSpc>
                <a:spcPct val="100000"/>
              </a:lnSpc>
            </a:pPr>
            <a:r>
              <a:rPr lang="en-US" altLang="ja-JP" spc="-1" dirty="0">
                <a:solidFill>
                  <a:srgbClr val="002060"/>
                </a:solidFill>
                <a:latin typeface="Arial"/>
              </a:rPr>
              <a:t>5G-NR, FR2(</a:t>
            </a:r>
            <a:r>
              <a:rPr lang="ja-JP" altLang="en-US" spc="-1" dirty="0">
                <a:solidFill>
                  <a:srgbClr val="002060"/>
                </a:solidFill>
                <a:latin typeface="Arial"/>
              </a:rPr>
              <a:t>ミリ波</a:t>
            </a:r>
            <a:r>
              <a:rPr lang="en-US" altLang="ja-JP" spc="-1" dirty="0">
                <a:solidFill>
                  <a:srgbClr val="002060"/>
                </a:solidFill>
                <a:latin typeface="Arial"/>
              </a:rPr>
              <a:t>)</a:t>
            </a:r>
          </a:p>
          <a:p>
            <a:pPr marL="12600">
              <a:lnSpc>
                <a:spcPct val="100000"/>
              </a:lnSpc>
            </a:pPr>
            <a:r>
              <a:rPr lang="en-US" altLang="ja-JP" spc="-1" dirty="0">
                <a:solidFill>
                  <a:srgbClr val="002060"/>
                </a:solidFill>
                <a:latin typeface="Arial"/>
              </a:rPr>
              <a:t>100MHz</a:t>
            </a:r>
            <a:r>
              <a:rPr lang="ja-JP" altLang="en-US" spc="-1" dirty="0">
                <a:solidFill>
                  <a:srgbClr val="002060"/>
                </a:solidFill>
                <a:latin typeface="Arial"/>
              </a:rPr>
              <a:t>帯域の信号を</a:t>
            </a:r>
            <a:endParaRPr lang="en-US" altLang="ja-JP" spc="-1" dirty="0">
              <a:solidFill>
                <a:srgbClr val="002060"/>
              </a:solidFill>
              <a:latin typeface="Arial"/>
            </a:endParaRPr>
          </a:p>
          <a:p>
            <a:pPr marL="12600">
              <a:lnSpc>
                <a:spcPct val="100000"/>
              </a:lnSpc>
            </a:pPr>
            <a:r>
              <a:rPr lang="en-US" altLang="ja-JP" spc="-1" dirty="0">
                <a:solidFill>
                  <a:srgbClr val="002060"/>
                </a:solidFill>
                <a:latin typeface="Arial"/>
              </a:rPr>
              <a:t>MATLAB</a:t>
            </a:r>
            <a:r>
              <a:rPr lang="ja-JP" altLang="en-US" spc="-1" dirty="0">
                <a:solidFill>
                  <a:srgbClr val="002060"/>
                </a:solidFill>
                <a:latin typeface="Arial"/>
              </a:rPr>
              <a:t>で作成し送信。</a:t>
            </a:r>
            <a:endParaRPr lang="en-US" altLang="ja-JP" spc="-1" dirty="0">
              <a:solidFill>
                <a:srgbClr val="002060"/>
              </a:solidFill>
              <a:latin typeface="Arial"/>
            </a:endParaRPr>
          </a:p>
          <a:p>
            <a:pPr marL="12600">
              <a:lnSpc>
                <a:spcPct val="100000"/>
              </a:lnSpc>
            </a:pPr>
            <a:endParaRPr lang="en-US" altLang="ja-JP" spc="-1" dirty="0">
              <a:solidFill>
                <a:srgbClr val="002060"/>
              </a:solidFill>
              <a:latin typeface="Arial"/>
            </a:endParaRPr>
          </a:p>
          <a:p>
            <a:pPr marL="12600">
              <a:lnSpc>
                <a:spcPct val="100000"/>
              </a:lnSpc>
            </a:pPr>
            <a:r>
              <a:rPr lang="ja-JP" altLang="en-US" spc="-1" dirty="0">
                <a:solidFill>
                  <a:srgbClr val="002060"/>
                </a:solidFill>
                <a:latin typeface="Arial"/>
              </a:rPr>
              <a:t>受信した信号を復調し、</a:t>
            </a:r>
            <a:endParaRPr lang="en-US" altLang="ja-JP" spc="-1" dirty="0">
              <a:solidFill>
                <a:srgbClr val="002060"/>
              </a:solidFill>
              <a:latin typeface="Arial"/>
            </a:endParaRPr>
          </a:p>
          <a:p>
            <a:pPr marL="12600">
              <a:lnSpc>
                <a:spcPct val="100000"/>
              </a:lnSpc>
            </a:pPr>
            <a:r>
              <a:rPr lang="en-US" altLang="ja-JP" spc="-1" dirty="0">
                <a:solidFill>
                  <a:srgbClr val="002060"/>
                </a:solidFill>
                <a:latin typeface="Arial"/>
              </a:rPr>
              <a:t>EVM</a:t>
            </a:r>
            <a:r>
              <a:rPr lang="ja-JP" altLang="en-US" spc="-1" dirty="0">
                <a:solidFill>
                  <a:srgbClr val="002060"/>
                </a:solidFill>
                <a:latin typeface="Arial"/>
              </a:rPr>
              <a:t>と</a:t>
            </a:r>
            <a:r>
              <a:rPr lang="en-US" altLang="ja-JP" spc="-1" dirty="0">
                <a:solidFill>
                  <a:srgbClr val="002060"/>
                </a:solidFill>
                <a:latin typeface="Arial"/>
              </a:rPr>
              <a:t>BER</a:t>
            </a:r>
            <a:r>
              <a:rPr lang="ja-JP" altLang="en-US" spc="-1" dirty="0">
                <a:solidFill>
                  <a:srgbClr val="002060"/>
                </a:solidFill>
                <a:latin typeface="Arial"/>
              </a:rPr>
              <a:t>を表示。</a:t>
            </a:r>
            <a:endParaRPr lang="en-US" altLang="ja-JP" spc="-1" dirty="0">
              <a:solidFill>
                <a:srgbClr val="002060"/>
              </a:solidFill>
              <a:latin typeface="Arial"/>
            </a:endParaRPr>
          </a:p>
          <a:p>
            <a:pPr marL="12600">
              <a:lnSpc>
                <a:spcPct val="100000"/>
              </a:lnSpc>
            </a:pPr>
            <a:endParaRPr lang="en-US" altLang="ja-JP" spc="-1" dirty="0">
              <a:solidFill>
                <a:srgbClr val="002060"/>
              </a:solidFill>
              <a:latin typeface="Arial"/>
            </a:endParaRPr>
          </a:p>
          <a:p>
            <a:pPr marL="12600">
              <a:lnSpc>
                <a:spcPct val="100000"/>
              </a:lnSpc>
            </a:pPr>
            <a:r>
              <a:rPr lang="en-US" altLang="ja-JP" spc="-1" dirty="0">
                <a:solidFill>
                  <a:srgbClr val="002060"/>
                </a:solidFill>
                <a:latin typeface="Arial"/>
              </a:rPr>
              <a:t>IF</a:t>
            </a:r>
            <a:r>
              <a:rPr lang="ja-JP" altLang="en-US" spc="-1" dirty="0">
                <a:solidFill>
                  <a:srgbClr val="002060"/>
                </a:solidFill>
                <a:latin typeface="Arial"/>
              </a:rPr>
              <a:t>は</a:t>
            </a:r>
            <a:r>
              <a:rPr lang="en-US" altLang="ja-JP" spc="-1" dirty="0">
                <a:solidFill>
                  <a:srgbClr val="002060"/>
                </a:solidFill>
                <a:latin typeface="Arial"/>
              </a:rPr>
              <a:t>3.5GHz</a:t>
            </a:r>
            <a:r>
              <a:rPr lang="ja-JP" altLang="en-US" spc="-1" dirty="0">
                <a:solidFill>
                  <a:srgbClr val="002060"/>
                </a:solidFill>
                <a:latin typeface="Arial"/>
              </a:rPr>
              <a:t>で、</a:t>
            </a:r>
            <a:endParaRPr lang="en-US" altLang="ja-JP" spc="-1" dirty="0">
              <a:solidFill>
                <a:srgbClr val="002060"/>
              </a:solidFill>
              <a:latin typeface="Arial"/>
            </a:endParaRPr>
          </a:p>
          <a:p>
            <a:pPr marL="12600">
              <a:lnSpc>
                <a:spcPct val="100000"/>
              </a:lnSpc>
            </a:pPr>
            <a:r>
              <a:rPr lang="ja-JP" altLang="en-US" spc="-1" dirty="0">
                <a:solidFill>
                  <a:srgbClr val="002060"/>
                </a:solidFill>
                <a:latin typeface="Arial"/>
              </a:rPr>
              <a:t>アンテナは</a:t>
            </a:r>
            <a:r>
              <a:rPr lang="en-US" altLang="ja-JP" spc="-1" dirty="0">
                <a:solidFill>
                  <a:srgbClr val="002060"/>
                </a:solidFill>
                <a:latin typeface="Arial"/>
              </a:rPr>
              <a:t>Molex</a:t>
            </a:r>
            <a:r>
              <a:rPr lang="ja-JP" altLang="en-US" spc="-1" dirty="0">
                <a:solidFill>
                  <a:srgbClr val="002060"/>
                </a:solidFill>
                <a:latin typeface="Arial"/>
              </a:rPr>
              <a:t>の</a:t>
            </a:r>
            <a:endParaRPr lang="en-US" altLang="ja-JP" spc="-1" dirty="0">
              <a:solidFill>
                <a:srgbClr val="002060"/>
              </a:solidFill>
              <a:latin typeface="Arial"/>
            </a:endParaRPr>
          </a:p>
          <a:p>
            <a:pPr marL="12600">
              <a:lnSpc>
                <a:spcPct val="100000"/>
              </a:lnSpc>
            </a:pPr>
            <a:r>
              <a:rPr lang="en-US" altLang="ja-JP" spc="-1" dirty="0">
                <a:solidFill>
                  <a:srgbClr val="002060"/>
                </a:solidFill>
                <a:latin typeface="Arial"/>
              </a:rPr>
              <a:t>5G</a:t>
            </a:r>
            <a:r>
              <a:rPr lang="ja-JP" altLang="en-US" spc="-1" dirty="0">
                <a:solidFill>
                  <a:srgbClr val="002060"/>
                </a:solidFill>
                <a:latin typeface="Arial"/>
              </a:rPr>
              <a:t>アンテナ</a:t>
            </a:r>
            <a:r>
              <a:rPr lang="en-US" altLang="ja-JP" spc="-1" dirty="0">
                <a:solidFill>
                  <a:srgbClr val="002060"/>
                </a:solidFill>
                <a:latin typeface="Arial"/>
              </a:rPr>
              <a:t>(800</a:t>
            </a:r>
            <a:r>
              <a:rPr lang="ja-JP" altLang="en-US" spc="-1" dirty="0">
                <a:solidFill>
                  <a:srgbClr val="002060"/>
                </a:solidFill>
                <a:latin typeface="Arial"/>
              </a:rPr>
              <a:t>円</a:t>
            </a:r>
            <a:r>
              <a:rPr lang="en-US" altLang="ja-JP" spc="-1" dirty="0">
                <a:solidFill>
                  <a:srgbClr val="002060"/>
                </a:solidFill>
                <a:latin typeface="Arial"/>
              </a:rPr>
              <a:t>)</a:t>
            </a:r>
            <a:r>
              <a:rPr lang="ja-JP" altLang="en-US" spc="-1" dirty="0">
                <a:solidFill>
                  <a:srgbClr val="002060"/>
                </a:solidFill>
                <a:latin typeface="Arial"/>
              </a:rPr>
              <a:t>。</a:t>
            </a:r>
            <a:endParaRPr lang="en-US" altLang="ja-JP" spc="-1" dirty="0">
              <a:solidFill>
                <a:srgbClr val="002060"/>
              </a:solidFill>
              <a:latin typeface="Arial"/>
            </a:endParaRPr>
          </a:p>
          <a:p>
            <a:pPr marL="12600">
              <a:lnSpc>
                <a:spcPct val="100000"/>
              </a:lnSpc>
            </a:pPr>
            <a:endParaRPr lang="en-US" altLang="ja-JP" spc="-1" dirty="0">
              <a:solidFill>
                <a:srgbClr val="002060"/>
              </a:solidFill>
              <a:latin typeface="Arial"/>
            </a:endParaRPr>
          </a:p>
          <a:p>
            <a:pPr marL="12600">
              <a:lnSpc>
                <a:spcPct val="100000"/>
              </a:lnSpc>
            </a:pPr>
            <a:r>
              <a:rPr lang="ja-JP" altLang="en-US" spc="-1" dirty="0">
                <a:solidFill>
                  <a:srgbClr val="002060"/>
                </a:solidFill>
                <a:latin typeface="Arial"/>
              </a:rPr>
              <a:t>シールドボックスは</a:t>
            </a:r>
            <a:endParaRPr lang="en-US" altLang="ja-JP" spc="-1" dirty="0">
              <a:solidFill>
                <a:srgbClr val="002060"/>
              </a:solidFill>
              <a:latin typeface="Arial"/>
            </a:endParaRPr>
          </a:p>
          <a:p>
            <a:pPr marL="12600">
              <a:lnSpc>
                <a:spcPct val="100000"/>
              </a:lnSpc>
            </a:pPr>
            <a:r>
              <a:rPr lang="ja-JP" altLang="en-US" spc="-1" dirty="0">
                <a:solidFill>
                  <a:srgbClr val="002060"/>
                </a:solidFill>
                <a:latin typeface="Arial"/>
              </a:rPr>
              <a:t>森田テック様から借用。</a:t>
            </a:r>
            <a:endParaRPr lang="en-US" altLang="ja-JP" spc="-1" dirty="0">
              <a:solidFill>
                <a:srgbClr val="002060"/>
              </a:solidFill>
              <a:latin typeface="Arial"/>
            </a:endParaRPr>
          </a:p>
        </p:txBody>
      </p:sp>
      <p:pic>
        <p:nvPicPr>
          <p:cNvPr id="7" name="図 6" descr="グラフィカル ユーザー インターフェイス が含まれている画像&#10;&#10;自動的に生成された説明">
            <a:extLst>
              <a:ext uri="{FF2B5EF4-FFF2-40B4-BE49-F238E27FC236}">
                <a16:creationId xmlns:a16="http://schemas.microsoft.com/office/drawing/2014/main" id="{94904E59-5233-4FFD-AA85-810B7B5A77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643" y="1169665"/>
            <a:ext cx="7709151" cy="4712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3576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stomShape 1">
            <a:extLst>
              <a:ext uri="{FF2B5EF4-FFF2-40B4-BE49-F238E27FC236}">
                <a16:creationId xmlns:a16="http://schemas.microsoft.com/office/drawing/2014/main" id="{DC142C9F-53A3-494F-B762-5C0AE5B903CD}"/>
              </a:ext>
            </a:extLst>
          </p:cNvPr>
          <p:cNvSpPr/>
          <p:nvPr/>
        </p:nvSpPr>
        <p:spPr>
          <a:xfrm>
            <a:off x="439168" y="177697"/>
            <a:ext cx="7393267" cy="45222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marL="12600">
              <a:lnSpc>
                <a:spcPct val="100000"/>
              </a:lnSpc>
            </a:pPr>
            <a:r>
              <a:rPr lang="ja-JP" altLang="en-US" sz="2400" b="0" strike="noStrike" spc="-1" dirty="0">
                <a:solidFill>
                  <a:srgbClr val="002060"/>
                </a:solidFill>
                <a:latin typeface="Arial"/>
              </a:rPr>
              <a:t>５）</a:t>
            </a:r>
            <a:r>
              <a:rPr lang="en-US" altLang="ja-JP" sz="2400" b="0" strike="noStrike" spc="-1" dirty="0">
                <a:solidFill>
                  <a:srgbClr val="002060"/>
                </a:solidFill>
                <a:latin typeface="Arial"/>
              </a:rPr>
              <a:t>L5G</a:t>
            </a:r>
            <a:r>
              <a:rPr lang="ja-JP" altLang="en-US" sz="2400" b="0" strike="noStrike" spc="-1" dirty="0">
                <a:solidFill>
                  <a:srgbClr val="002060"/>
                </a:solidFill>
                <a:latin typeface="Arial"/>
              </a:rPr>
              <a:t>基地局開発：</a:t>
            </a:r>
            <a:r>
              <a:rPr lang="ja-JP" altLang="en-US" sz="2400" spc="-1" dirty="0">
                <a:solidFill>
                  <a:srgbClr val="002060"/>
                </a:solidFill>
                <a:latin typeface="Arial"/>
              </a:rPr>
              <a:t>ローカル</a:t>
            </a:r>
            <a:r>
              <a:rPr lang="en-US" altLang="ja-JP" sz="2400" spc="-1" dirty="0">
                <a:solidFill>
                  <a:srgbClr val="002060"/>
                </a:solidFill>
                <a:latin typeface="Arial"/>
              </a:rPr>
              <a:t>5G</a:t>
            </a:r>
            <a:r>
              <a:rPr lang="ja-JP" altLang="en-US" sz="2400" spc="-1" dirty="0">
                <a:solidFill>
                  <a:srgbClr val="002060"/>
                </a:solidFill>
                <a:latin typeface="Arial"/>
              </a:rPr>
              <a:t>のその後</a:t>
            </a:r>
            <a:r>
              <a:rPr lang="ja-JP" altLang="en-US" sz="2400" b="0" strike="noStrike" spc="-1" dirty="0">
                <a:solidFill>
                  <a:srgbClr val="002060"/>
                </a:solidFill>
                <a:latin typeface="Arial"/>
              </a:rPr>
              <a:t>？</a:t>
            </a:r>
            <a:endParaRPr lang="en-US" altLang="ja-JP" sz="2400" b="0" strike="noStrike" spc="-1" dirty="0">
              <a:solidFill>
                <a:srgbClr val="002060"/>
              </a:solidFill>
              <a:latin typeface="Arial"/>
            </a:endParaRPr>
          </a:p>
        </p:txBody>
      </p:sp>
      <p:sp>
        <p:nvSpPr>
          <p:cNvPr id="12" name="Text Box 8">
            <a:extLst>
              <a:ext uri="{FF2B5EF4-FFF2-40B4-BE49-F238E27FC236}">
                <a16:creationId xmlns:a16="http://schemas.microsoft.com/office/drawing/2014/main" id="{CD53B8CB-2F93-42C2-B673-1D3BDDAA3A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8633" y="962025"/>
            <a:ext cx="4487839" cy="5016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/>
            <a:r>
              <a:rPr lang="en-US" altLang="ja-JP" dirty="0">
                <a:solidFill>
                  <a:srgbClr val="002060"/>
                </a:solidFill>
                <a:latin typeface="+mj-ea"/>
                <a:ea typeface="+mj-ea"/>
              </a:rPr>
              <a:t>※2019</a:t>
            </a:r>
            <a:r>
              <a:rPr lang="ja-JP" altLang="en-US" dirty="0">
                <a:solidFill>
                  <a:srgbClr val="002060"/>
                </a:solidFill>
                <a:latin typeface="+mj-ea"/>
                <a:ea typeface="+mj-ea"/>
              </a:rPr>
              <a:t>年７月　</a:t>
            </a:r>
            <a:endParaRPr lang="en-US" altLang="ja-JP" dirty="0">
              <a:solidFill>
                <a:srgbClr val="002060"/>
              </a:solidFill>
              <a:latin typeface="+mj-ea"/>
              <a:ea typeface="+mj-ea"/>
            </a:endParaRPr>
          </a:p>
          <a:p>
            <a:pPr eaLnBrk="1" hangingPunct="1"/>
            <a:r>
              <a:rPr lang="ja-JP" altLang="en-US" dirty="0">
                <a:solidFill>
                  <a:srgbClr val="002060"/>
                </a:solidFill>
                <a:latin typeface="+mj-ea"/>
                <a:ea typeface="+mj-ea"/>
              </a:rPr>
              <a:t>　　</a:t>
            </a:r>
            <a:r>
              <a:rPr lang="en-US" altLang="ja-JP" dirty="0">
                <a:solidFill>
                  <a:srgbClr val="002060"/>
                </a:solidFill>
                <a:latin typeface="+mj-ea"/>
                <a:ea typeface="+mj-ea"/>
              </a:rPr>
              <a:t>CQ</a:t>
            </a:r>
            <a:r>
              <a:rPr lang="ja-JP" altLang="en-US" dirty="0">
                <a:solidFill>
                  <a:srgbClr val="002060"/>
                </a:solidFill>
                <a:latin typeface="+mj-ea"/>
                <a:ea typeface="+mj-ea"/>
              </a:rPr>
              <a:t>出版ブース：</a:t>
            </a:r>
            <a:r>
              <a:rPr lang="en-US" altLang="ja-JP" dirty="0">
                <a:solidFill>
                  <a:srgbClr val="002060"/>
                </a:solidFill>
                <a:latin typeface="+mj-ea"/>
                <a:ea typeface="+mj-ea"/>
              </a:rPr>
              <a:t>5G/IoT</a:t>
            </a:r>
            <a:r>
              <a:rPr lang="ja-JP" altLang="en-US" dirty="0">
                <a:solidFill>
                  <a:srgbClr val="002060"/>
                </a:solidFill>
                <a:latin typeface="+mj-ea"/>
                <a:ea typeface="+mj-ea"/>
              </a:rPr>
              <a:t>展にて</a:t>
            </a:r>
            <a:endParaRPr lang="en-US" altLang="ja-JP" dirty="0">
              <a:solidFill>
                <a:srgbClr val="002060"/>
              </a:solidFill>
              <a:latin typeface="+mj-ea"/>
              <a:ea typeface="+mj-ea"/>
            </a:endParaRPr>
          </a:p>
          <a:p>
            <a:pPr eaLnBrk="1" hangingPunct="1"/>
            <a:r>
              <a:rPr lang="ja-JP" altLang="en-US" dirty="0">
                <a:solidFill>
                  <a:srgbClr val="002060"/>
                </a:solidFill>
                <a:latin typeface="+mj-ea"/>
                <a:ea typeface="+mj-ea"/>
              </a:rPr>
              <a:t>　　 「中小企業のローカル</a:t>
            </a:r>
            <a:r>
              <a:rPr lang="en-US" altLang="ja-JP" dirty="0">
                <a:solidFill>
                  <a:srgbClr val="002060"/>
                </a:solidFill>
                <a:latin typeface="+mj-ea"/>
                <a:ea typeface="+mj-ea"/>
              </a:rPr>
              <a:t>5G</a:t>
            </a:r>
            <a:r>
              <a:rPr lang="ja-JP" altLang="en-US" dirty="0">
                <a:solidFill>
                  <a:srgbClr val="002060"/>
                </a:solidFill>
                <a:latin typeface="+mj-ea"/>
                <a:ea typeface="+mj-ea"/>
              </a:rPr>
              <a:t>の取組」</a:t>
            </a:r>
            <a:endParaRPr lang="en-US" altLang="ja-JP" dirty="0">
              <a:solidFill>
                <a:srgbClr val="002060"/>
              </a:solidFill>
              <a:latin typeface="+mj-ea"/>
              <a:ea typeface="+mj-ea"/>
            </a:endParaRPr>
          </a:p>
          <a:p>
            <a:pPr eaLnBrk="1" hangingPunct="1"/>
            <a:r>
              <a:rPr lang="ja-JP" altLang="en-US" dirty="0">
                <a:solidFill>
                  <a:srgbClr val="002060"/>
                </a:solidFill>
                <a:latin typeface="+mj-ea"/>
                <a:ea typeface="+mj-ea"/>
              </a:rPr>
              <a:t>　　　を解説した。</a:t>
            </a:r>
            <a:endParaRPr lang="en-US" altLang="ja-JP" dirty="0">
              <a:solidFill>
                <a:srgbClr val="002060"/>
              </a:solidFill>
              <a:latin typeface="+mj-ea"/>
              <a:ea typeface="+mj-ea"/>
            </a:endParaRPr>
          </a:p>
          <a:p>
            <a:pPr eaLnBrk="1" hangingPunct="1"/>
            <a:endParaRPr lang="en-US" altLang="ja-JP" dirty="0">
              <a:solidFill>
                <a:srgbClr val="002060"/>
              </a:solidFill>
              <a:latin typeface="+mj-ea"/>
              <a:ea typeface="+mj-ea"/>
            </a:endParaRPr>
          </a:p>
          <a:p>
            <a:pPr eaLnBrk="1" hangingPunct="1"/>
            <a:r>
              <a:rPr lang="en-US" altLang="ja-JP" dirty="0">
                <a:solidFill>
                  <a:srgbClr val="002060"/>
                </a:solidFill>
                <a:latin typeface="+mj-ea"/>
                <a:ea typeface="+mj-ea"/>
              </a:rPr>
              <a:t>※2019</a:t>
            </a:r>
            <a:r>
              <a:rPr lang="ja-JP" altLang="en-US" dirty="0">
                <a:solidFill>
                  <a:srgbClr val="002060"/>
                </a:solidFill>
                <a:latin typeface="+mj-ea"/>
                <a:ea typeface="+mj-ea"/>
              </a:rPr>
              <a:t>年</a:t>
            </a:r>
            <a:r>
              <a:rPr lang="en-US" altLang="ja-JP" dirty="0">
                <a:solidFill>
                  <a:srgbClr val="002060"/>
                </a:solidFill>
                <a:latin typeface="+mj-ea"/>
                <a:ea typeface="+mj-ea"/>
              </a:rPr>
              <a:t>10</a:t>
            </a:r>
            <a:r>
              <a:rPr lang="ja-JP" altLang="en-US" dirty="0">
                <a:solidFill>
                  <a:srgbClr val="002060"/>
                </a:solidFill>
                <a:latin typeface="+mj-ea"/>
                <a:ea typeface="+mj-ea"/>
              </a:rPr>
              <a:t>月</a:t>
            </a:r>
            <a:r>
              <a:rPr lang="en-US" altLang="ja-JP" dirty="0">
                <a:solidFill>
                  <a:srgbClr val="002060"/>
                </a:solidFill>
                <a:latin typeface="+mj-ea"/>
                <a:ea typeface="+mj-ea"/>
              </a:rPr>
              <a:t>29</a:t>
            </a:r>
            <a:r>
              <a:rPr lang="ja-JP" altLang="en-US" dirty="0">
                <a:solidFill>
                  <a:srgbClr val="002060"/>
                </a:solidFill>
                <a:latin typeface="+mj-ea"/>
                <a:ea typeface="+mj-ea"/>
              </a:rPr>
              <a:t>日</a:t>
            </a:r>
            <a:endParaRPr lang="en-US" altLang="ja-JP" dirty="0">
              <a:solidFill>
                <a:srgbClr val="002060"/>
              </a:solidFill>
              <a:latin typeface="+mj-ea"/>
              <a:ea typeface="+mj-ea"/>
            </a:endParaRPr>
          </a:p>
          <a:p>
            <a:pPr eaLnBrk="1" hangingPunct="1"/>
            <a:r>
              <a:rPr lang="ja-JP" altLang="en-US" dirty="0">
                <a:solidFill>
                  <a:srgbClr val="002060"/>
                </a:solidFill>
                <a:latin typeface="+mj-ea"/>
                <a:ea typeface="+mj-ea"/>
              </a:rPr>
              <a:t>　　</a:t>
            </a:r>
            <a:r>
              <a:rPr lang="en-US" altLang="ja-JP" dirty="0">
                <a:solidFill>
                  <a:srgbClr val="002060"/>
                </a:solidFill>
                <a:latin typeface="+mj-ea"/>
                <a:ea typeface="+mj-ea"/>
              </a:rPr>
              <a:t>SDR</a:t>
            </a:r>
            <a:r>
              <a:rPr lang="ja-JP" altLang="en-US" dirty="0">
                <a:solidFill>
                  <a:srgbClr val="002060"/>
                </a:solidFill>
                <a:latin typeface="+mj-ea"/>
                <a:ea typeface="+mj-ea"/>
              </a:rPr>
              <a:t>研究会にて、</a:t>
            </a:r>
            <a:endParaRPr lang="en-US" altLang="ja-JP" dirty="0">
              <a:solidFill>
                <a:srgbClr val="002060"/>
              </a:solidFill>
              <a:latin typeface="+mj-ea"/>
              <a:ea typeface="+mj-ea"/>
            </a:endParaRPr>
          </a:p>
          <a:p>
            <a:pPr eaLnBrk="1" hangingPunct="1"/>
            <a:r>
              <a:rPr lang="ja-JP" altLang="en-US" dirty="0">
                <a:solidFill>
                  <a:srgbClr val="002060"/>
                </a:solidFill>
                <a:latin typeface="+mj-ea"/>
                <a:ea typeface="+mj-ea"/>
              </a:rPr>
              <a:t>　　「中小企業のローカル</a:t>
            </a:r>
            <a:r>
              <a:rPr lang="en-US" altLang="ja-JP" dirty="0">
                <a:solidFill>
                  <a:srgbClr val="002060"/>
                </a:solidFill>
                <a:latin typeface="+mj-ea"/>
                <a:ea typeface="+mj-ea"/>
              </a:rPr>
              <a:t>5G</a:t>
            </a:r>
            <a:r>
              <a:rPr lang="ja-JP" altLang="en-US" dirty="0">
                <a:solidFill>
                  <a:srgbClr val="002060"/>
                </a:solidFill>
                <a:latin typeface="+mj-ea"/>
                <a:ea typeface="+mj-ea"/>
              </a:rPr>
              <a:t>の取組」に</a:t>
            </a:r>
            <a:endParaRPr lang="en-US" altLang="ja-JP" dirty="0">
              <a:solidFill>
                <a:srgbClr val="002060"/>
              </a:solidFill>
              <a:latin typeface="+mj-ea"/>
              <a:ea typeface="+mj-ea"/>
            </a:endParaRPr>
          </a:p>
          <a:p>
            <a:pPr eaLnBrk="1" hangingPunct="1"/>
            <a:r>
              <a:rPr lang="ja-JP" altLang="en-US" dirty="0">
                <a:solidFill>
                  <a:srgbClr val="002060"/>
                </a:solidFill>
                <a:latin typeface="+mj-ea"/>
                <a:ea typeface="+mj-ea"/>
              </a:rPr>
              <a:t>　　</a:t>
            </a:r>
            <a:r>
              <a:rPr lang="en-US" altLang="ja-JP" dirty="0" err="1">
                <a:solidFill>
                  <a:srgbClr val="002060"/>
                </a:solidFill>
                <a:latin typeface="+mj-ea"/>
                <a:ea typeface="+mj-ea"/>
              </a:rPr>
              <a:t>RFSoC</a:t>
            </a:r>
            <a:r>
              <a:rPr lang="ja-JP" altLang="en-US" dirty="0">
                <a:solidFill>
                  <a:srgbClr val="002060"/>
                </a:solidFill>
                <a:latin typeface="+mj-ea"/>
                <a:ea typeface="+mj-ea"/>
              </a:rPr>
              <a:t>等追加してを説明した。</a:t>
            </a:r>
            <a:endParaRPr lang="en-US" altLang="ja-JP" dirty="0">
              <a:solidFill>
                <a:srgbClr val="002060"/>
              </a:solidFill>
              <a:latin typeface="+mj-ea"/>
              <a:ea typeface="+mj-ea"/>
            </a:endParaRPr>
          </a:p>
          <a:p>
            <a:pPr eaLnBrk="1" hangingPunct="1"/>
            <a:endParaRPr lang="en-US" altLang="ja-JP" dirty="0">
              <a:solidFill>
                <a:srgbClr val="002060"/>
              </a:solidFill>
              <a:latin typeface="+mj-ea"/>
              <a:ea typeface="+mj-ea"/>
            </a:endParaRPr>
          </a:p>
          <a:p>
            <a:pPr eaLnBrk="1" hangingPunct="1"/>
            <a:r>
              <a:rPr lang="ja-JP" altLang="en-US" dirty="0">
                <a:solidFill>
                  <a:srgbClr val="002060"/>
                </a:solidFill>
                <a:latin typeface="+mj-ea"/>
                <a:ea typeface="+mj-ea"/>
              </a:rPr>
              <a:t>その後、</a:t>
            </a:r>
            <a:r>
              <a:rPr lang="en-US" altLang="ja-JP" dirty="0">
                <a:solidFill>
                  <a:srgbClr val="002060"/>
                </a:solidFill>
                <a:latin typeface="+mj-ea"/>
                <a:ea typeface="+mj-ea"/>
              </a:rPr>
              <a:t>2</a:t>
            </a:r>
            <a:r>
              <a:rPr lang="ja-JP" altLang="en-US" dirty="0">
                <a:solidFill>
                  <a:srgbClr val="002060"/>
                </a:solidFill>
                <a:latin typeface="+mj-ea"/>
                <a:ea typeface="+mj-ea"/>
              </a:rPr>
              <a:t>年経過して、、、</a:t>
            </a:r>
            <a:endParaRPr lang="en-US" altLang="ja-JP" dirty="0">
              <a:solidFill>
                <a:srgbClr val="002060"/>
              </a:solidFill>
              <a:latin typeface="+mj-ea"/>
              <a:ea typeface="+mj-ea"/>
            </a:endParaRPr>
          </a:p>
          <a:p>
            <a:pPr eaLnBrk="1" hangingPunct="1"/>
            <a:endParaRPr lang="en-US" altLang="ja-JP" dirty="0">
              <a:solidFill>
                <a:srgbClr val="002060"/>
              </a:solidFill>
              <a:latin typeface="+mj-ea"/>
              <a:ea typeface="+mj-ea"/>
            </a:endParaRPr>
          </a:p>
          <a:p>
            <a:pPr eaLnBrk="1" hangingPunct="1"/>
            <a:r>
              <a:rPr lang="en-US" altLang="ja-JP" dirty="0">
                <a:solidFill>
                  <a:srgbClr val="002060"/>
                </a:solidFill>
                <a:latin typeface="+mj-ea"/>
                <a:ea typeface="+mj-ea"/>
              </a:rPr>
              <a:t>※2019</a:t>
            </a:r>
            <a:r>
              <a:rPr lang="ja-JP" altLang="en-US" dirty="0">
                <a:solidFill>
                  <a:srgbClr val="002060"/>
                </a:solidFill>
                <a:latin typeface="+mj-ea"/>
                <a:ea typeface="+mj-ea"/>
              </a:rPr>
              <a:t>年</a:t>
            </a:r>
            <a:r>
              <a:rPr lang="en-US" altLang="ja-JP" dirty="0">
                <a:solidFill>
                  <a:srgbClr val="002060"/>
                </a:solidFill>
                <a:latin typeface="+mj-ea"/>
                <a:ea typeface="+mj-ea"/>
              </a:rPr>
              <a:t>12</a:t>
            </a:r>
            <a:r>
              <a:rPr lang="ja-JP" altLang="en-US" dirty="0">
                <a:solidFill>
                  <a:srgbClr val="002060"/>
                </a:solidFill>
                <a:latin typeface="+mj-ea"/>
                <a:ea typeface="+mj-ea"/>
              </a:rPr>
              <a:t>月　</a:t>
            </a:r>
            <a:r>
              <a:rPr lang="en-US" altLang="ja-JP" dirty="0">
                <a:solidFill>
                  <a:srgbClr val="002060"/>
                </a:solidFill>
                <a:latin typeface="+mj-ea"/>
                <a:ea typeface="+mj-ea"/>
              </a:rPr>
              <a:t>28GHz</a:t>
            </a:r>
            <a:r>
              <a:rPr lang="ja-JP" altLang="en-US" dirty="0">
                <a:solidFill>
                  <a:srgbClr val="002060"/>
                </a:solidFill>
                <a:latin typeface="+mj-ea"/>
                <a:ea typeface="+mj-ea"/>
              </a:rPr>
              <a:t>ローカル</a:t>
            </a:r>
            <a:r>
              <a:rPr lang="en-US" altLang="ja-JP" dirty="0">
                <a:solidFill>
                  <a:srgbClr val="002060"/>
                </a:solidFill>
                <a:latin typeface="+mj-ea"/>
                <a:ea typeface="+mj-ea"/>
              </a:rPr>
              <a:t>5G</a:t>
            </a:r>
            <a:r>
              <a:rPr lang="ja-JP" altLang="en-US" dirty="0">
                <a:solidFill>
                  <a:srgbClr val="002060"/>
                </a:solidFill>
                <a:latin typeface="+mj-ea"/>
                <a:ea typeface="+mj-ea"/>
              </a:rPr>
              <a:t>開始</a:t>
            </a:r>
            <a:endParaRPr lang="en-US" altLang="ja-JP" dirty="0">
              <a:solidFill>
                <a:srgbClr val="002060"/>
              </a:solidFill>
              <a:latin typeface="+mj-ea"/>
              <a:ea typeface="+mj-ea"/>
            </a:endParaRPr>
          </a:p>
          <a:p>
            <a:pPr eaLnBrk="1" hangingPunct="1"/>
            <a:r>
              <a:rPr lang="en-US" altLang="ja-JP" dirty="0">
                <a:solidFill>
                  <a:srgbClr val="002060"/>
                </a:solidFill>
                <a:latin typeface="+mj-ea"/>
                <a:ea typeface="+mj-ea"/>
              </a:rPr>
              <a:t>※2020</a:t>
            </a:r>
            <a:r>
              <a:rPr lang="ja-JP" altLang="en-US" dirty="0">
                <a:solidFill>
                  <a:srgbClr val="002060"/>
                </a:solidFill>
                <a:latin typeface="+mj-ea"/>
                <a:ea typeface="+mj-ea"/>
              </a:rPr>
              <a:t>年</a:t>
            </a:r>
            <a:r>
              <a:rPr lang="en-US" altLang="ja-JP" dirty="0">
                <a:solidFill>
                  <a:srgbClr val="002060"/>
                </a:solidFill>
                <a:latin typeface="+mj-ea"/>
                <a:ea typeface="+mj-ea"/>
              </a:rPr>
              <a:t>12</a:t>
            </a:r>
            <a:r>
              <a:rPr lang="ja-JP" altLang="en-US" dirty="0">
                <a:solidFill>
                  <a:srgbClr val="002060"/>
                </a:solidFill>
                <a:latin typeface="+mj-ea"/>
                <a:ea typeface="+mj-ea"/>
              </a:rPr>
              <a:t>月　</a:t>
            </a:r>
            <a:r>
              <a:rPr lang="en-US" altLang="ja-JP" dirty="0">
                <a:solidFill>
                  <a:srgbClr val="002060"/>
                </a:solidFill>
                <a:latin typeface="+mj-ea"/>
                <a:ea typeface="+mj-ea"/>
              </a:rPr>
              <a:t>4.7GHz</a:t>
            </a:r>
            <a:r>
              <a:rPr lang="ja-JP" altLang="en-US" dirty="0">
                <a:solidFill>
                  <a:srgbClr val="002060"/>
                </a:solidFill>
                <a:latin typeface="+mj-ea"/>
                <a:ea typeface="+mj-ea"/>
              </a:rPr>
              <a:t>ローカル</a:t>
            </a:r>
            <a:r>
              <a:rPr lang="en-US" altLang="ja-JP" dirty="0">
                <a:solidFill>
                  <a:srgbClr val="002060"/>
                </a:solidFill>
                <a:latin typeface="+mj-ea"/>
                <a:ea typeface="+mj-ea"/>
              </a:rPr>
              <a:t>5G</a:t>
            </a:r>
            <a:r>
              <a:rPr lang="ja-JP" altLang="en-US" dirty="0">
                <a:solidFill>
                  <a:srgbClr val="002060"/>
                </a:solidFill>
                <a:latin typeface="+mj-ea"/>
                <a:ea typeface="+mj-ea"/>
              </a:rPr>
              <a:t>開始</a:t>
            </a:r>
            <a:endParaRPr lang="en-US" altLang="ja-JP" dirty="0">
              <a:solidFill>
                <a:srgbClr val="002060"/>
              </a:solidFill>
              <a:latin typeface="+mj-ea"/>
              <a:ea typeface="+mj-ea"/>
            </a:endParaRPr>
          </a:p>
          <a:p>
            <a:pPr eaLnBrk="1" hangingPunct="1"/>
            <a:endParaRPr lang="en-US" altLang="ja-JP" dirty="0">
              <a:solidFill>
                <a:srgbClr val="002060"/>
              </a:solidFill>
              <a:latin typeface="+mj-ea"/>
              <a:ea typeface="+mj-ea"/>
            </a:endParaRPr>
          </a:p>
          <a:p>
            <a:pPr eaLnBrk="1" hangingPunct="1"/>
            <a:r>
              <a:rPr lang="en-US" altLang="ja-JP" dirty="0">
                <a:solidFill>
                  <a:srgbClr val="002060"/>
                </a:solidFill>
                <a:latin typeface="+mj-ea"/>
                <a:ea typeface="+mj-ea"/>
              </a:rPr>
              <a:t>※</a:t>
            </a:r>
            <a:r>
              <a:rPr lang="ja-JP" altLang="en-US" dirty="0">
                <a:solidFill>
                  <a:srgbClr val="002060"/>
                </a:solidFill>
                <a:latin typeface="+mj-ea"/>
                <a:ea typeface="+mj-ea"/>
              </a:rPr>
              <a:t>ローカル</a:t>
            </a:r>
            <a:r>
              <a:rPr lang="en-US" altLang="ja-JP" dirty="0">
                <a:solidFill>
                  <a:srgbClr val="002060"/>
                </a:solidFill>
                <a:latin typeface="+mj-ea"/>
                <a:ea typeface="+mj-ea"/>
              </a:rPr>
              <a:t>5G</a:t>
            </a:r>
            <a:r>
              <a:rPr lang="ja-JP" altLang="en-US" dirty="0">
                <a:solidFill>
                  <a:srgbClr val="002060"/>
                </a:solidFill>
                <a:latin typeface="+mj-ea"/>
                <a:ea typeface="+mj-ea"/>
              </a:rPr>
              <a:t>って普及してるの？</a:t>
            </a:r>
            <a:endParaRPr lang="en-US" altLang="ja-JP" dirty="0">
              <a:solidFill>
                <a:srgbClr val="002060"/>
              </a:solidFill>
              <a:latin typeface="+mj-ea"/>
              <a:ea typeface="+mj-ea"/>
            </a:endParaRPr>
          </a:p>
          <a:p>
            <a:pPr eaLnBrk="1" hangingPunct="1"/>
            <a:r>
              <a:rPr lang="ja-JP" altLang="en-US" dirty="0">
                <a:solidFill>
                  <a:srgbClr val="002060"/>
                </a:solidFill>
                <a:latin typeface="+mj-ea"/>
                <a:ea typeface="+mj-ea"/>
              </a:rPr>
              <a:t>　・基地局が高額！</a:t>
            </a:r>
            <a:endParaRPr lang="en-US" altLang="ja-JP" dirty="0">
              <a:solidFill>
                <a:srgbClr val="002060"/>
              </a:solidFill>
              <a:latin typeface="+mj-ea"/>
              <a:ea typeface="+mj-ea"/>
            </a:endParaRPr>
          </a:p>
          <a:p>
            <a:pPr eaLnBrk="1" hangingPunct="1"/>
            <a:r>
              <a:rPr lang="ja-JP" altLang="en-US" dirty="0">
                <a:solidFill>
                  <a:srgbClr val="002060"/>
                </a:solidFill>
                <a:latin typeface="+mj-ea"/>
                <a:ea typeface="+mj-ea"/>
              </a:rPr>
              <a:t>　・エリアの認可が面倒！</a:t>
            </a:r>
            <a:endParaRPr lang="en-US" altLang="ja-JP" dirty="0">
              <a:solidFill>
                <a:srgbClr val="002060"/>
              </a:solidFill>
              <a:latin typeface="+mj-ea"/>
              <a:ea typeface="+mj-ea"/>
            </a:endParaRPr>
          </a:p>
          <a:p>
            <a:pPr eaLnBrk="1" hangingPunct="1"/>
            <a:r>
              <a:rPr lang="ja-JP" altLang="en-US" dirty="0">
                <a:solidFill>
                  <a:srgbClr val="002060"/>
                </a:solidFill>
                <a:latin typeface="+mj-ea"/>
                <a:ea typeface="+mj-ea"/>
              </a:rPr>
              <a:t>　・</a:t>
            </a:r>
            <a:r>
              <a:rPr lang="en-US" altLang="ja-JP" dirty="0">
                <a:solidFill>
                  <a:srgbClr val="002060"/>
                </a:solidFill>
                <a:latin typeface="+mj-ea"/>
                <a:ea typeface="+mj-ea"/>
              </a:rPr>
              <a:t>WiFi-6</a:t>
            </a:r>
            <a:r>
              <a:rPr lang="ja-JP" altLang="en-US" dirty="0">
                <a:solidFill>
                  <a:srgbClr val="002060"/>
                </a:solidFill>
                <a:latin typeface="+mj-ea"/>
                <a:ea typeface="+mj-ea"/>
              </a:rPr>
              <a:t>だって高速だ！しかも認可不要！</a:t>
            </a:r>
            <a:endParaRPr lang="en-US" altLang="ja-JP" dirty="0">
              <a:solidFill>
                <a:srgbClr val="002060"/>
              </a:solidFill>
              <a:latin typeface="+mj-ea"/>
              <a:ea typeface="+mj-ea"/>
            </a:endParaRPr>
          </a:p>
          <a:p>
            <a:pPr eaLnBrk="1" hangingPunct="1"/>
            <a:r>
              <a:rPr lang="ja-JP" altLang="en-US" dirty="0">
                <a:solidFill>
                  <a:srgbClr val="002060"/>
                </a:solidFill>
                <a:latin typeface="+mj-ea"/>
                <a:ea typeface="+mj-ea"/>
              </a:rPr>
              <a:t>　・</a:t>
            </a:r>
            <a:r>
              <a:rPr lang="en-US" altLang="ja-JP" dirty="0">
                <a:solidFill>
                  <a:srgbClr val="002060"/>
                </a:solidFill>
                <a:latin typeface="+mj-ea"/>
                <a:ea typeface="+mj-ea"/>
              </a:rPr>
              <a:t>L5G</a:t>
            </a:r>
            <a:r>
              <a:rPr lang="ja-JP" altLang="en-US" dirty="0">
                <a:solidFill>
                  <a:srgbClr val="002060"/>
                </a:solidFill>
                <a:latin typeface="+mj-ea"/>
                <a:ea typeface="+mj-ea"/>
              </a:rPr>
              <a:t>の特徴がないと普及しない！</a:t>
            </a:r>
            <a:endParaRPr lang="en-US" altLang="ja-JP" dirty="0">
              <a:solidFill>
                <a:srgbClr val="002060"/>
              </a:solidFill>
              <a:latin typeface="+mj-ea"/>
              <a:ea typeface="+mj-ea"/>
            </a:endParaRPr>
          </a:p>
        </p:txBody>
      </p:sp>
      <p:pic>
        <p:nvPicPr>
          <p:cNvPr id="3" name="図 2" descr="タイムライン, カレンダー&#10;&#10;自動的に生成された説明">
            <a:extLst>
              <a:ext uri="{FF2B5EF4-FFF2-40B4-BE49-F238E27FC236}">
                <a16:creationId xmlns:a16="http://schemas.microsoft.com/office/drawing/2014/main" id="{77664974-C15B-4E1F-88D7-C3383CFFAB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179792"/>
            <a:ext cx="5557358" cy="4128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789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stomShape 1">
            <a:extLst>
              <a:ext uri="{FF2B5EF4-FFF2-40B4-BE49-F238E27FC236}">
                <a16:creationId xmlns:a16="http://schemas.microsoft.com/office/drawing/2014/main" id="{DC142C9F-53A3-494F-B762-5C0AE5B903CD}"/>
              </a:ext>
            </a:extLst>
          </p:cNvPr>
          <p:cNvSpPr/>
          <p:nvPr/>
        </p:nvSpPr>
        <p:spPr>
          <a:xfrm>
            <a:off x="439169" y="177697"/>
            <a:ext cx="6053070" cy="45222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marL="12600">
              <a:lnSpc>
                <a:spcPct val="100000"/>
              </a:lnSpc>
            </a:pPr>
            <a:r>
              <a:rPr lang="ja-JP" altLang="en-US" sz="2400" b="0" strike="noStrike" spc="-1" dirty="0">
                <a:solidFill>
                  <a:srgbClr val="002060"/>
                </a:solidFill>
                <a:latin typeface="Arial"/>
              </a:rPr>
              <a:t>５）</a:t>
            </a:r>
            <a:r>
              <a:rPr lang="en-US" altLang="ja-JP" sz="2400" b="0" strike="noStrike" spc="-1" dirty="0">
                <a:solidFill>
                  <a:srgbClr val="002060"/>
                </a:solidFill>
                <a:latin typeface="Arial"/>
              </a:rPr>
              <a:t>L5G</a:t>
            </a:r>
            <a:r>
              <a:rPr lang="ja-JP" altLang="en-US" sz="2400" b="0" strike="noStrike" spc="-1" dirty="0">
                <a:solidFill>
                  <a:srgbClr val="002060"/>
                </a:solidFill>
                <a:latin typeface="Arial"/>
              </a:rPr>
              <a:t>基地局開発：</a:t>
            </a:r>
            <a:r>
              <a:rPr lang="ja-JP" altLang="en-US" sz="2400" spc="-1" dirty="0">
                <a:solidFill>
                  <a:srgbClr val="002060"/>
                </a:solidFill>
                <a:latin typeface="Arial"/>
              </a:rPr>
              <a:t>一方で</a:t>
            </a:r>
            <a:r>
              <a:rPr lang="en-US" altLang="ja-JP" sz="2400" spc="-1" dirty="0">
                <a:solidFill>
                  <a:srgbClr val="002060"/>
                </a:solidFill>
                <a:latin typeface="Arial"/>
              </a:rPr>
              <a:t>5G</a:t>
            </a:r>
            <a:r>
              <a:rPr lang="ja-JP" altLang="en-US" sz="2400" spc="-1" dirty="0">
                <a:solidFill>
                  <a:srgbClr val="002060"/>
                </a:solidFill>
                <a:latin typeface="Arial"/>
              </a:rPr>
              <a:t>はどうか？</a:t>
            </a:r>
            <a:endParaRPr lang="en-US" altLang="ja-JP" sz="2400" b="0" strike="noStrike" spc="-1" dirty="0">
              <a:solidFill>
                <a:srgbClr val="002060"/>
              </a:solidFill>
              <a:latin typeface="Arial"/>
            </a:endParaRPr>
          </a:p>
        </p:txBody>
      </p:sp>
      <p:pic>
        <p:nvPicPr>
          <p:cNvPr id="3" name="図 2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D4594CB5-0BCA-4656-B8C9-8883A33EF0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6912" y="891031"/>
            <a:ext cx="2467864" cy="5262880"/>
          </a:xfrm>
          <a:prstGeom prst="rect">
            <a:avLst/>
          </a:prstGeom>
        </p:spPr>
      </p:pic>
      <p:pic>
        <p:nvPicPr>
          <p:cNvPr id="5" name="図 4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05E2DE20-64BA-4CC1-9E3E-E192670E9A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136" y="891031"/>
            <a:ext cx="2467864" cy="5269991"/>
          </a:xfrm>
          <a:prstGeom prst="rect">
            <a:avLst/>
          </a:prstGeom>
        </p:spPr>
      </p:pic>
      <p:sp>
        <p:nvSpPr>
          <p:cNvPr id="12" name="CustomShape 1">
            <a:extLst>
              <a:ext uri="{FF2B5EF4-FFF2-40B4-BE49-F238E27FC236}">
                <a16:creationId xmlns:a16="http://schemas.microsoft.com/office/drawing/2014/main" id="{BC3FC103-BE4F-4829-9B7C-22DF6769DEBF}"/>
              </a:ext>
            </a:extLst>
          </p:cNvPr>
          <p:cNvSpPr/>
          <p:nvPr/>
        </p:nvSpPr>
        <p:spPr>
          <a:xfrm>
            <a:off x="763858" y="1239906"/>
            <a:ext cx="2830794" cy="260044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marL="12600">
              <a:lnSpc>
                <a:spcPct val="100000"/>
              </a:lnSpc>
            </a:pPr>
            <a:r>
              <a:rPr lang="ja-JP" altLang="en-US" sz="2000" spc="-1" dirty="0">
                <a:solidFill>
                  <a:srgbClr val="002060"/>
                </a:solidFill>
                <a:latin typeface="Arial"/>
              </a:rPr>
              <a:t>弊社</a:t>
            </a:r>
            <a:r>
              <a:rPr lang="en-US" altLang="ja-JP" sz="2000" spc="-1" dirty="0">
                <a:solidFill>
                  <a:srgbClr val="002060"/>
                </a:solidFill>
                <a:latin typeface="Arial"/>
              </a:rPr>
              <a:t>(</a:t>
            </a:r>
            <a:r>
              <a:rPr lang="ja-JP" altLang="en-US" sz="2000" spc="-1" dirty="0">
                <a:solidFill>
                  <a:srgbClr val="002060"/>
                </a:solidFill>
                <a:latin typeface="Arial"/>
              </a:rPr>
              <a:t>西荻窪</a:t>
            </a:r>
            <a:r>
              <a:rPr lang="en-US" altLang="ja-JP" sz="2000" spc="-1" dirty="0">
                <a:solidFill>
                  <a:srgbClr val="002060"/>
                </a:solidFill>
                <a:latin typeface="Arial"/>
              </a:rPr>
              <a:t>)</a:t>
            </a:r>
            <a:r>
              <a:rPr lang="ja-JP" altLang="en-US" sz="2000" spc="-1" dirty="0">
                <a:solidFill>
                  <a:srgbClr val="002060"/>
                </a:solidFill>
                <a:latin typeface="Arial"/>
              </a:rPr>
              <a:t>の</a:t>
            </a:r>
            <a:endParaRPr lang="en-US" altLang="ja-JP" sz="2000" spc="-1" dirty="0">
              <a:solidFill>
                <a:srgbClr val="002060"/>
              </a:solidFill>
              <a:latin typeface="Arial"/>
            </a:endParaRPr>
          </a:p>
          <a:p>
            <a:pPr marL="12600">
              <a:lnSpc>
                <a:spcPct val="100000"/>
              </a:lnSpc>
            </a:pPr>
            <a:r>
              <a:rPr lang="en-US" altLang="ja-JP" sz="2000" spc="-1" dirty="0" err="1">
                <a:solidFill>
                  <a:srgbClr val="002060"/>
                </a:solidFill>
                <a:latin typeface="Arial"/>
              </a:rPr>
              <a:t>WiFi</a:t>
            </a:r>
            <a:r>
              <a:rPr lang="en-US" altLang="ja-JP" sz="2000" spc="-1" dirty="0">
                <a:solidFill>
                  <a:srgbClr val="002060"/>
                </a:solidFill>
                <a:latin typeface="Arial"/>
              </a:rPr>
              <a:t>: 231Mbps</a:t>
            </a:r>
            <a:r>
              <a:rPr lang="ja-JP" altLang="en-US" sz="2000" spc="-1" dirty="0">
                <a:solidFill>
                  <a:srgbClr val="002060"/>
                </a:solidFill>
                <a:latin typeface="Arial"/>
              </a:rPr>
              <a:t>と</a:t>
            </a:r>
            <a:endParaRPr lang="en-US" altLang="ja-JP" sz="2000" spc="-1" dirty="0">
              <a:solidFill>
                <a:srgbClr val="002060"/>
              </a:solidFill>
              <a:latin typeface="Arial"/>
            </a:endParaRPr>
          </a:p>
          <a:p>
            <a:pPr marL="12600">
              <a:lnSpc>
                <a:spcPct val="100000"/>
              </a:lnSpc>
            </a:pPr>
            <a:r>
              <a:rPr lang="en-US" altLang="ja-JP" sz="2000" spc="-1" dirty="0">
                <a:solidFill>
                  <a:srgbClr val="002060"/>
                </a:solidFill>
                <a:latin typeface="Arial"/>
              </a:rPr>
              <a:t>5G: 106Mbps</a:t>
            </a:r>
            <a:r>
              <a:rPr lang="ja-JP" altLang="en-US" sz="2000" spc="-1" dirty="0">
                <a:solidFill>
                  <a:srgbClr val="002060"/>
                </a:solidFill>
                <a:latin typeface="Arial"/>
              </a:rPr>
              <a:t>と</a:t>
            </a:r>
            <a:endParaRPr lang="en-US" altLang="ja-JP" sz="2000" spc="-1" dirty="0">
              <a:solidFill>
                <a:srgbClr val="002060"/>
              </a:solidFill>
              <a:latin typeface="Arial"/>
            </a:endParaRPr>
          </a:p>
          <a:p>
            <a:pPr marL="12600">
              <a:lnSpc>
                <a:spcPct val="100000"/>
              </a:lnSpc>
            </a:pPr>
            <a:r>
              <a:rPr lang="en-US" altLang="ja-JP" sz="2000" spc="-1" dirty="0">
                <a:solidFill>
                  <a:srgbClr val="002060"/>
                </a:solidFill>
                <a:latin typeface="Arial"/>
              </a:rPr>
              <a:t>LTE: 81Mbps</a:t>
            </a:r>
            <a:r>
              <a:rPr lang="ja-JP" altLang="en-US" sz="2000" spc="-1" dirty="0">
                <a:solidFill>
                  <a:srgbClr val="002060"/>
                </a:solidFill>
                <a:latin typeface="Arial"/>
              </a:rPr>
              <a:t>の速度。</a:t>
            </a:r>
            <a:endParaRPr lang="en-US" altLang="ja-JP" sz="2000" spc="-1" dirty="0">
              <a:solidFill>
                <a:srgbClr val="002060"/>
              </a:solidFill>
              <a:latin typeface="Arial"/>
            </a:endParaRPr>
          </a:p>
          <a:p>
            <a:pPr marL="12600">
              <a:lnSpc>
                <a:spcPct val="100000"/>
              </a:lnSpc>
            </a:pPr>
            <a:endParaRPr lang="en-US" altLang="ja-JP" sz="2000" spc="-1" dirty="0">
              <a:solidFill>
                <a:srgbClr val="002060"/>
              </a:solidFill>
              <a:latin typeface="Arial"/>
            </a:endParaRPr>
          </a:p>
          <a:p>
            <a:pPr marL="12600">
              <a:lnSpc>
                <a:spcPct val="100000"/>
              </a:lnSpc>
            </a:pPr>
            <a:r>
              <a:rPr lang="en-US" altLang="ja-JP" sz="2000" b="0" strike="noStrike" spc="-1" dirty="0">
                <a:solidFill>
                  <a:srgbClr val="002060"/>
                </a:solidFill>
                <a:latin typeface="Arial"/>
              </a:rPr>
              <a:t>5G</a:t>
            </a:r>
            <a:r>
              <a:rPr lang="ja-JP" altLang="en-US" sz="2000" b="0" strike="noStrike" spc="-1" dirty="0">
                <a:solidFill>
                  <a:srgbClr val="002060"/>
                </a:solidFill>
                <a:latin typeface="Arial"/>
              </a:rPr>
              <a:t>は</a:t>
            </a:r>
            <a:r>
              <a:rPr lang="en-US" altLang="ja-JP" sz="2000" b="0" strike="noStrike" spc="-1" dirty="0" err="1">
                <a:solidFill>
                  <a:srgbClr val="002060"/>
                </a:solidFill>
                <a:latin typeface="Arial"/>
              </a:rPr>
              <a:t>WiFi</a:t>
            </a:r>
            <a:r>
              <a:rPr lang="ja-JP" altLang="en-US" sz="2000" b="0" strike="noStrike" spc="-1" dirty="0">
                <a:solidFill>
                  <a:srgbClr val="002060"/>
                </a:solidFill>
                <a:latin typeface="Arial"/>
              </a:rPr>
              <a:t>に負ける。</a:t>
            </a:r>
            <a:endParaRPr lang="en-US" altLang="ja-JP" sz="2000" b="0" strike="noStrike" spc="-1" dirty="0">
              <a:solidFill>
                <a:srgbClr val="002060"/>
              </a:solidFill>
              <a:latin typeface="Arial"/>
            </a:endParaRPr>
          </a:p>
          <a:p>
            <a:pPr marL="12600">
              <a:lnSpc>
                <a:spcPct val="100000"/>
              </a:lnSpc>
            </a:pPr>
            <a:r>
              <a:rPr lang="ja-JP" altLang="en-US" sz="2000" spc="-1" dirty="0">
                <a:solidFill>
                  <a:srgbClr val="002060"/>
                </a:solidFill>
                <a:latin typeface="Arial"/>
              </a:rPr>
              <a:t>ローカル</a:t>
            </a:r>
            <a:r>
              <a:rPr lang="en-US" altLang="ja-JP" sz="2000" spc="-1" dirty="0">
                <a:solidFill>
                  <a:srgbClr val="002060"/>
                </a:solidFill>
                <a:latin typeface="Arial"/>
              </a:rPr>
              <a:t>5G</a:t>
            </a:r>
            <a:r>
              <a:rPr lang="ja-JP" altLang="en-US" sz="2000" spc="-1" dirty="0">
                <a:solidFill>
                  <a:srgbClr val="002060"/>
                </a:solidFill>
                <a:latin typeface="Arial"/>
              </a:rPr>
              <a:t>では、</a:t>
            </a:r>
            <a:endParaRPr lang="en-US" altLang="ja-JP" sz="2000" spc="-1" dirty="0">
              <a:solidFill>
                <a:srgbClr val="002060"/>
              </a:solidFill>
              <a:latin typeface="Arial"/>
            </a:endParaRPr>
          </a:p>
          <a:p>
            <a:pPr marL="12600">
              <a:lnSpc>
                <a:spcPct val="100000"/>
              </a:lnSpc>
            </a:pPr>
            <a:r>
              <a:rPr lang="ja-JP" altLang="en-US" sz="2000" spc="-1" dirty="0">
                <a:solidFill>
                  <a:srgbClr val="002060"/>
                </a:solidFill>
                <a:latin typeface="Arial"/>
              </a:rPr>
              <a:t>差別化出来るのか？</a:t>
            </a:r>
            <a:endParaRPr lang="en-US" altLang="ja-JP" sz="2000" b="0" strike="noStrike" spc="-1" dirty="0">
              <a:solidFill>
                <a:srgbClr val="002060"/>
              </a:solidFill>
              <a:latin typeface="Arial"/>
            </a:endParaRPr>
          </a:p>
        </p:txBody>
      </p:sp>
      <p:sp>
        <p:nvSpPr>
          <p:cNvPr id="13" name="CustomShape 1">
            <a:extLst>
              <a:ext uri="{FF2B5EF4-FFF2-40B4-BE49-F238E27FC236}">
                <a16:creationId xmlns:a16="http://schemas.microsoft.com/office/drawing/2014/main" id="{FDAF36B6-C499-49EC-84B9-44DD792FF570}"/>
              </a:ext>
            </a:extLst>
          </p:cNvPr>
          <p:cNvSpPr/>
          <p:nvPr/>
        </p:nvSpPr>
        <p:spPr>
          <a:xfrm>
            <a:off x="661901" y="4450332"/>
            <a:ext cx="2627079" cy="142399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marL="12600">
              <a:lnSpc>
                <a:spcPct val="100000"/>
              </a:lnSpc>
            </a:pPr>
            <a:r>
              <a:rPr lang="ja-JP" altLang="en-US" sz="1200" b="0" i="0" dirty="0">
                <a:solidFill>
                  <a:srgbClr val="002060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＜アイダックスの</a:t>
            </a:r>
            <a:r>
              <a:rPr lang="en-US" altLang="ja-JP" sz="1200" b="0" i="0" dirty="0" err="1">
                <a:solidFill>
                  <a:srgbClr val="002060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WiFi</a:t>
            </a:r>
            <a:r>
              <a:rPr lang="ja-JP" altLang="en-US" sz="1200" b="0" i="0" dirty="0">
                <a:solidFill>
                  <a:srgbClr val="002060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＞</a:t>
            </a:r>
            <a:endParaRPr lang="en-US" altLang="ja-JP" sz="1200" b="0" i="0" dirty="0">
              <a:solidFill>
                <a:srgbClr val="002060"/>
              </a:solidFill>
              <a:effectLst/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12600">
              <a:lnSpc>
                <a:spcPct val="100000"/>
              </a:lnSpc>
            </a:pPr>
            <a:r>
              <a:rPr lang="ja-JP" altLang="en-US" sz="1200" b="0" i="0" dirty="0">
                <a:solidFill>
                  <a:srgbClr val="002060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「</a:t>
            </a:r>
            <a:r>
              <a:rPr lang="en-US" altLang="ja-JP" sz="1200" b="0" i="0" dirty="0">
                <a:solidFill>
                  <a:srgbClr val="002060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WN-TX4266GR</a:t>
            </a:r>
            <a:r>
              <a:rPr lang="ja-JP" altLang="en-US" sz="1200" b="0" i="0" dirty="0">
                <a:solidFill>
                  <a:srgbClr val="002060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」は</a:t>
            </a:r>
            <a:r>
              <a:rPr lang="en-US" altLang="ja-JP" sz="1200" b="0" i="0" dirty="0">
                <a:solidFill>
                  <a:srgbClr val="002060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IEEE802.11ac</a:t>
            </a:r>
            <a:r>
              <a:rPr lang="ja-JP" altLang="en-US" sz="1200" b="0" i="0" dirty="0">
                <a:solidFill>
                  <a:srgbClr val="002060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規格に対応し、</a:t>
            </a:r>
            <a:r>
              <a:rPr lang="en-US" altLang="ja-JP" sz="1200" b="0" i="0" dirty="0">
                <a:solidFill>
                  <a:srgbClr val="002060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1733Mbps</a:t>
            </a:r>
            <a:r>
              <a:rPr lang="ja-JP" altLang="en-US" sz="1200" b="0" i="0" dirty="0">
                <a:solidFill>
                  <a:srgbClr val="002060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（規格値 </a:t>
            </a:r>
            <a:r>
              <a:rPr lang="en-US" altLang="ja-JP" sz="1200" b="0" i="0" dirty="0">
                <a:solidFill>
                  <a:srgbClr val="002060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※1</a:t>
            </a:r>
            <a:r>
              <a:rPr lang="ja-JP" altLang="en-US" sz="1200" b="0" i="0" dirty="0">
                <a:solidFill>
                  <a:srgbClr val="002060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）のバンドを</a:t>
            </a:r>
            <a:r>
              <a:rPr lang="en-US" altLang="ja-JP" sz="1200" b="0" i="0" dirty="0">
                <a:solidFill>
                  <a:srgbClr val="002060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2</a:t>
            </a:r>
            <a:r>
              <a:rPr lang="ja-JP" altLang="en-US" sz="1200" b="0" i="0" dirty="0">
                <a:solidFill>
                  <a:srgbClr val="002060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つ、</a:t>
            </a:r>
            <a:r>
              <a:rPr lang="en-US" altLang="ja-JP" sz="1200" b="0" i="0" dirty="0">
                <a:solidFill>
                  <a:srgbClr val="002060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2.4GHz</a:t>
            </a:r>
            <a:r>
              <a:rPr lang="ja-JP" altLang="en-US" sz="1200" b="0" i="0" dirty="0">
                <a:solidFill>
                  <a:srgbClr val="002060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の</a:t>
            </a:r>
            <a:r>
              <a:rPr lang="en-US" altLang="ja-JP" sz="1200" b="0" i="0" dirty="0">
                <a:solidFill>
                  <a:srgbClr val="002060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800Mbps </a:t>
            </a:r>
            <a:r>
              <a:rPr lang="ja-JP" altLang="en-US" sz="1200" b="0" i="0" dirty="0">
                <a:solidFill>
                  <a:srgbClr val="002060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（規格値 </a:t>
            </a:r>
            <a:r>
              <a:rPr lang="en-US" altLang="ja-JP" sz="1200" b="0" i="0" dirty="0">
                <a:solidFill>
                  <a:srgbClr val="002060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※1※2</a:t>
            </a:r>
            <a:r>
              <a:rPr lang="ja-JP" altLang="en-US" sz="1200" b="0" i="0" dirty="0">
                <a:solidFill>
                  <a:srgbClr val="002060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）の合計</a:t>
            </a:r>
            <a:r>
              <a:rPr lang="en-US" altLang="ja-JP" sz="1200" b="0" i="0" dirty="0">
                <a:solidFill>
                  <a:srgbClr val="002060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3</a:t>
            </a:r>
            <a:r>
              <a:rPr lang="ja-JP" altLang="en-US" sz="1200" b="0" i="0" dirty="0">
                <a:solidFill>
                  <a:srgbClr val="002060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つの電波に同時高速通信が可能な</a:t>
            </a:r>
            <a:r>
              <a:rPr lang="en-US" altLang="ja-JP" sz="1200" b="0" i="0" dirty="0">
                <a:solidFill>
                  <a:srgbClr val="002060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Wi-Fi </a:t>
            </a:r>
            <a:r>
              <a:rPr lang="ja-JP" altLang="en-US" sz="1200" b="0" i="0" dirty="0">
                <a:solidFill>
                  <a:srgbClr val="002060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ルーターです。</a:t>
            </a:r>
            <a:endParaRPr lang="en-US" altLang="ja-JP" sz="1200" b="0" strike="noStrike" spc="-1" dirty="0">
              <a:solidFill>
                <a:srgbClr val="002060"/>
              </a:solidFill>
              <a:latin typeface="Arial"/>
            </a:endParaRPr>
          </a:p>
        </p:txBody>
      </p:sp>
      <p:pic>
        <p:nvPicPr>
          <p:cNvPr id="4" name="図 3" descr="グラフィカル ユーザー インターフェイス, アプリケーション&#10;&#10;中程度の精度で自動的に生成された説明">
            <a:extLst>
              <a:ext uri="{FF2B5EF4-FFF2-40B4-BE49-F238E27FC236}">
                <a16:creationId xmlns:a16="http://schemas.microsoft.com/office/drawing/2014/main" id="{9141D6C2-CF56-49B0-BE18-1990010A30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5385" y="891031"/>
            <a:ext cx="2399374" cy="5195444"/>
          </a:xfrm>
          <a:prstGeom prst="rect">
            <a:avLst/>
          </a:prstGeom>
        </p:spPr>
      </p:pic>
      <p:cxnSp>
        <p:nvCxnSpPr>
          <p:cNvPr id="7" name="直線矢印コネクタ 6">
            <a:extLst>
              <a:ext uri="{FF2B5EF4-FFF2-40B4-BE49-F238E27FC236}">
                <a16:creationId xmlns:a16="http://schemas.microsoft.com/office/drawing/2014/main" id="{85C4220E-822F-4013-AF52-68C9AD8777AA}"/>
              </a:ext>
            </a:extLst>
          </p:cNvPr>
          <p:cNvCxnSpPr/>
          <p:nvPr/>
        </p:nvCxnSpPr>
        <p:spPr>
          <a:xfrm flipH="1">
            <a:off x="5695950" y="794472"/>
            <a:ext cx="228600" cy="19050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矢印コネクタ 10">
            <a:extLst>
              <a:ext uri="{FF2B5EF4-FFF2-40B4-BE49-F238E27FC236}">
                <a16:creationId xmlns:a16="http://schemas.microsoft.com/office/drawing/2014/main" id="{091EC945-095C-4ABA-952D-F7DF12A03CF9}"/>
              </a:ext>
            </a:extLst>
          </p:cNvPr>
          <p:cNvCxnSpPr/>
          <p:nvPr/>
        </p:nvCxnSpPr>
        <p:spPr>
          <a:xfrm flipH="1">
            <a:off x="8677275" y="794472"/>
            <a:ext cx="228600" cy="19050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矢印コネクタ 13">
            <a:extLst>
              <a:ext uri="{FF2B5EF4-FFF2-40B4-BE49-F238E27FC236}">
                <a16:creationId xmlns:a16="http://schemas.microsoft.com/office/drawing/2014/main" id="{89DAF4FC-4CC7-4FD1-8EA2-24F6A43D1229}"/>
              </a:ext>
            </a:extLst>
          </p:cNvPr>
          <p:cNvCxnSpPr/>
          <p:nvPr/>
        </p:nvCxnSpPr>
        <p:spPr>
          <a:xfrm flipH="1">
            <a:off x="11276380" y="771525"/>
            <a:ext cx="228600" cy="19050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1995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stomShape 1">
            <a:extLst>
              <a:ext uri="{FF2B5EF4-FFF2-40B4-BE49-F238E27FC236}">
                <a16:creationId xmlns:a16="http://schemas.microsoft.com/office/drawing/2014/main" id="{DC142C9F-53A3-494F-B762-5C0AE5B903CD}"/>
              </a:ext>
            </a:extLst>
          </p:cNvPr>
          <p:cNvSpPr/>
          <p:nvPr/>
        </p:nvSpPr>
        <p:spPr>
          <a:xfrm>
            <a:off x="439168" y="177697"/>
            <a:ext cx="9496617" cy="45222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marL="12600">
              <a:lnSpc>
                <a:spcPct val="100000"/>
              </a:lnSpc>
            </a:pPr>
            <a:r>
              <a:rPr lang="ja-JP" altLang="en-US" sz="2400" b="0" strike="noStrike" spc="-1" dirty="0">
                <a:solidFill>
                  <a:srgbClr val="002060"/>
                </a:solidFill>
                <a:latin typeface="Arial"/>
              </a:rPr>
              <a:t>５）</a:t>
            </a:r>
            <a:r>
              <a:rPr lang="en-US" altLang="ja-JP" sz="2400" b="0" strike="noStrike" spc="-1" dirty="0">
                <a:solidFill>
                  <a:srgbClr val="002060"/>
                </a:solidFill>
                <a:latin typeface="Arial"/>
              </a:rPr>
              <a:t>L5G</a:t>
            </a:r>
            <a:r>
              <a:rPr lang="ja-JP" altLang="en-US" sz="2400" b="0" strike="noStrike" spc="-1" dirty="0">
                <a:solidFill>
                  <a:srgbClr val="002060"/>
                </a:solidFill>
                <a:latin typeface="Arial"/>
              </a:rPr>
              <a:t>基地局開発：</a:t>
            </a:r>
            <a:r>
              <a:rPr lang="en-US" altLang="ja-JP" sz="2400" b="0" strike="noStrike" spc="-1" dirty="0">
                <a:solidFill>
                  <a:srgbClr val="002060"/>
                </a:solidFill>
                <a:latin typeface="Arial"/>
              </a:rPr>
              <a:t>L5G</a:t>
            </a:r>
            <a:r>
              <a:rPr lang="ja-JP" altLang="en-US" sz="2400" b="0" strike="noStrike" spc="-1" dirty="0">
                <a:solidFill>
                  <a:srgbClr val="002060"/>
                </a:solidFill>
                <a:latin typeface="Arial"/>
              </a:rPr>
              <a:t>普及にキラーアプリが欲しい！</a:t>
            </a:r>
            <a:endParaRPr lang="en-US" altLang="ja-JP" sz="2400" b="0" strike="noStrike" spc="-1" dirty="0">
              <a:solidFill>
                <a:srgbClr val="002060"/>
              </a:solidFill>
              <a:latin typeface="Arial"/>
            </a:endParaRPr>
          </a:p>
        </p:txBody>
      </p:sp>
      <p:sp>
        <p:nvSpPr>
          <p:cNvPr id="15" name="CustomShape 12">
            <a:extLst>
              <a:ext uri="{FF2B5EF4-FFF2-40B4-BE49-F238E27FC236}">
                <a16:creationId xmlns:a16="http://schemas.microsoft.com/office/drawing/2014/main" id="{0CD922A0-BF58-410D-87BF-CCBE73666642}"/>
              </a:ext>
            </a:extLst>
          </p:cNvPr>
          <p:cNvSpPr/>
          <p:nvPr/>
        </p:nvSpPr>
        <p:spPr>
          <a:xfrm>
            <a:off x="2102806" y="2656814"/>
            <a:ext cx="631432" cy="64487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1200" b="0" strike="noStrike" spc="-1" dirty="0">
                <a:solidFill>
                  <a:srgbClr val="002060"/>
                </a:solidFill>
                <a:latin typeface="Calibri"/>
                <a:ea typeface="DejaVu Sans"/>
              </a:rPr>
              <a:t>RF</a:t>
            </a:r>
          </a:p>
          <a:p>
            <a:pPr algn="ctr">
              <a:lnSpc>
                <a:spcPct val="100000"/>
              </a:lnSpc>
            </a:pPr>
            <a:r>
              <a:rPr lang="en-US" sz="1200" b="0" strike="noStrike" spc="-1" dirty="0">
                <a:solidFill>
                  <a:srgbClr val="002060"/>
                </a:solidFill>
                <a:latin typeface="Calibri"/>
                <a:ea typeface="DejaVu Sans"/>
              </a:rPr>
              <a:t>4.7GHz</a:t>
            </a:r>
          </a:p>
          <a:p>
            <a:pPr algn="ctr">
              <a:lnSpc>
                <a:spcPct val="100000"/>
              </a:lnSpc>
            </a:pPr>
            <a:r>
              <a:rPr lang="en-US" sz="1200" b="0" strike="noStrike" spc="-1" dirty="0">
                <a:solidFill>
                  <a:srgbClr val="002060"/>
                </a:solidFill>
                <a:latin typeface="Calibri"/>
                <a:ea typeface="DejaVu Sans"/>
              </a:rPr>
              <a:t>28GHz</a:t>
            </a:r>
          </a:p>
        </p:txBody>
      </p:sp>
      <p:sp>
        <p:nvSpPr>
          <p:cNvPr id="16" name="CustomShape 14">
            <a:extLst>
              <a:ext uri="{FF2B5EF4-FFF2-40B4-BE49-F238E27FC236}">
                <a16:creationId xmlns:a16="http://schemas.microsoft.com/office/drawing/2014/main" id="{E9580923-EC50-4604-815D-021EB0196998}"/>
              </a:ext>
            </a:extLst>
          </p:cNvPr>
          <p:cNvSpPr/>
          <p:nvPr/>
        </p:nvSpPr>
        <p:spPr>
          <a:xfrm>
            <a:off x="3141183" y="3380298"/>
            <a:ext cx="578160" cy="46021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200" b="0" strike="noStrike" spc="-1" dirty="0" err="1">
                <a:solidFill>
                  <a:srgbClr val="002060"/>
                </a:solidFill>
                <a:latin typeface="Calibri"/>
                <a:ea typeface="DejaVu Sans"/>
              </a:rPr>
              <a:t>PatchANT</a:t>
            </a:r>
            <a:r>
              <a:rPr lang="en-US" sz="1200" b="0" strike="noStrike" spc="-1" dirty="0">
                <a:solidFill>
                  <a:srgbClr val="002060"/>
                </a:solidFill>
                <a:latin typeface="Calibri"/>
                <a:ea typeface="DejaVu Sans"/>
              </a:rPr>
              <a:t>.</a:t>
            </a:r>
            <a:endParaRPr lang="en-US" sz="1200" b="0" strike="noStrike" spc="-1" dirty="0">
              <a:latin typeface="Arial"/>
            </a:endParaRPr>
          </a:p>
        </p:txBody>
      </p:sp>
      <p:sp>
        <p:nvSpPr>
          <p:cNvPr id="17" name="CustomShape 19">
            <a:extLst>
              <a:ext uri="{FF2B5EF4-FFF2-40B4-BE49-F238E27FC236}">
                <a16:creationId xmlns:a16="http://schemas.microsoft.com/office/drawing/2014/main" id="{2328B2F4-D36A-4788-BAF6-E5D7D7F2DFF6}"/>
              </a:ext>
            </a:extLst>
          </p:cNvPr>
          <p:cNvSpPr/>
          <p:nvPr/>
        </p:nvSpPr>
        <p:spPr>
          <a:xfrm>
            <a:off x="3226991" y="3884697"/>
            <a:ext cx="426241" cy="431102"/>
          </a:xfrm>
          <a:prstGeom prst="rect">
            <a:avLst/>
          </a:prstGeom>
          <a:solidFill>
            <a:schemeClr val="bg1"/>
          </a:solidFill>
          <a:ln w="6480">
            <a:solidFill>
              <a:srgbClr val="002060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8" name="CustomShape 20">
            <a:extLst>
              <a:ext uri="{FF2B5EF4-FFF2-40B4-BE49-F238E27FC236}">
                <a16:creationId xmlns:a16="http://schemas.microsoft.com/office/drawing/2014/main" id="{144D5C87-9599-405F-B003-76042B05CC4D}"/>
              </a:ext>
            </a:extLst>
          </p:cNvPr>
          <p:cNvSpPr/>
          <p:nvPr/>
        </p:nvSpPr>
        <p:spPr>
          <a:xfrm>
            <a:off x="3262271" y="3913497"/>
            <a:ext cx="45360" cy="4752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rgbClr val="00206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9" name="CustomShape 21">
            <a:extLst>
              <a:ext uri="{FF2B5EF4-FFF2-40B4-BE49-F238E27FC236}">
                <a16:creationId xmlns:a16="http://schemas.microsoft.com/office/drawing/2014/main" id="{373B14AC-E64A-4D75-935D-0DA266E0D6E8}"/>
              </a:ext>
            </a:extLst>
          </p:cNvPr>
          <p:cNvSpPr/>
          <p:nvPr/>
        </p:nvSpPr>
        <p:spPr>
          <a:xfrm>
            <a:off x="3362351" y="3913497"/>
            <a:ext cx="45360" cy="4752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rgbClr val="00206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0" name="CustomShape 22">
            <a:extLst>
              <a:ext uri="{FF2B5EF4-FFF2-40B4-BE49-F238E27FC236}">
                <a16:creationId xmlns:a16="http://schemas.microsoft.com/office/drawing/2014/main" id="{11AB2DF9-038C-4B82-AB92-2D699D623A77}"/>
              </a:ext>
            </a:extLst>
          </p:cNvPr>
          <p:cNvSpPr/>
          <p:nvPr/>
        </p:nvSpPr>
        <p:spPr>
          <a:xfrm>
            <a:off x="3264791" y="4015737"/>
            <a:ext cx="45360" cy="4752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rgbClr val="00206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1" name="CustomShape 23">
            <a:extLst>
              <a:ext uri="{FF2B5EF4-FFF2-40B4-BE49-F238E27FC236}">
                <a16:creationId xmlns:a16="http://schemas.microsoft.com/office/drawing/2014/main" id="{7A818E7B-BC85-4058-9CF3-A8B02D6201E2}"/>
              </a:ext>
            </a:extLst>
          </p:cNvPr>
          <p:cNvSpPr/>
          <p:nvPr/>
        </p:nvSpPr>
        <p:spPr>
          <a:xfrm>
            <a:off x="3364511" y="4015737"/>
            <a:ext cx="45360" cy="4752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rgbClr val="00206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2" name="CustomShape 25">
            <a:extLst>
              <a:ext uri="{FF2B5EF4-FFF2-40B4-BE49-F238E27FC236}">
                <a16:creationId xmlns:a16="http://schemas.microsoft.com/office/drawing/2014/main" id="{0175EC40-DDA4-4E9B-AE45-BC41ECCA84AC}"/>
              </a:ext>
            </a:extLst>
          </p:cNvPr>
          <p:cNvSpPr/>
          <p:nvPr/>
        </p:nvSpPr>
        <p:spPr>
          <a:xfrm>
            <a:off x="3471231" y="3913497"/>
            <a:ext cx="45360" cy="4752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rgbClr val="00206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3" name="CustomShape 26">
            <a:extLst>
              <a:ext uri="{FF2B5EF4-FFF2-40B4-BE49-F238E27FC236}">
                <a16:creationId xmlns:a16="http://schemas.microsoft.com/office/drawing/2014/main" id="{32203D5B-BAC5-4DE1-BCE7-C9067DA0609D}"/>
              </a:ext>
            </a:extLst>
          </p:cNvPr>
          <p:cNvSpPr/>
          <p:nvPr/>
        </p:nvSpPr>
        <p:spPr>
          <a:xfrm>
            <a:off x="3571311" y="3913497"/>
            <a:ext cx="45360" cy="4752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rgbClr val="00206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4" name="CustomShape 27">
            <a:extLst>
              <a:ext uri="{FF2B5EF4-FFF2-40B4-BE49-F238E27FC236}">
                <a16:creationId xmlns:a16="http://schemas.microsoft.com/office/drawing/2014/main" id="{917C6030-402C-475A-8754-02A68800E743}"/>
              </a:ext>
            </a:extLst>
          </p:cNvPr>
          <p:cNvSpPr/>
          <p:nvPr/>
        </p:nvSpPr>
        <p:spPr>
          <a:xfrm>
            <a:off x="3473391" y="4015737"/>
            <a:ext cx="45360" cy="4752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rgbClr val="00206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5" name="CustomShape 28">
            <a:extLst>
              <a:ext uri="{FF2B5EF4-FFF2-40B4-BE49-F238E27FC236}">
                <a16:creationId xmlns:a16="http://schemas.microsoft.com/office/drawing/2014/main" id="{DD33A3C4-A1A0-48E3-BBF6-440D9F3ECBA6}"/>
              </a:ext>
            </a:extLst>
          </p:cNvPr>
          <p:cNvSpPr/>
          <p:nvPr/>
        </p:nvSpPr>
        <p:spPr>
          <a:xfrm>
            <a:off x="3573471" y="4015737"/>
            <a:ext cx="45360" cy="4752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rgbClr val="00206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6" name="CustomShape 30">
            <a:extLst>
              <a:ext uri="{FF2B5EF4-FFF2-40B4-BE49-F238E27FC236}">
                <a16:creationId xmlns:a16="http://schemas.microsoft.com/office/drawing/2014/main" id="{30EC68DC-FB3B-4F2E-955B-76991B688000}"/>
              </a:ext>
            </a:extLst>
          </p:cNvPr>
          <p:cNvSpPr/>
          <p:nvPr/>
        </p:nvSpPr>
        <p:spPr>
          <a:xfrm>
            <a:off x="3268621" y="4123047"/>
            <a:ext cx="45360" cy="4752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rgbClr val="00206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7" name="CustomShape 31">
            <a:extLst>
              <a:ext uri="{FF2B5EF4-FFF2-40B4-BE49-F238E27FC236}">
                <a16:creationId xmlns:a16="http://schemas.microsoft.com/office/drawing/2014/main" id="{8F56532C-42AF-4FFB-98B5-6B5FC9802F0A}"/>
              </a:ext>
            </a:extLst>
          </p:cNvPr>
          <p:cNvSpPr/>
          <p:nvPr/>
        </p:nvSpPr>
        <p:spPr>
          <a:xfrm>
            <a:off x="3368701" y="4123047"/>
            <a:ext cx="45360" cy="4752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rgbClr val="00206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8" name="CustomShape 32">
            <a:extLst>
              <a:ext uri="{FF2B5EF4-FFF2-40B4-BE49-F238E27FC236}">
                <a16:creationId xmlns:a16="http://schemas.microsoft.com/office/drawing/2014/main" id="{E5E1FD62-BDA1-49CF-A99F-68B0A41CE631}"/>
              </a:ext>
            </a:extLst>
          </p:cNvPr>
          <p:cNvSpPr/>
          <p:nvPr/>
        </p:nvSpPr>
        <p:spPr>
          <a:xfrm>
            <a:off x="3271141" y="4225287"/>
            <a:ext cx="45360" cy="4752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rgbClr val="00206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9" name="CustomShape 33">
            <a:extLst>
              <a:ext uri="{FF2B5EF4-FFF2-40B4-BE49-F238E27FC236}">
                <a16:creationId xmlns:a16="http://schemas.microsoft.com/office/drawing/2014/main" id="{F16E5893-9574-43CB-8E5E-59883C693023}"/>
              </a:ext>
            </a:extLst>
          </p:cNvPr>
          <p:cNvSpPr/>
          <p:nvPr/>
        </p:nvSpPr>
        <p:spPr>
          <a:xfrm>
            <a:off x="3370861" y="4225287"/>
            <a:ext cx="45360" cy="4752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rgbClr val="00206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0" name="CustomShape 35">
            <a:extLst>
              <a:ext uri="{FF2B5EF4-FFF2-40B4-BE49-F238E27FC236}">
                <a16:creationId xmlns:a16="http://schemas.microsoft.com/office/drawing/2014/main" id="{8F1C9D7A-0880-4AD6-A218-C22754C42C2D}"/>
              </a:ext>
            </a:extLst>
          </p:cNvPr>
          <p:cNvSpPr/>
          <p:nvPr/>
        </p:nvSpPr>
        <p:spPr>
          <a:xfrm>
            <a:off x="3477581" y="4123047"/>
            <a:ext cx="45360" cy="4752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rgbClr val="00206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1" name="CustomShape 36">
            <a:extLst>
              <a:ext uri="{FF2B5EF4-FFF2-40B4-BE49-F238E27FC236}">
                <a16:creationId xmlns:a16="http://schemas.microsoft.com/office/drawing/2014/main" id="{AC9D717F-949E-4A56-92AB-6F1AF90F0B2B}"/>
              </a:ext>
            </a:extLst>
          </p:cNvPr>
          <p:cNvSpPr/>
          <p:nvPr/>
        </p:nvSpPr>
        <p:spPr>
          <a:xfrm>
            <a:off x="3577661" y="4123047"/>
            <a:ext cx="45360" cy="4752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rgbClr val="00206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2" name="CustomShape 37">
            <a:extLst>
              <a:ext uri="{FF2B5EF4-FFF2-40B4-BE49-F238E27FC236}">
                <a16:creationId xmlns:a16="http://schemas.microsoft.com/office/drawing/2014/main" id="{9AA6B6D5-B28D-477B-9BC8-4D0D90822B41}"/>
              </a:ext>
            </a:extLst>
          </p:cNvPr>
          <p:cNvSpPr/>
          <p:nvPr/>
        </p:nvSpPr>
        <p:spPr>
          <a:xfrm>
            <a:off x="3479741" y="4225287"/>
            <a:ext cx="45360" cy="4752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rgbClr val="00206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3" name="CustomShape 38">
            <a:extLst>
              <a:ext uri="{FF2B5EF4-FFF2-40B4-BE49-F238E27FC236}">
                <a16:creationId xmlns:a16="http://schemas.microsoft.com/office/drawing/2014/main" id="{CEB5B7B1-7E99-47EA-B20C-8BB87C138E52}"/>
              </a:ext>
            </a:extLst>
          </p:cNvPr>
          <p:cNvSpPr/>
          <p:nvPr/>
        </p:nvSpPr>
        <p:spPr>
          <a:xfrm>
            <a:off x="3579821" y="4225287"/>
            <a:ext cx="45360" cy="4752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rgbClr val="00206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4" name="CustomShape 12">
            <a:extLst>
              <a:ext uri="{FF2B5EF4-FFF2-40B4-BE49-F238E27FC236}">
                <a16:creationId xmlns:a16="http://schemas.microsoft.com/office/drawing/2014/main" id="{3906E572-1B5D-462F-9ED6-3978CFF50BBE}"/>
              </a:ext>
            </a:extLst>
          </p:cNvPr>
          <p:cNvSpPr/>
          <p:nvPr/>
        </p:nvSpPr>
        <p:spPr>
          <a:xfrm>
            <a:off x="4632967" y="3760431"/>
            <a:ext cx="559297" cy="39865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1000" b="1" spc="-1" dirty="0">
                <a:solidFill>
                  <a:srgbClr val="002060"/>
                </a:solidFill>
                <a:latin typeface="Calibri"/>
                <a:ea typeface="DejaVu Sans"/>
              </a:rPr>
              <a:t>I</a:t>
            </a:r>
            <a:r>
              <a:rPr lang="en-US" sz="1000" b="1" strike="noStrike" spc="-1" dirty="0">
                <a:solidFill>
                  <a:srgbClr val="002060"/>
                </a:solidFill>
                <a:latin typeface="Calibri"/>
                <a:ea typeface="DejaVu Sans"/>
              </a:rPr>
              <a:t>F</a:t>
            </a:r>
          </a:p>
          <a:p>
            <a:pPr algn="ctr">
              <a:lnSpc>
                <a:spcPct val="100000"/>
              </a:lnSpc>
            </a:pPr>
            <a:r>
              <a:rPr lang="en-US" sz="1000" b="1" spc="-1" dirty="0">
                <a:solidFill>
                  <a:srgbClr val="002060"/>
                </a:solidFill>
                <a:latin typeface="Calibri"/>
                <a:ea typeface="DejaVu Sans"/>
              </a:rPr>
              <a:t>3.5</a:t>
            </a:r>
            <a:r>
              <a:rPr lang="en-US" sz="1000" b="1" strike="noStrike" spc="-1" dirty="0">
                <a:solidFill>
                  <a:srgbClr val="002060"/>
                </a:solidFill>
                <a:latin typeface="Calibri"/>
                <a:ea typeface="DejaVu Sans"/>
              </a:rPr>
              <a:t>GHz</a:t>
            </a:r>
          </a:p>
        </p:txBody>
      </p:sp>
      <p:sp>
        <p:nvSpPr>
          <p:cNvPr id="35" name="楕円 34">
            <a:extLst>
              <a:ext uri="{FF2B5EF4-FFF2-40B4-BE49-F238E27FC236}">
                <a16:creationId xmlns:a16="http://schemas.microsoft.com/office/drawing/2014/main" id="{5C12E853-3F10-4E45-ACEA-9FBD9F14182D}"/>
              </a:ext>
            </a:extLst>
          </p:cNvPr>
          <p:cNvSpPr/>
          <p:nvPr/>
        </p:nvSpPr>
        <p:spPr>
          <a:xfrm rot="1514316">
            <a:off x="1892283" y="3646835"/>
            <a:ext cx="1208073" cy="223928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" name="楕円 35">
            <a:extLst>
              <a:ext uri="{FF2B5EF4-FFF2-40B4-BE49-F238E27FC236}">
                <a16:creationId xmlns:a16="http://schemas.microsoft.com/office/drawing/2014/main" id="{2BA90CA4-857E-4560-AE62-6A4D1B21ABC5}"/>
              </a:ext>
            </a:extLst>
          </p:cNvPr>
          <p:cNvSpPr/>
          <p:nvPr/>
        </p:nvSpPr>
        <p:spPr>
          <a:xfrm rot="903616">
            <a:off x="1866192" y="3789255"/>
            <a:ext cx="1208073" cy="223928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楕円 36">
            <a:extLst>
              <a:ext uri="{FF2B5EF4-FFF2-40B4-BE49-F238E27FC236}">
                <a16:creationId xmlns:a16="http://schemas.microsoft.com/office/drawing/2014/main" id="{3B80D389-D1FA-4528-A5A9-448CC99AE9F7}"/>
              </a:ext>
            </a:extLst>
          </p:cNvPr>
          <p:cNvSpPr/>
          <p:nvPr/>
        </p:nvSpPr>
        <p:spPr>
          <a:xfrm>
            <a:off x="1847484" y="3942094"/>
            <a:ext cx="1208073" cy="223928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" name="楕円 37">
            <a:extLst>
              <a:ext uri="{FF2B5EF4-FFF2-40B4-BE49-F238E27FC236}">
                <a16:creationId xmlns:a16="http://schemas.microsoft.com/office/drawing/2014/main" id="{C88444C9-0076-4F24-9BC6-ED57012D56E8}"/>
              </a:ext>
            </a:extLst>
          </p:cNvPr>
          <p:cNvSpPr/>
          <p:nvPr/>
        </p:nvSpPr>
        <p:spPr>
          <a:xfrm rot="20686783">
            <a:off x="1876615" y="4105587"/>
            <a:ext cx="1208073" cy="223928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" name="楕円 38">
            <a:extLst>
              <a:ext uri="{FF2B5EF4-FFF2-40B4-BE49-F238E27FC236}">
                <a16:creationId xmlns:a16="http://schemas.microsoft.com/office/drawing/2014/main" id="{8B6A74D9-DA19-427D-8156-4D7CBC24B8AA}"/>
              </a:ext>
            </a:extLst>
          </p:cNvPr>
          <p:cNvSpPr/>
          <p:nvPr/>
        </p:nvSpPr>
        <p:spPr>
          <a:xfrm rot="19518180">
            <a:off x="1940388" y="4283689"/>
            <a:ext cx="1208073" cy="223928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" name="CustomShape 12">
            <a:extLst>
              <a:ext uri="{FF2B5EF4-FFF2-40B4-BE49-F238E27FC236}">
                <a16:creationId xmlns:a16="http://schemas.microsoft.com/office/drawing/2014/main" id="{07220030-5D04-4A2F-B6BC-7935AC8D1E82}"/>
              </a:ext>
            </a:extLst>
          </p:cNvPr>
          <p:cNvSpPr/>
          <p:nvPr/>
        </p:nvSpPr>
        <p:spPr>
          <a:xfrm>
            <a:off x="1679403" y="4786157"/>
            <a:ext cx="1505066" cy="27554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1200" b="0" strike="noStrike" spc="-1" dirty="0">
                <a:solidFill>
                  <a:srgbClr val="002060"/>
                </a:solidFill>
                <a:latin typeface="Calibri"/>
                <a:ea typeface="DejaVu Sans"/>
              </a:rPr>
              <a:t>Beamforming</a:t>
            </a:r>
          </a:p>
        </p:txBody>
      </p:sp>
      <p:sp>
        <p:nvSpPr>
          <p:cNvPr id="41" name="CustomShape 98">
            <a:extLst>
              <a:ext uri="{FF2B5EF4-FFF2-40B4-BE49-F238E27FC236}">
                <a16:creationId xmlns:a16="http://schemas.microsoft.com/office/drawing/2014/main" id="{B9682B24-1D3C-46B0-B72D-107C81E2AC69}"/>
              </a:ext>
            </a:extLst>
          </p:cNvPr>
          <p:cNvSpPr/>
          <p:nvPr/>
        </p:nvSpPr>
        <p:spPr>
          <a:xfrm>
            <a:off x="6161954" y="3457739"/>
            <a:ext cx="601952" cy="989756"/>
          </a:xfrm>
          <a:prstGeom prst="rect">
            <a:avLst/>
          </a:prstGeom>
          <a:solidFill>
            <a:schemeClr val="bg1"/>
          </a:solidFill>
          <a:ln w="6480">
            <a:solidFill>
              <a:srgbClr val="00206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en-US" sz="1000" b="0" strike="noStrike" spc="-1" dirty="0">
              <a:solidFill>
                <a:srgbClr val="10243E"/>
              </a:solidFill>
              <a:latin typeface="Calibri"/>
              <a:ea typeface="DejaVu Sans"/>
            </a:endParaRPr>
          </a:p>
          <a:p>
            <a:pPr algn="ctr">
              <a:lnSpc>
                <a:spcPct val="100000"/>
              </a:lnSpc>
            </a:pPr>
            <a:r>
              <a:rPr lang="en-US" sz="1000" b="0" strike="noStrike" spc="-1" dirty="0">
                <a:solidFill>
                  <a:srgbClr val="10243E"/>
                </a:solidFill>
                <a:latin typeface="Calibri"/>
                <a:ea typeface="DejaVu Sans"/>
              </a:rPr>
              <a:t>FPGA</a:t>
            </a:r>
          </a:p>
          <a:p>
            <a:pPr algn="ctr">
              <a:lnSpc>
                <a:spcPct val="100000"/>
              </a:lnSpc>
            </a:pPr>
            <a:endParaRPr lang="en-US" sz="1000" spc="-1" dirty="0">
              <a:solidFill>
                <a:srgbClr val="10243E"/>
              </a:solidFill>
              <a:latin typeface="Calibri"/>
              <a:ea typeface="DejaVu Sans"/>
            </a:endParaRPr>
          </a:p>
          <a:p>
            <a:pPr algn="ctr">
              <a:lnSpc>
                <a:spcPct val="100000"/>
              </a:lnSpc>
            </a:pPr>
            <a:endParaRPr lang="en-US" sz="1000" b="0" strike="noStrike" spc="-1" dirty="0">
              <a:solidFill>
                <a:srgbClr val="10243E"/>
              </a:solidFill>
              <a:latin typeface="Calibri"/>
              <a:ea typeface="DejaVu Sans"/>
            </a:endParaRPr>
          </a:p>
          <a:p>
            <a:pPr algn="ctr">
              <a:lnSpc>
                <a:spcPct val="100000"/>
              </a:lnSpc>
            </a:pPr>
            <a:endParaRPr lang="en-US" sz="1000" spc="-1" dirty="0">
              <a:solidFill>
                <a:srgbClr val="10243E"/>
              </a:solidFill>
              <a:latin typeface="Calibri"/>
              <a:ea typeface="DejaVu Sans"/>
            </a:endParaRPr>
          </a:p>
          <a:p>
            <a:pPr algn="ctr">
              <a:lnSpc>
                <a:spcPct val="100000"/>
              </a:lnSpc>
            </a:pPr>
            <a:endParaRPr lang="en-US" sz="1000" b="0" strike="noStrike" spc="-1" dirty="0">
              <a:latin typeface="Arial"/>
            </a:endParaRPr>
          </a:p>
        </p:txBody>
      </p:sp>
      <p:sp>
        <p:nvSpPr>
          <p:cNvPr id="42" name="Line 101">
            <a:extLst>
              <a:ext uri="{FF2B5EF4-FFF2-40B4-BE49-F238E27FC236}">
                <a16:creationId xmlns:a16="http://schemas.microsoft.com/office/drawing/2014/main" id="{AE5661A7-4FD9-4A97-AA44-DE2CA737F384}"/>
              </a:ext>
            </a:extLst>
          </p:cNvPr>
          <p:cNvSpPr/>
          <p:nvPr/>
        </p:nvSpPr>
        <p:spPr>
          <a:xfrm flipH="1">
            <a:off x="5899702" y="4140355"/>
            <a:ext cx="262252" cy="0"/>
          </a:xfrm>
          <a:prstGeom prst="line">
            <a:avLst/>
          </a:prstGeom>
          <a:ln>
            <a:solidFill>
              <a:srgbClr val="00206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3" name="CustomShape 100">
            <a:extLst>
              <a:ext uri="{FF2B5EF4-FFF2-40B4-BE49-F238E27FC236}">
                <a16:creationId xmlns:a16="http://schemas.microsoft.com/office/drawing/2014/main" id="{AF2D6C45-FEDC-4EAF-AA23-8EB8D93A089A}"/>
              </a:ext>
            </a:extLst>
          </p:cNvPr>
          <p:cNvSpPr/>
          <p:nvPr/>
        </p:nvSpPr>
        <p:spPr>
          <a:xfrm>
            <a:off x="5299731" y="3760431"/>
            <a:ext cx="614103" cy="687063"/>
          </a:xfrm>
          <a:prstGeom prst="rect">
            <a:avLst/>
          </a:prstGeom>
          <a:solidFill>
            <a:schemeClr val="bg1"/>
          </a:solidFill>
          <a:ln w="6480">
            <a:solidFill>
              <a:srgbClr val="00206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000" b="0" strike="noStrike" spc="-1" dirty="0">
                <a:latin typeface="Arial"/>
              </a:rPr>
              <a:t>ADC</a:t>
            </a:r>
          </a:p>
          <a:p>
            <a:pPr algn="ctr">
              <a:lnSpc>
                <a:spcPct val="100000"/>
              </a:lnSpc>
            </a:pPr>
            <a:r>
              <a:rPr lang="en-US" sz="1000" spc="-1" dirty="0">
                <a:latin typeface="Arial"/>
              </a:rPr>
              <a:t>&amp;</a:t>
            </a:r>
          </a:p>
          <a:p>
            <a:pPr algn="ctr">
              <a:lnSpc>
                <a:spcPct val="100000"/>
              </a:lnSpc>
            </a:pPr>
            <a:r>
              <a:rPr lang="en-US" sz="1000" b="0" strike="noStrike" spc="-1" dirty="0">
                <a:latin typeface="Arial"/>
              </a:rPr>
              <a:t>DAC</a:t>
            </a:r>
          </a:p>
        </p:txBody>
      </p:sp>
      <p:sp>
        <p:nvSpPr>
          <p:cNvPr id="44" name="CustomShape 98">
            <a:extLst>
              <a:ext uri="{FF2B5EF4-FFF2-40B4-BE49-F238E27FC236}">
                <a16:creationId xmlns:a16="http://schemas.microsoft.com/office/drawing/2014/main" id="{954DC02F-A406-4E21-92B2-E5FC1E8C85B8}"/>
              </a:ext>
            </a:extLst>
          </p:cNvPr>
          <p:cNvSpPr/>
          <p:nvPr/>
        </p:nvSpPr>
        <p:spPr>
          <a:xfrm>
            <a:off x="6215716" y="3947657"/>
            <a:ext cx="488625" cy="388632"/>
          </a:xfrm>
          <a:prstGeom prst="rect">
            <a:avLst/>
          </a:prstGeom>
          <a:solidFill>
            <a:schemeClr val="bg1"/>
          </a:solidFill>
          <a:ln w="6480">
            <a:solidFill>
              <a:srgbClr val="00206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000" spc="-1" dirty="0">
                <a:solidFill>
                  <a:srgbClr val="10243E"/>
                </a:solidFill>
                <a:latin typeface="Calibri"/>
                <a:ea typeface="DejaVu Sans"/>
              </a:rPr>
              <a:t>CPU</a:t>
            </a:r>
          </a:p>
          <a:p>
            <a:pPr algn="ctr">
              <a:lnSpc>
                <a:spcPct val="100000"/>
              </a:lnSpc>
            </a:pPr>
            <a:r>
              <a:rPr lang="en-US" sz="1000" spc="-1" dirty="0">
                <a:solidFill>
                  <a:srgbClr val="10243E"/>
                </a:solidFill>
                <a:latin typeface="Calibri"/>
                <a:ea typeface="DejaVu Sans"/>
              </a:rPr>
              <a:t>MEM</a:t>
            </a:r>
          </a:p>
        </p:txBody>
      </p:sp>
      <p:sp>
        <p:nvSpPr>
          <p:cNvPr id="45" name="CustomShape 134">
            <a:extLst>
              <a:ext uri="{FF2B5EF4-FFF2-40B4-BE49-F238E27FC236}">
                <a16:creationId xmlns:a16="http://schemas.microsoft.com/office/drawing/2014/main" id="{3430D9AC-EDC1-4C31-9029-6295AFF8315A}"/>
              </a:ext>
            </a:extLst>
          </p:cNvPr>
          <p:cNvSpPr/>
          <p:nvPr/>
        </p:nvSpPr>
        <p:spPr>
          <a:xfrm>
            <a:off x="7509713" y="3858460"/>
            <a:ext cx="467211" cy="244767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000" b="0" strike="noStrike" spc="-1" dirty="0">
                <a:solidFill>
                  <a:srgbClr val="10243E"/>
                </a:solidFill>
                <a:latin typeface="Arial"/>
                <a:ea typeface="DejaVu Sans"/>
              </a:rPr>
              <a:t>PC</a:t>
            </a:r>
            <a:endParaRPr lang="en-US" sz="1000" b="0" strike="noStrike" spc="-1" dirty="0">
              <a:latin typeface="Arial"/>
            </a:endParaRPr>
          </a:p>
        </p:txBody>
      </p:sp>
      <p:sp>
        <p:nvSpPr>
          <p:cNvPr id="46" name="Line 101">
            <a:extLst>
              <a:ext uri="{FF2B5EF4-FFF2-40B4-BE49-F238E27FC236}">
                <a16:creationId xmlns:a16="http://schemas.microsoft.com/office/drawing/2014/main" id="{B4D7D147-C4E0-45F0-9FA1-829A47822051}"/>
              </a:ext>
            </a:extLst>
          </p:cNvPr>
          <p:cNvSpPr/>
          <p:nvPr/>
        </p:nvSpPr>
        <p:spPr>
          <a:xfrm flipH="1">
            <a:off x="6763903" y="4015737"/>
            <a:ext cx="488624" cy="9754"/>
          </a:xfrm>
          <a:prstGeom prst="line">
            <a:avLst/>
          </a:prstGeom>
          <a:ln>
            <a:solidFill>
              <a:srgbClr val="00206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47" name="グラフィックス 46" descr="コンピューター 単色塗りつぶし">
            <a:extLst>
              <a:ext uri="{FF2B5EF4-FFF2-40B4-BE49-F238E27FC236}">
                <a16:creationId xmlns:a16="http://schemas.microsoft.com/office/drawing/2014/main" id="{9E58C76D-CBDB-4527-ACEE-8384F03AB2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7231405" y="3665389"/>
            <a:ext cx="700696" cy="700696"/>
          </a:xfrm>
          <a:prstGeom prst="rect">
            <a:avLst/>
          </a:prstGeom>
        </p:spPr>
      </p:pic>
      <p:sp>
        <p:nvSpPr>
          <p:cNvPr id="48" name="CustomShape 19">
            <a:extLst>
              <a:ext uri="{FF2B5EF4-FFF2-40B4-BE49-F238E27FC236}">
                <a16:creationId xmlns:a16="http://schemas.microsoft.com/office/drawing/2014/main" id="{2E07827B-DC3A-41BE-BA7E-3C03835D9D6C}"/>
              </a:ext>
            </a:extLst>
          </p:cNvPr>
          <p:cNvSpPr/>
          <p:nvPr/>
        </p:nvSpPr>
        <p:spPr>
          <a:xfrm>
            <a:off x="3847452" y="3568215"/>
            <a:ext cx="608641" cy="1014209"/>
          </a:xfrm>
          <a:prstGeom prst="rect">
            <a:avLst/>
          </a:prstGeom>
          <a:solidFill>
            <a:schemeClr val="bg1"/>
          </a:solidFill>
          <a:ln w="6480">
            <a:solidFill>
              <a:srgbClr val="002060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9" name="CustomShape 135">
            <a:extLst>
              <a:ext uri="{FF2B5EF4-FFF2-40B4-BE49-F238E27FC236}">
                <a16:creationId xmlns:a16="http://schemas.microsoft.com/office/drawing/2014/main" id="{D53220D6-574D-4F05-95EA-8A202240A19F}"/>
              </a:ext>
            </a:extLst>
          </p:cNvPr>
          <p:cNvSpPr/>
          <p:nvPr/>
        </p:nvSpPr>
        <p:spPr>
          <a:xfrm>
            <a:off x="3858457" y="3327943"/>
            <a:ext cx="541472" cy="244767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altLang="ja-JP" sz="1000" b="0" strike="noStrike" spc="-1" dirty="0">
                <a:solidFill>
                  <a:srgbClr val="10243E"/>
                </a:solidFill>
                <a:latin typeface="Arial"/>
                <a:ea typeface="DejaVu Sans"/>
              </a:rPr>
              <a:t>RF</a:t>
            </a:r>
          </a:p>
        </p:txBody>
      </p:sp>
      <p:sp>
        <p:nvSpPr>
          <p:cNvPr id="50" name="Line 101">
            <a:extLst>
              <a:ext uri="{FF2B5EF4-FFF2-40B4-BE49-F238E27FC236}">
                <a16:creationId xmlns:a16="http://schemas.microsoft.com/office/drawing/2014/main" id="{A5831F4A-11E5-47BA-A476-1C7037632877}"/>
              </a:ext>
            </a:extLst>
          </p:cNvPr>
          <p:cNvSpPr/>
          <p:nvPr/>
        </p:nvSpPr>
        <p:spPr>
          <a:xfrm flipH="1" flipV="1">
            <a:off x="3676782" y="4117630"/>
            <a:ext cx="179723" cy="0"/>
          </a:xfrm>
          <a:prstGeom prst="line">
            <a:avLst/>
          </a:prstGeom>
          <a:ln>
            <a:solidFill>
              <a:srgbClr val="00206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1" name="Line 101">
            <a:extLst>
              <a:ext uri="{FF2B5EF4-FFF2-40B4-BE49-F238E27FC236}">
                <a16:creationId xmlns:a16="http://schemas.microsoft.com/office/drawing/2014/main" id="{D5D55E3A-A8EC-4872-A2E3-207BE0EA1B54}"/>
              </a:ext>
            </a:extLst>
          </p:cNvPr>
          <p:cNvSpPr/>
          <p:nvPr/>
        </p:nvSpPr>
        <p:spPr>
          <a:xfrm flipH="1" flipV="1">
            <a:off x="4456093" y="4140355"/>
            <a:ext cx="839326" cy="0"/>
          </a:xfrm>
          <a:prstGeom prst="line">
            <a:avLst/>
          </a:prstGeom>
          <a:ln>
            <a:solidFill>
              <a:srgbClr val="00206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2" name="四角形: 角を丸くする 51">
            <a:extLst>
              <a:ext uri="{FF2B5EF4-FFF2-40B4-BE49-F238E27FC236}">
                <a16:creationId xmlns:a16="http://schemas.microsoft.com/office/drawing/2014/main" id="{A80A1EB7-229F-41B6-9A2B-4A689DA8117F}"/>
              </a:ext>
            </a:extLst>
          </p:cNvPr>
          <p:cNvSpPr/>
          <p:nvPr/>
        </p:nvSpPr>
        <p:spPr>
          <a:xfrm>
            <a:off x="2963720" y="3030356"/>
            <a:ext cx="5147479" cy="1924126"/>
          </a:xfrm>
          <a:prstGeom prst="roundRect">
            <a:avLst>
              <a:gd name="adj" fmla="val 5903"/>
            </a:avLst>
          </a:prstGeom>
          <a:noFill/>
          <a:ln w="19050">
            <a:solidFill>
              <a:srgbClr val="00206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3" name="CustomShape 134">
            <a:extLst>
              <a:ext uri="{FF2B5EF4-FFF2-40B4-BE49-F238E27FC236}">
                <a16:creationId xmlns:a16="http://schemas.microsoft.com/office/drawing/2014/main" id="{3082A834-B137-4472-8F7A-C284E5FA616F}"/>
              </a:ext>
            </a:extLst>
          </p:cNvPr>
          <p:cNvSpPr/>
          <p:nvPr/>
        </p:nvSpPr>
        <p:spPr>
          <a:xfrm>
            <a:off x="5219678" y="3076077"/>
            <a:ext cx="467211" cy="244767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000" spc="-1" dirty="0">
                <a:solidFill>
                  <a:srgbClr val="10243E"/>
                </a:solidFill>
                <a:latin typeface="Arial"/>
                <a:ea typeface="DejaVu Sans"/>
              </a:rPr>
              <a:t>SDR</a:t>
            </a:r>
            <a:endParaRPr lang="en-US" sz="1000" b="0" strike="noStrike" spc="-1" dirty="0">
              <a:latin typeface="Arial"/>
            </a:endParaRPr>
          </a:p>
        </p:txBody>
      </p:sp>
      <p:pic>
        <p:nvPicPr>
          <p:cNvPr id="54" name="グラフィックス 53" descr="電話のバイブレーション 枠線">
            <a:extLst>
              <a:ext uri="{FF2B5EF4-FFF2-40B4-BE49-F238E27FC236}">
                <a16:creationId xmlns:a16="http://schemas.microsoft.com/office/drawing/2014/main" id="{D140C021-A85D-49E9-9027-2105B0E64D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47026" y="3247323"/>
            <a:ext cx="609140" cy="609140"/>
          </a:xfrm>
          <a:prstGeom prst="rect">
            <a:avLst/>
          </a:prstGeom>
        </p:spPr>
      </p:pic>
      <p:sp>
        <p:nvSpPr>
          <p:cNvPr id="55" name="CustomShape 134">
            <a:extLst>
              <a:ext uri="{FF2B5EF4-FFF2-40B4-BE49-F238E27FC236}">
                <a16:creationId xmlns:a16="http://schemas.microsoft.com/office/drawing/2014/main" id="{E2F83631-D55B-40A0-9C2A-7AF6DF0FF463}"/>
              </a:ext>
            </a:extLst>
          </p:cNvPr>
          <p:cNvSpPr/>
          <p:nvPr/>
        </p:nvSpPr>
        <p:spPr>
          <a:xfrm>
            <a:off x="3090435" y="3074628"/>
            <a:ext cx="969690" cy="244767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000" b="0" strike="noStrike" spc="-1" dirty="0">
                <a:solidFill>
                  <a:srgbClr val="10243E"/>
                </a:solidFill>
                <a:latin typeface="Arial"/>
                <a:ea typeface="DejaVu Sans"/>
              </a:rPr>
              <a:t>Antenna</a:t>
            </a:r>
            <a:endParaRPr lang="en-US" sz="1000" b="0" strike="noStrike" spc="-1" dirty="0">
              <a:latin typeface="Arial"/>
            </a:endParaRPr>
          </a:p>
        </p:txBody>
      </p:sp>
      <p:sp>
        <p:nvSpPr>
          <p:cNvPr id="56" name="CustomShape 135">
            <a:extLst>
              <a:ext uri="{FF2B5EF4-FFF2-40B4-BE49-F238E27FC236}">
                <a16:creationId xmlns:a16="http://schemas.microsoft.com/office/drawing/2014/main" id="{0A35CEEB-B934-43E5-ACA6-D77E2B8F6216}"/>
              </a:ext>
            </a:extLst>
          </p:cNvPr>
          <p:cNvSpPr/>
          <p:nvPr/>
        </p:nvSpPr>
        <p:spPr>
          <a:xfrm>
            <a:off x="3854462" y="3557574"/>
            <a:ext cx="541472" cy="1014209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altLang="ja-JP" sz="1000" spc="-1" dirty="0">
                <a:solidFill>
                  <a:srgbClr val="10243E"/>
                </a:solidFill>
                <a:latin typeface="Arial"/>
                <a:ea typeface="DejaVu Sans"/>
              </a:rPr>
              <a:t>PA</a:t>
            </a:r>
            <a:endParaRPr lang="en-US" altLang="ja-JP" sz="1000" b="0" strike="noStrike" spc="-1" dirty="0">
              <a:solidFill>
                <a:srgbClr val="10243E"/>
              </a:solidFill>
              <a:latin typeface="Arial"/>
              <a:ea typeface="DejaVu Sans"/>
            </a:endParaRPr>
          </a:p>
          <a:p>
            <a:pPr algn="ctr">
              <a:lnSpc>
                <a:spcPct val="100000"/>
              </a:lnSpc>
            </a:pPr>
            <a:r>
              <a:rPr lang="en-US" altLang="ja-JP" sz="1000" spc="-1" dirty="0">
                <a:solidFill>
                  <a:srgbClr val="10243E"/>
                </a:solidFill>
                <a:latin typeface="Arial"/>
                <a:ea typeface="DejaVu Sans"/>
              </a:rPr>
              <a:t>LNA</a:t>
            </a:r>
          </a:p>
          <a:p>
            <a:pPr algn="ctr">
              <a:lnSpc>
                <a:spcPct val="100000"/>
              </a:lnSpc>
            </a:pPr>
            <a:r>
              <a:rPr lang="en-US" altLang="ja-JP" sz="1000" b="0" strike="noStrike" spc="-1" dirty="0">
                <a:solidFill>
                  <a:srgbClr val="10243E"/>
                </a:solidFill>
                <a:latin typeface="Arial"/>
                <a:ea typeface="DejaVu Sans"/>
              </a:rPr>
              <a:t>&amp;</a:t>
            </a:r>
          </a:p>
          <a:p>
            <a:pPr algn="ctr">
              <a:lnSpc>
                <a:spcPct val="100000"/>
              </a:lnSpc>
            </a:pPr>
            <a:r>
              <a:rPr lang="en-US" altLang="ja-JP" sz="1000" spc="-1" dirty="0">
                <a:solidFill>
                  <a:srgbClr val="10243E"/>
                </a:solidFill>
                <a:latin typeface="Arial"/>
                <a:ea typeface="DejaVu Sans"/>
              </a:rPr>
              <a:t>UP</a:t>
            </a:r>
          </a:p>
          <a:p>
            <a:pPr algn="ctr">
              <a:lnSpc>
                <a:spcPct val="100000"/>
              </a:lnSpc>
            </a:pPr>
            <a:r>
              <a:rPr lang="en-US" altLang="ja-JP" sz="1000" b="0" strike="noStrike" spc="-1" dirty="0">
                <a:solidFill>
                  <a:srgbClr val="10243E"/>
                </a:solidFill>
                <a:latin typeface="Arial"/>
                <a:ea typeface="DejaVu Sans"/>
              </a:rPr>
              <a:t>Down</a:t>
            </a:r>
          </a:p>
          <a:p>
            <a:pPr algn="ctr">
              <a:lnSpc>
                <a:spcPct val="100000"/>
              </a:lnSpc>
            </a:pPr>
            <a:r>
              <a:rPr lang="en-US" altLang="ja-JP" sz="1000" spc="-1" dirty="0">
                <a:solidFill>
                  <a:srgbClr val="10243E"/>
                </a:solidFill>
                <a:latin typeface="Arial"/>
                <a:ea typeface="DejaVu Sans"/>
              </a:rPr>
              <a:t>Conv.</a:t>
            </a:r>
            <a:endParaRPr lang="en-US" altLang="ja-JP" sz="1000" b="0" strike="noStrike" spc="-1" dirty="0">
              <a:solidFill>
                <a:srgbClr val="10243E"/>
              </a:solidFill>
              <a:latin typeface="Arial"/>
              <a:ea typeface="DejaVu Sans"/>
            </a:endParaRPr>
          </a:p>
        </p:txBody>
      </p:sp>
      <p:sp>
        <p:nvSpPr>
          <p:cNvPr id="57" name="四角形: 角を丸くする 56">
            <a:extLst>
              <a:ext uri="{FF2B5EF4-FFF2-40B4-BE49-F238E27FC236}">
                <a16:creationId xmlns:a16="http://schemas.microsoft.com/office/drawing/2014/main" id="{1B4B0A5B-7F9C-49C6-92E0-6A63DB2885F3}"/>
              </a:ext>
            </a:extLst>
          </p:cNvPr>
          <p:cNvSpPr/>
          <p:nvPr/>
        </p:nvSpPr>
        <p:spPr>
          <a:xfrm>
            <a:off x="3134030" y="3343483"/>
            <a:ext cx="1505066" cy="1335453"/>
          </a:xfrm>
          <a:prstGeom prst="roundRect">
            <a:avLst>
              <a:gd name="adj" fmla="val 5903"/>
            </a:avLst>
          </a:prstGeom>
          <a:noFill/>
          <a:ln w="19050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8" name="四角形: 角を丸くする 57">
            <a:extLst>
              <a:ext uri="{FF2B5EF4-FFF2-40B4-BE49-F238E27FC236}">
                <a16:creationId xmlns:a16="http://schemas.microsoft.com/office/drawing/2014/main" id="{32F9DA1B-0D25-4D76-92D8-BFF33EC85C61}"/>
              </a:ext>
            </a:extLst>
          </p:cNvPr>
          <p:cNvSpPr/>
          <p:nvPr/>
        </p:nvSpPr>
        <p:spPr>
          <a:xfrm>
            <a:off x="5208172" y="3332051"/>
            <a:ext cx="1726904" cy="1346885"/>
          </a:xfrm>
          <a:prstGeom prst="roundRect">
            <a:avLst>
              <a:gd name="adj" fmla="val 5903"/>
            </a:avLst>
          </a:prstGeom>
          <a:noFill/>
          <a:ln w="19050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9" name="CustomShape 134">
            <a:extLst>
              <a:ext uri="{FF2B5EF4-FFF2-40B4-BE49-F238E27FC236}">
                <a16:creationId xmlns:a16="http://schemas.microsoft.com/office/drawing/2014/main" id="{94159D69-E174-4B77-B61C-32FB50BAC6E8}"/>
              </a:ext>
            </a:extLst>
          </p:cNvPr>
          <p:cNvSpPr/>
          <p:nvPr/>
        </p:nvSpPr>
        <p:spPr>
          <a:xfrm>
            <a:off x="4177933" y="2774227"/>
            <a:ext cx="1721769" cy="275545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200" spc="-1" dirty="0">
                <a:solidFill>
                  <a:srgbClr val="10243E"/>
                </a:solidFill>
                <a:latin typeface="Arial"/>
                <a:ea typeface="DejaVu Sans"/>
              </a:rPr>
              <a:t>RU : Radio Unit</a:t>
            </a:r>
            <a:endParaRPr lang="en-US" sz="1200" b="0" strike="noStrike" spc="-1" dirty="0">
              <a:latin typeface="Arial"/>
            </a:endParaRPr>
          </a:p>
        </p:txBody>
      </p:sp>
      <p:sp>
        <p:nvSpPr>
          <p:cNvPr id="60" name="CustomShape 134">
            <a:extLst>
              <a:ext uri="{FF2B5EF4-FFF2-40B4-BE49-F238E27FC236}">
                <a16:creationId xmlns:a16="http://schemas.microsoft.com/office/drawing/2014/main" id="{5CA84427-AD4C-4F87-A77A-E9327F9B83B4}"/>
              </a:ext>
            </a:extLst>
          </p:cNvPr>
          <p:cNvSpPr/>
          <p:nvPr/>
        </p:nvSpPr>
        <p:spPr>
          <a:xfrm>
            <a:off x="6870073" y="3809144"/>
            <a:ext cx="467211" cy="244767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000" spc="-1" dirty="0">
                <a:solidFill>
                  <a:srgbClr val="10243E"/>
                </a:solidFill>
                <a:latin typeface="Arial"/>
                <a:ea typeface="DejaVu Sans"/>
              </a:rPr>
              <a:t>LAN</a:t>
            </a:r>
            <a:endParaRPr lang="en-US" sz="1000" b="0" strike="noStrike" spc="-1" dirty="0">
              <a:latin typeface="Arial"/>
            </a:endParaRPr>
          </a:p>
        </p:txBody>
      </p:sp>
      <p:sp>
        <p:nvSpPr>
          <p:cNvPr id="61" name="CustomShape 134">
            <a:extLst>
              <a:ext uri="{FF2B5EF4-FFF2-40B4-BE49-F238E27FC236}">
                <a16:creationId xmlns:a16="http://schemas.microsoft.com/office/drawing/2014/main" id="{73051175-D2BD-4BA2-8AB2-9B7CF9AA286B}"/>
              </a:ext>
            </a:extLst>
          </p:cNvPr>
          <p:cNvSpPr/>
          <p:nvPr/>
        </p:nvSpPr>
        <p:spPr>
          <a:xfrm>
            <a:off x="7341653" y="3513766"/>
            <a:ext cx="467211" cy="244767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000" spc="-1" dirty="0" err="1">
                <a:solidFill>
                  <a:srgbClr val="10243E"/>
                </a:solidFill>
                <a:latin typeface="Arial"/>
                <a:ea typeface="DejaVu Sans"/>
              </a:rPr>
              <a:t>gNB</a:t>
            </a:r>
            <a:endParaRPr lang="en-US" sz="1000" b="0" strike="noStrike" spc="-1" dirty="0">
              <a:latin typeface="Arial"/>
            </a:endParaRPr>
          </a:p>
        </p:txBody>
      </p:sp>
      <p:sp>
        <p:nvSpPr>
          <p:cNvPr id="62" name="CustomShape 134">
            <a:extLst>
              <a:ext uri="{FF2B5EF4-FFF2-40B4-BE49-F238E27FC236}">
                <a16:creationId xmlns:a16="http://schemas.microsoft.com/office/drawing/2014/main" id="{9EFA71ED-6FF4-4F89-AADC-2CA643F414FC}"/>
              </a:ext>
            </a:extLst>
          </p:cNvPr>
          <p:cNvSpPr/>
          <p:nvPr/>
        </p:nvSpPr>
        <p:spPr>
          <a:xfrm>
            <a:off x="9495052" y="2825166"/>
            <a:ext cx="665457" cy="244767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altLang="ja-JP" sz="1000" spc="-1" dirty="0">
                <a:solidFill>
                  <a:srgbClr val="10243E"/>
                </a:solidFill>
                <a:latin typeface="Arial"/>
                <a:ea typeface="DejaVu Sans"/>
              </a:rPr>
              <a:t>Sever</a:t>
            </a:r>
            <a:endParaRPr lang="en-US" sz="1000" b="0" strike="noStrike" spc="-1" dirty="0">
              <a:latin typeface="Arial"/>
            </a:endParaRPr>
          </a:p>
        </p:txBody>
      </p:sp>
      <p:pic>
        <p:nvPicPr>
          <p:cNvPr id="63" name="グラフィックス 62" descr="クラウドからダウンロード 単色塗りつぶし">
            <a:extLst>
              <a:ext uri="{FF2B5EF4-FFF2-40B4-BE49-F238E27FC236}">
                <a16:creationId xmlns:a16="http://schemas.microsoft.com/office/drawing/2014/main" id="{9CA1AE57-92B1-478D-B6BB-ADB8835BE33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122877" y="3459786"/>
            <a:ext cx="914400" cy="914400"/>
          </a:xfrm>
          <a:prstGeom prst="rect">
            <a:avLst/>
          </a:prstGeom>
        </p:spPr>
      </p:pic>
      <p:sp>
        <p:nvSpPr>
          <p:cNvPr id="64" name="CustomShape 134">
            <a:extLst>
              <a:ext uri="{FF2B5EF4-FFF2-40B4-BE49-F238E27FC236}">
                <a16:creationId xmlns:a16="http://schemas.microsoft.com/office/drawing/2014/main" id="{7BA0763D-6B6A-4929-9F70-14DC0BA1E285}"/>
              </a:ext>
            </a:extLst>
          </p:cNvPr>
          <p:cNvSpPr/>
          <p:nvPr/>
        </p:nvSpPr>
        <p:spPr>
          <a:xfrm>
            <a:off x="8940905" y="3067245"/>
            <a:ext cx="594516" cy="244767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000" spc="-1" dirty="0">
                <a:latin typeface="Arial"/>
              </a:rPr>
              <a:t>DU/CU</a:t>
            </a:r>
            <a:endParaRPr lang="en-US" sz="1000" b="0" strike="noStrike" spc="-1" dirty="0">
              <a:latin typeface="Arial"/>
            </a:endParaRPr>
          </a:p>
        </p:txBody>
      </p:sp>
      <p:sp>
        <p:nvSpPr>
          <p:cNvPr id="65" name="CustomShape 134">
            <a:extLst>
              <a:ext uri="{FF2B5EF4-FFF2-40B4-BE49-F238E27FC236}">
                <a16:creationId xmlns:a16="http://schemas.microsoft.com/office/drawing/2014/main" id="{FA89DDC4-8F97-47ED-9781-3EDAD7A38F5A}"/>
              </a:ext>
            </a:extLst>
          </p:cNvPr>
          <p:cNvSpPr/>
          <p:nvPr/>
        </p:nvSpPr>
        <p:spPr>
          <a:xfrm>
            <a:off x="11187911" y="3346386"/>
            <a:ext cx="819390" cy="244767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000" b="0" strike="noStrike" spc="-1" dirty="0">
                <a:solidFill>
                  <a:srgbClr val="10243E"/>
                </a:solidFill>
                <a:latin typeface="Arial"/>
                <a:ea typeface="DejaVu Sans"/>
              </a:rPr>
              <a:t>Internet</a:t>
            </a:r>
            <a:endParaRPr lang="en-US" sz="1000" b="0" strike="noStrike" spc="-1" dirty="0">
              <a:latin typeface="Arial"/>
            </a:endParaRPr>
          </a:p>
        </p:txBody>
      </p:sp>
      <p:sp>
        <p:nvSpPr>
          <p:cNvPr id="66" name="CustomShape 134">
            <a:extLst>
              <a:ext uri="{FF2B5EF4-FFF2-40B4-BE49-F238E27FC236}">
                <a16:creationId xmlns:a16="http://schemas.microsoft.com/office/drawing/2014/main" id="{8A5E1D29-ACC6-49B0-AC6D-E47F96E0CE82}"/>
              </a:ext>
            </a:extLst>
          </p:cNvPr>
          <p:cNvSpPr/>
          <p:nvPr/>
        </p:nvSpPr>
        <p:spPr>
          <a:xfrm>
            <a:off x="9672412" y="4006342"/>
            <a:ext cx="467211" cy="244767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000" spc="-1" dirty="0">
                <a:solidFill>
                  <a:srgbClr val="10243E"/>
                </a:solidFill>
                <a:latin typeface="Arial"/>
                <a:ea typeface="DejaVu Sans"/>
              </a:rPr>
              <a:t>LAN</a:t>
            </a:r>
            <a:endParaRPr lang="en-US" sz="1000" b="0" strike="noStrike" spc="-1" dirty="0">
              <a:latin typeface="Arial"/>
            </a:endParaRPr>
          </a:p>
        </p:txBody>
      </p:sp>
      <p:sp>
        <p:nvSpPr>
          <p:cNvPr id="67" name="CustomShape 134">
            <a:extLst>
              <a:ext uri="{FF2B5EF4-FFF2-40B4-BE49-F238E27FC236}">
                <a16:creationId xmlns:a16="http://schemas.microsoft.com/office/drawing/2014/main" id="{B352C10B-6368-49DF-B606-C7917C05BFD3}"/>
              </a:ext>
            </a:extLst>
          </p:cNvPr>
          <p:cNvSpPr/>
          <p:nvPr/>
        </p:nvSpPr>
        <p:spPr>
          <a:xfrm>
            <a:off x="10046099" y="3055672"/>
            <a:ext cx="594516" cy="244767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000" b="0" strike="noStrike" spc="-1" dirty="0">
                <a:solidFill>
                  <a:srgbClr val="10243E"/>
                </a:solidFill>
                <a:latin typeface="Arial"/>
                <a:ea typeface="DejaVu Sans"/>
              </a:rPr>
              <a:t>5G-CN</a:t>
            </a:r>
            <a:endParaRPr lang="en-US" sz="1000" b="0" strike="noStrike" spc="-1" dirty="0">
              <a:latin typeface="Arial"/>
            </a:endParaRPr>
          </a:p>
        </p:txBody>
      </p:sp>
      <p:sp>
        <p:nvSpPr>
          <p:cNvPr id="68" name="CustomShape 134">
            <a:extLst>
              <a:ext uri="{FF2B5EF4-FFF2-40B4-BE49-F238E27FC236}">
                <a16:creationId xmlns:a16="http://schemas.microsoft.com/office/drawing/2014/main" id="{ECDC22D2-46FC-4503-8F52-8589A893509A}"/>
              </a:ext>
            </a:extLst>
          </p:cNvPr>
          <p:cNvSpPr/>
          <p:nvPr/>
        </p:nvSpPr>
        <p:spPr>
          <a:xfrm>
            <a:off x="7537331" y="4336289"/>
            <a:ext cx="467211" cy="244767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000" spc="-1" dirty="0">
                <a:solidFill>
                  <a:srgbClr val="10243E"/>
                </a:solidFill>
                <a:latin typeface="Arial"/>
                <a:ea typeface="DejaVu Sans"/>
              </a:rPr>
              <a:t>LAN</a:t>
            </a:r>
            <a:endParaRPr lang="en-US" sz="1000" b="0" strike="noStrike" spc="-1" dirty="0">
              <a:latin typeface="Arial"/>
            </a:endParaRPr>
          </a:p>
        </p:txBody>
      </p:sp>
      <p:sp>
        <p:nvSpPr>
          <p:cNvPr id="69" name="CustomShape 134">
            <a:extLst>
              <a:ext uri="{FF2B5EF4-FFF2-40B4-BE49-F238E27FC236}">
                <a16:creationId xmlns:a16="http://schemas.microsoft.com/office/drawing/2014/main" id="{587D9E99-8ADF-44AF-89F4-2B42087A030E}"/>
              </a:ext>
            </a:extLst>
          </p:cNvPr>
          <p:cNvSpPr/>
          <p:nvPr/>
        </p:nvSpPr>
        <p:spPr>
          <a:xfrm>
            <a:off x="8092860" y="3160500"/>
            <a:ext cx="605754" cy="244767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000" b="0" strike="noStrike" spc="-1" dirty="0">
                <a:solidFill>
                  <a:srgbClr val="10243E"/>
                </a:solidFill>
                <a:latin typeface="Arial"/>
                <a:ea typeface="DejaVu Sans"/>
              </a:rPr>
              <a:t>O-RAN</a:t>
            </a:r>
            <a:endParaRPr lang="en-US" sz="1000" b="0" strike="noStrike" spc="-1" dirty="0">
              <a:latin typeface="Arial"/>
            </a:endParaRPr>
          </a:p>
        </p:txBody>
      </p:sp>
      <p:sp>
        <p:nvSpPr>
          <p:cNvPr id="70" name="CustomShape 134">
            <a:extLst>
              <a:ext uri="{FF2B5EF4-FFF2-40B4-BE49-F238E27FC236}">
                <a16:creationId xmlns:a16="http://schemas.microsoft.com/office/drawing/2014/main" id="{F07CA49F-8FA5-483C-A99C-E70FECC8951E}"/>
              </a:ext>
            </a:extLst>
          </p:cNvPr>
          <p:cNvSpPr/>
          <p:nvPr/>
        </p:nvSpPr>
        <p:spPr>
          <a:xfrm>
            <a:off x="9495052" y="4452565"/>
            <a:ext cx="2160716" cy="73721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ja-JP" altLang="en-US" sz="1400" b="1" spc="-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ソフトウェア企業</a:t>
            </a:r>
            <a:endParaRPr lang="en-US" altLang="ja-JP" sz="1400" b="1" spc="-1" dirty="0">
              <a:solidFill>
                <a:srgbClr val="00206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00000"/>
              </a:lnSpc>
            </a:pPr>
            <a:r>
              <a:rPr lang="ja-JP" altLang="en-US" sz="1400" b="1" strike="noStrike" spc="-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ネットワーク企業</a:t>
            </a:r>
            <a:endParaRPr lang="en-US" altLang="ja-JP" sz="1400" b="1" strike="noStrike" spc="-1" dirty="0">
              <a:solidFill>
                <a:srgbClr val="00206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00000"/>
              </a:lnSpc>
            </a:pPr>
            <a:r>
              <a:rPr lang="ja-JP" altLang="en-US" sz="1400" b="1" spc="-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キャリアは対象外？</a:t>
            </a:r>
            <a:endParaRPr lang="en-US" sz="1400" b="1" strike="noStrike" spc="-1" dirty="0">
              <a:solidFill>
                <a:srgbClr val="00206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2" name="CustomShape 1">
            <a:extLst>
              <a:ext uri="{FF2B5EF4-FFF2-40B4-BE49-F238E27FC236}">
                <a16:creationId xmlns:a16="http://schemas.microsoft.com/office/drawing/2014/main" id="{A26BD626-DE53-43A5-BDAD-4366ABC752B2}"/>
              </a:ext>
            </a:extLst>
          </p:cNvPr>
          <p:cNvSpPr/>
          <p:nvPr/>
        </p:nvSpPr>
        <p:spPr>
          <a:xfrm>
            <a:off x="3224873" y="945919"/>
            <a:ext cx="7536983" cy="162618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marL="12600">
              <a:lnSpc>
                <a:spcPct val="100000"/>
              </a:lnSpc>
            </a:pPr>
            <a:r>
              <a:rPr lang="ja-JP" altLang="en-US" b="1" spc="-7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過去のキラーアプリは、</a:t>
            </a:r>
            <a:r>
              <a:rPr lang="en-US" altLang="ja-JP" b="1" spc="-7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3G: </a:t>
            </a:r>
            <a:r>
              <a:rPr lang="ja-JP" altLang="en-US" b="1" spc="-7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ガラケー、メール、</a:t>
            </a:r>
            <a:r>
              <a:rPr lang="en-US" altLang="ja-JP" b="1" spc="-7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4G: </a:t>
            </a:r>
            <a:r>
              <a:rPr lang="ja-JP" altLang="en-US" b="1" spc="-7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スマホ、</a:t>
            </a:r>
            <a:r>
              <a:rPr lang="en-US" altLang="ja-JP" b="1" spc="-7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SNS</a:t>
            </a:r>
          </a:p>
          <a:p>
            <a:pPr marL="12600">
              <a:lnSpc>
                <a:spcPct val="100000"/>
              </a:lnSpc>
            </a:pPr>
            <a:r>
              <a:rPr lang="ja-JP" altLang="en-US" b="1" spc="-7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５</a:t>
            </a:r>
            <a:r>
              <a:rPr lang="en-US" altLang="ja-JP" b="1" spc="-7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G</a:t>
            </a:r>
            <a:r>
              <a:rPr lang="ja-JP" altLang="en-US" b="1" spc="-7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は？</a:t>
            </a:r>
            <a:r>
              <a:rPr lang="en-US" altLang="ja-JP" b="1" spc="-7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AI</a:t>
            </a:r>
            <a:r>
              <a:rPr lang="ja-JP" altLang="en-US" b="1" spc="-7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、サイバー・フィジカル空間、</a:t>
            </a:r>
            <a:r>
              <a:rPr lang="en-US" altLang="ja-JP" b="1" spc="-7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VR</a:t>
            </a:r>
            <a:r>
              <a:rPr lang="ja-JP" altLang="en-US" b="1" spc="-7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グラス</a:t>
            </a:r>
            <a:endParaRPr lang="en-US" altLang="ja-JP" b="1" spc="-7" dirty="0">
              <a:solidFill>
                <a:srgbClr val="00206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12600">
              <a:lnSpc>
                <a:spcPct val="100000"/>
              </a:lnSpc>
            </a:pPr>
            <a:endParaRPr lang="en-US" altLang="ja-JP" b="1" spc="-7" dirty="0">
              <a:solidFill>
                <a:srgbClr val="00206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12600">
              <a:lnSpc>
                <a:spcPct val="100000"/>
              </a:lnSpc>
            </a:pPr>
            <a:r>
              <a:rPr lang="ja-JP" altLang="en-US" b="1" spc="-7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現状の</a:t>
            </a:r>
            <a:r>
              <a:rPr lang="en-US" altLang="ja-JP" b="1" spc="-7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5G</a:t>
            </a:r>
            <a:r>
              <a:rPr lang="ja-JP" altLang="en-US" b="1" spc="-7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でも限界が多い！</a:t>
            </a:r>
            <a:endParaRPr lang="en-US" altLang="ja-JP" b="1" spc="-7" dirty="0">
              <a:solidFill>
                <a:srgbClr val="00206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12600">
              <a:lnSpc>
                <a:spcPct val="100000"/>
              </a:lnSpc>
            </a:pPr>
            <a:r>
              <a:rPr lang="ja-JP" altLang="en-US" b="1" spc="-7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・</a:t>
            </a:r>
            <a:r>
              <a:rPr lang="en-US" altLang="ja-JP" b="1" spc="-7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Sub-6</a:t>
            </a:r>
            <a:r>
              <a:rPr lang="ja-JP" altLang="en-US" b="1" spc="-7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では</a:t>
            </a:r>
            <a:r>
              <a:rPr lang="en-US" altLang="ja-JP" b="1" spc="-7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LTE</a:t>
            </a:r>
            <a:r>
              <a:rPr lang="ja-JP" altLang="en-US" b="1" spc="-7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と変わらない、</a:t>
            </a:r>
            <a:r>
              <a:rPr lang="en-US" altLang="ja-JP" b="1" spc="-7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UL</a:t>
            </a:r>
            <a:r>
              <a:rPr lang="ja-JP" altLang="en-US" b="1" spc="-7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が細い、ミリ波は飛ばない、</a:t>
            </a:r>
            <a:endParaRPr lang="en-US" altLang="ja-JP" b="1" spc="-7" dirty="0">
              <a:solidFill>
                <a:srgbClr val="00206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3" name="CustomShape 134">
            <a:extLst>
              <a:ext uri="{FF2B5EF4-FFF2-40B4-BE49-F238E27FC236}">
                <a16:creationId xmlns:a16="http://schemas.microsoft.com/office/drawing/2014/main" id="{04ED074A-387D-46C8-9EBD-9A4809CDC13E}"/>
              </a:ext>
            </a:extLst>
          </p:cNvPr>
          <p:cNvSpPr/>
          <p:nvPr/>
        </p:nvSpPr>
        <p:spPr>
          <a:xfrm>
            <a:off x="-94019" y="1699033"/>
            <a:ext cx="2734238" cy="1321985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1600" spc="-1" dirty="0">
                <a:solidFill>
                  <a:srgbClr val="002060"/>
                </a:solidFill>
                <a:latin typeface="Arial"/>
                <a:ea typeface="DejaVu Sans"/>
              </a:rPr>
              <a:t>&lt;</a:t>
            </a:r>
            <a:r>
              <a:rPr lang="en-US" altLang="ja-JP" sz="1600" spc="-1" dirty="0">
                <a:solidFill>
                  <a:srgbClr val="002060"/>
                </a:solidFill>
                <a:latin typeface="Arial"/>
                <a:ea typeface="DejaVu Sans"/>
              </a:rPr>
              <a:t>Local</a:t>
            </a:r>
            <a:r>
              <a:rPr lang="ja-JP" altLang="en-US" sz="1600" spc="-1" dirty="0">
                <a:solidFill>
                  <a:srgbClr val="002060"/>
                </a:solidFill>
                <a:latin typeface="Arial"/>
                <a:ea typeface="DejaVu Sans"/>
              </a:rPr>
              <a:t> </a:t>
            </a:r>
            <a:r>
              <a:rPr lang="en-US" sz="1600" spc="-1" dirty="0">
                <a:solidFill>
                  <a:srgbClr val="002060"/>
                </a:solidFill>
                <a:latin typeface="Arial"/>
                <a:ea typeface="DejaVu Sans"/>
              </a:rPr>
              <a:t>5G Use Case&gt;</a:t>
            </a:r>
          </a:p>
          <a:p>
            <a:pPr algn="ctr">
              <a:lnSpc>
                <a:spcPct val="100000"/>
              </a:lnSpc>
            </a:pPr>
            <a:r>
              <a:rPr lang="en-US" sz="1600" spc="-1" dirty="0" err="1">
                <a:solidFill>
                  <a:srgbClr val="002060"/>
                </a:solidFill>
                <a:latin typeface="Arial"/>
                <a:ea typeface="DejaVu Sans"/>
              </a:rPr>
              <a:t>AutoMotive</a:t>
            </a:r>
            <a:endParaRPr lang="en-US" sz="1600" spc="-1" dirty="0">
              <a:solidFill>
                <a:srgbClr val="002060"/>
              </a:solidFill>
              <a:latin typeface="Arial"/>
              <a:ea typeface="DejaVu Sans"/>
            </a:endParaRPr>
          </a:p>
          <a:p>
            <a:pPr algn="ctr">
              <a:lnSpc>
                <a:spcPct val="100000"/>
              </a:lnSpc>
            </a:pPr>
            <a:r>
              <a:rPr lang="en-US" altLang="ja-JP" sz="1600" b="0" strike="noStrike" spc="-1" dirty="0">
                <a:solidFill>
                  <a:srgbClr val="002060"/>
                </a:solidFill>
                <a:latin typeface="Arial"/>
                <a:ea typeface="DejaVu Sans"/>
              </a:rPr>
              <a:t>Smart</a:t>
            </a:r>
            <a:r>
              <a:rPr lang="ja-JP" altLang="en-US" sz="1600" b="0" strike="noStrike" spc="-1" dirty="0">
                <a:solidFill>
                  <a:srgbClr val="002060"/>
                </a:solidFill>
                <a:latin typeface="Arial"/>
                <a:ea typeface="DejaVu Sans"/>
              </a:rPr>
              <a:t> </a:t>
            </a:r>
            <a:r>
              <a:rPr lang="en-US" altLang="ja-JP" sz="1600" b="0" strike="noStrike" spc="-1" dirty="0">
                <a:solidFill>
                  <a:srgbClr val="002060"/>
                </a:solidFill>
                <a:latin typeface="Arial"/>
                <a:ea typeface="DejaVu Sans"/>
              </a:rPr>
              <a:t>Factory</a:t>
            </a:r>
          </a:p>
          <a:p>
            <a:pPr algn="ctr">
              <a:lnSpc>
                <a:spcPct val="100000"/>
              </a:lnSpc>
            </a:pPr>
            <a:r>
              <a:rPr lang="en-US" altLang="ja-JP" sz="1600" b="0" strike="noStrike" spc="-1" dirty="0">
                <a:solidFill>
                  <a:srgbClr val="002060"/>
                </a:solidFill>
                <a:latin typeface="Arial"/>
              </a:rPr>
              <a:t>Robot</a:t>
            </a:r>
          </a:p>
          <a:p>
            <a:pPr algn="ctr">
              <a:lnSpc>
                <a:spcPct val="100000"/>
              </a:lnSpc>
            </a:pPr>
            <a:r>
              <a:rPr lang="en-US" sz="1600" spc="-1" dirty="0">
                <a:solidFill>
                  <a:srgbClr val="002060"/>
                </a:solidFill>
                <a:latin typeface="Arial"/>
              </a:rPr>
              <a:t>Constructor</a:t>
            </a:r>
            <a:endParaRPr lang="en-US" sz="1600" b="0" strike="noStrike" spc="-1" dirty="0">
              <a:solidFill>
                <a:srgbClr val="002060"/>
              </a:solidFill>
              <a:latin typeface="Arial"/>
            </a:endParaRPr>
          </a:p>
        </p:txBody>
      </p:sp>
      <p:pic>
        <p:nvPicPr>
          <p:cNvPr id="74" name="グラフィックス 73" descr="車 単色塗りつぶし">
            <a:extLst>
              <a:ext uri="{FF2B5EF4-FFF2-40B4-BE49-F238E27FC236}">
                <a16:creationId xmlns:a16="http://schemas.microsoft.com/office/drawing/2014/main" id="{2ACD2890-7BA9-4FB4-BC30-2FDC9CA575A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48155" y="3800421"/>
            <a:ext cx="497515" cy="497515"/>
          </a:xfrm>
          <a:prstGeom prst="rect">
            <a:avLst/>
          </a:prstGeom>
        </p:spPr>
      </p:pic>
      <p:pic>
        <p:nvPicPr>
          <p:cNvPr id="75" name="グラフィックス 74" descr="工場 枠線">
            <a:extLst>
              <a:ext uri="{FF2B5EF4-FFF2-40B4-BE49-F238E27FC236}">
                <a16:creationId xmlns:a16="http://schemas.microsoft.com/office/drawing/2014/main" id="{9BCEDBB1-ADF5-4270-9873-39C2CB96AB9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165006" y="3864772"/>
            <a:ext cx="602460" cy="602460"/>
          </a:xfrm>
          <a:prstGeom prst="rect">
            <a:avLst/>
          </a:prstGeom>
        </p:spPr>
      </p:pic>
      <p:pic>
        <p:nvPicPr>
          <p:cNvPr id="76" name="グラフィックス 75" descr="ロボット ハンド 単色塗りつぶし">
            <a:extLst>
              <a:ext uri="{FF2B5EF4-FFF2-40B4-BE49-F238E27FC236}">
                <a16:creationId xmlns:a16="http://schemas.microsoft.com/office/drawing/2014/main" id="{AFA69BF1-9485-4E0D-8BF8-5304BEE5BC0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400458" y="4521660"/>
            <a:ext cx="552962" cy="552962"/>
          </a:xfrm>
          <a:prstGeom prst="rect">
            <a:avLst/>
          </a:prstGeom>
        </p:spPr>
      </p:pic>
      <p:pic>
        <p:nvPicPr>
          <p:cNvPr id="77" name="グラフィックス 76" descr="掘削機 単色塗りつぶし">
            <a:extLst>
              <a:ext uri="{FF2B5EF4-FFF2-40B4-BE49-F238E27FC236}">
                <a16:creationId xmlns:a16="http://schemas.microsoft.com/office/drawing/2014/main" id="{B402FAB7-1370-4764-9CA6-AD869F9D4B0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194905" y="4581056"/>
            <a:ext cx="552962" cy="552962"/>
          </a:xfrm>
          <a:prstGeom prst="rect">
            <a:avLst/>
          </a:prstGeom>
        </p:spPr>
      </p:pic>
      <p:pic>
        <p:nvPicPr>
          <p:cNvPr id="78" name="グラフィックス 77" descr="サーバー 単色塗りつぶし">
            <a:extLst>
              <a:ext uri="{FF2B5EF4-FFF2-40B4-BE49-F238E27FC236}">
                <a16:creationId xmlns:a16="http://schemas.microsoft.com/office/drawing/2014/main" id="{60D3DDA8-FE1E-4D1F-8609-D2FDBC3B072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8775591" y="3205443"/>
            <a:ext cx="914400" cy="914400"/>
          </a:xfrm>
          <a:prstGeom prst="rect">
            <a:avLst/>
          </a:prstGeom>
        </p:spPr>
      </p:pic>
      <p:sp>
        <p:nvSpPr>
          <p:cNvPr id="79" name="Line 101">
            <a:extLst>
              <a:ext uri="{FF2B5EF4-FFF2-40B4-BE49-F238E27FC236}">
                <a16:creationId xmlns:a16="http://schemas.microsoft.com/office/drawing/2014/main" id="{16B34120-C044-44ED-996B-508C576D8390}"/>
              </a:ext>
            </a:extLst>
          </p:cNvPr>
          <p:cNvSpPr/>
          <p:nvPr/>
        </p:nvSpPr>
        <p:spPr>
          <a:xfrm>
            <a:off x="7337284" y="3390256"/>
            <a:ext cx="1986082" cy="4326"/>
          </a:xfrm>
          <a:prstGeom prst="line">
            <a:avLst/>
          </a:prstGeom>
          <a:ln>
            <a:solidFill>
              <a:srgbClr val="00206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0" name="Line 101">
            <a:extLst>
              <a:ext uri="{FF2B5EF4-FFF2-40B4-BE49-F238E27FC236}">
                <a16:creationId xmlns:a16="http://schemas.microsoft.com/office/drawing/2014/main" id="{B36B11A2-0660-42E7-930D-E10560F8D151}"/>
              </a:ext>
            </a:extLst>
          </p:cNvPr>
          <p:cNvSpPr/>
          <p:nvPr/>
        </p:nvSpPr>
        <p:spPr>
          <a:xfrm flipH="1">
            <a:off x="7335437" y="3378793"/>
            <a:ext cx="0" cy="437540"/>
          </a:xfrm>
          <a:prstGeom prst="line">
            <a:avLst/>
          </a:prstGeom>
          <a:ln>
            <a:solidFill>
              <a:srgbClr val="00206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81" name="グラフィックス 80" descr="サーバー 単色塗りつぶし">
            <a:extLst>
              <a:ext uri="{FF2B5EF4-FFF2-40B4-BE49-F238E27FC236}">
                <a16:creationId xmlns:a16="http://schemas.microsoft.com/office/drawing/2014/main" id="{A9E8533A-E8A0-4A5A-8A2B-A0EA4B027E3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9873112" y="3205443"/>
            <a:ext cx="914400" cy="914400"/>
          </a:xfrm>
          <a:prstGeom prst="rect">
            <a:avLst/>
          </a:prstGeom>
        </p:spPr>
      </p:pic>
      <p:sp>
        <p:nvSpPr>
          <p:cNvPr id="83" name="Line 101">
            <a:extLst>
              <a:ext uri="{FF2B5EF4-FFF2-40B4-BE49-F238E27FC236}">
                <a16:creationId xmlns:a16="http://schemas.microsoft.com/office/drawing/2014/main" id="{E3EF46CD-ACE2-4286-A43D-F7A3468EA393}"/>
              </a:ext>
            </a:extLst>
          </p:cNvPr>
          <p:cNvSpPr/>
          <p:nvPr/>
        </p:nvSpPr>
        <p:spPr>
          <a:xfrm>
            <a:off x="9495052" y="3984333"/>
            <a:ext cx="551047" cy="0"/>
          </a:xfrm>
          <a:prstGeom prst="line">
            <a:avLst/>
          </a:prstGeom>
          <a:ln w="57150">
            <a:solidFill>
              <a:srgbClr val="00206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4" name="Line 101">
            <a:extLst>
              <a:ext uri="{FF2B5EF4-FFF2-40B4-BE49-F238E27FC236}">
                <a16:creationId xmlns:a16="http://schemas.microsoft.com/office/drawing/2014/main" id="{91BCF0E9-511D-4E42-91DE-CD630510CF47}"/>
              </a:ext>
            </a:extLst>
          </p:cNvPr>
          <p:cNvSpPr/>
          <p:nvPr/>
        </p:nvSpPr>
        <p:spPr>
          <a:xfrm>
            <a:off x="10636864" y="3984333"/>
            <a:ext cx="551047" cy="0"/>
          </a:xfrm>
          <a:prstGeom prst="line">
            <a:avLst/>
          </a:prstGeom>
          <a:ln w="57150">
            <a:solidFill>
              <a:srgbClr val="00206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5" name="CustomShape 134">
            <a:extLst>
              <a:ext uri="{FF2B5EF4-FFF2-40B4-BE49-F238E27FC236}">
                <a16:creationId xmlns:a16="http://schemas.microsoft.com/office/drawing/2014/main" id="{3958FC25-3BD1-4AE7-BE6E-EE1DC7F528DA}"/>
              </a:ext>
            </a:extLst>
          </p:cNvPr>
          <p:cNvSpPr/>
          <p:nvPr/>
        </p:nvSpPr>
        <p:spPr>
          <a:xfrm>
            <a:off x="8139207" y="3377026"/>
            <a:ext cx="467211" cy="244767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000" spc="-1" dirty="0">
                <a:solidFill>
                  <a:srgbClr val="10243E"/>
                </a:solidFill>
                <a:latin typeface="Arial"/>
                <a:ea typeface="DejaVu Sans"/>
              </a:rPr>
              <a:t>LAN</a:t>
            </a:r>
            <a:endParaRPr lang="en-US" sz="1000" b="0" strike="noStrike" spc="-1" dirty="0">
              <a:latin typeface="Arial"/>
            </a:endParaRPr>
          </a:p>
        </p:txBody>
      </p:sp>
      <p:cxnSp>
        <p:nvCxnSpPr>
          <p:cNvPr id="86" name="直線矢印コネクタ 85">
            <a:extLst>
              <a:ext uri="{FF2B5EF4-FFF2-40B4-BE49-F238E27FC236}">
                <a16:creationId xmlns:a16="http://schemas.microsoft.com/office/drawing/2014/main" id="{56F23584-4B7C-417E-A10E-D159D71C1546}"/>
              </a:ext>
            </a:extLst>
          </p:cNvPr>
          <p:cNvCxnSpPr>
            <a:cxnSpLocks/>
          </p:cNvCxnSpPr>
          <p:nvPr/>
        </p:nvCxnSpPr>
        <p:spPr>
          <a:xfrm flipH="1">
            <a:off x="2224909" y="5681571"/>
            <a:ext cx="464799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直線矢印コネクタ 86">
            <a:extLst>
              <a:ext uri="{FF2B5EF4-FFF2-40B4-BE49-F238E27FC236}">
                <a16:creationId xmlns:a16="http://schemas.microsoft.com/office/drawing/2014/main" id="{02B7BDA3-3D58-478A-9B43-9B3A2C123EF8}"/>
              </a:ext>
            </a:extLst>
          </p:cNvPr>
          <p:cNvCxnSpPr>
            <a:cxnSpLocks/>
          </p:cNvCxnSpPr>
          <p:nvPr/>
        </p:nvCxnSpPr>
        <p:spPr>
          <a:xfrm flipV="1">
            <a:off x="2689708" y="5465566"/>
            <a:ext cx="0" cy="432010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CustomShape 12">
            <a:extLst>
              <a:ext uri="{FF2B5EF4-FFF2-40B4-BE49-F238E27FC236}">
                <a16:creationId xmlns:a16="http://schemas.microsoft.com/office/drawing/2014/main" id="{F365D020-9A80-4ABC-99C7-71C626F97E00}"/>
              </a:ext>
            </a:extLst>
          </p:cNvPr>
          <p:cNvSpPr/>
          <p:nvPr/>
        </p:nvSpPr>
        <p:spPr>
          <a:xfrm>
            <a:off x="1545166" y="5519765"/>
            <a:ext cx="804962" cy="27554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ja-JP" altLang="en-US" sz="1200" b="1" spc="-1" dirty="0">
                <a:solidFill>
                  <a:srgbClr val="FF0000"/>
                </a:solidFill>
                <a:latin typeface="Calibri"/>
                <a:ea typeface="DejaVu Sans"/>
              </a:rPr>
              <a:t>対象外</a:t>
            </a:r>
            <a:endParaRPr lang="en-US" sz="1200" b="1" strike="noStrike" spc="-1" dirty="0">
              <a:solidFill>
                <a:srgbClr val="FF0000"/>
              </a:solidFill>
              <a:latin typeface="Calibri"/>
              <a:ea typeface="DejaVu Sans"/>
            </a:endParaRPr>
          </a:p>
        </p:txBody>
      </p:sp>
      <p:cxnSp>
        <p:nvCxnSpPr>
          <p:cNvPr id="90" name="直線矢印コネクタ 89">
            <a:extLst>
              <a:ext uri="{FF2B5EF4-FFF2-40B4-BE49-F238E27FC236}">
                <a16:creationId xmlns:a16="http://schemas.microsoft.com/office/drawing/2014/main" id="{4B5B5BFB-4B1D-4E79-900D-B7615C442B5C}"/>
              </a:ext>
            </a:extLst>
          </p:cNvPr>
          <p:cNvCxnSpPr>
            <a:cxnSpLocks/>
            <a:endCxn id="92" idx="1"/>
          </p:cNvCxnSpPr>
          <p:nvPr/>
        </p:nvCxnSpPr>
        <p:spPr>
          <a:xfrm>
            <a:off x="8478365" y="5596662"/>
            <a:ext cx="462540" cy="121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直線矢印コネクタ 90">
            <a:extLst>
              <a:ext uri="{FF2B5EF4-FFF2-40B4-BE49-F238E27FC236}">
                <a16:creationId xmlns:a16="http://schemas.microsoft.com/office/drawing/2014/main" id="{B961B725-7438-4F6B-A232-6211C67F4B36}"/>
              </a:ext>
            </a:extLst>
          </p:cNvPr>
          <p:cNvCxnSpPr>
            <a:cxnSpLocks/>
          </p:cNvCxnSpPr>
          <p:nvPr/>
        </p:nvCxnSpPr>
        <p:spPr>
          <a:xfrm flipV="1">
            <a:off x="8478364" y="5380657"/>
            <a:ext cx="0" cy="432010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CustomShape 12">
            <a:extLst>
              <a:ext uri="{FF2B5EF4-FFF2-40B4-BE49-F238E27FC236}">
                <a16:creationId xmlns:a16="http://schemas.microsoft.com/office/drawing/2014/main" id="{FA191FFB-3E32-478B-95D9-19F9EEEA575A}"/>
              </a:ext>
            </a:extLst>
          </p:cNvPr>
          <p:cNvSpPr/>
          <p:nvPr/>
        </p:nvSpPr>
        <p:spPr>
          <a:xfrm>
            <a:off x="8940905" y="5460103"/>
            <a:ext cx="804962" cy="27554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ja-JP" altLang="en-US" sz="1200" b="1" spc="-1" dirty="0">
                <a:solidFill>
                  <a:srgbClr val="FF0000"/>
                </a:solidFill>
                <a:latin typeface="Calibri"/>
                <a:ea typeface="DejaVu Sans"/>
              </a:rPr>
              <a:t>対象外</a:t>
            </a:r>
            <a:endParaRPr lang="en-US" sz="1200" b="1" strike="noStrike" spc="-1" dirty="0">
              <a:solidFill>
                <a:srgbClr val="FF0000"/>
              </a:solidFill>
              <a:latin typeface="Calibri"/>
              <a:ea typeface="DejaVu Sans"/>
            </a:endParaRPr>
          </a:p>
        </p:txBody>
      </p:sp>
      <p:sp>
        <p:nvSpPr>
          <p:cNvPr id="94" name="CustomShape 1">
            <a:extLst>
              <a:ext uri="{FF2B5EF4-FFF2-40B4-BE49-F238E27FC236}">
                <a16:creationId xmlns:a16="http://schemas.microsoft.com/office/drawing/2014/main" id="{0BADC4A2-91CF-4552-B2E6-CF69B02FAD5B}"/>
              </a:ext>
            </a:extLst>
          </p:cNvPr>
          <p:cNvSpPr/>
          <p:nvPr/>
        </p:nvSpPr>
        <p:spPr>
          <a:xfrm>
            <a:off x="3262271" y="5375108"/>
            <a:ext cx="4959254" cy="70704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marL="12600">
              <a:lnSpc>
                <a:spcPct val="100000"/>
              </a:lnSpc>
            </a:pPr>
            <a:r>
              <a:rPr lang="ja-JP" altLang="en-US" b="1" spc="-7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ローカル</a:t>
            </a:r>
            <a:r>
              <a:rPr lang="en-US" altLang="ja-JP" b="1" spc="-7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5G</a:t>
            </a:r>
            <a:r>
              <a:rPr lang="ja-JP" altLang="en-US" b="1" spc="-7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を</a:t>
            </a:r>
            <a:r>
              <a:rPr lang="en-US" altLang="ja-JP" b="1" spc="-7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RU</a:t>
            </a:r>
            <a:r>
              <a:rPr lang="ja-JP" altLang="en-US" b="1" spc="-7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の立場から考えると、、、</a:t>
            </a:r>
            <a:endParaRPr lang="en-US" altLang="ja-JP" b="1" spc="-7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12600">
              <a:lnSpc>
                <a:spcPct val="100000"/>
              </a:lnSpc>
            </a:pPr>
            <a:r>
              <a:rPr lang="ja-JP" altLang="en-US" b="1" spc="-7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　「カスタマイズできる無線」</a:t>
            </a:r>
            <a:endParaRPr lang="en-US" altLang="ja-JP" b="1" spc="-7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368460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stomShape 1">
            <a:extLst>
              <a:ext uri="{FF2B5EF4-FFF2-40B4-BE49-F238E27FC236}">
                <a16:creationId xmlns:a16="http://schemas.microsoft.com/office/drawing/2014/main" id="{DC142C9F-53A3-494F-B762-5C0AE5B903CD}"/>
              </a:ext>
            </a:extLst>
          </p:cNvPr>
          <p:cNvSpPr/>
          <p:nvPr/>
        </p:nvSpPr>
        <p:spPr>
          <a:xfrm>
            <a:off x="439168" y="177697"/>
            <a:ext cx="9496617" cy="45222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marL="12600">
              <a:lnSpc>
                <a:spcPct val="100000"/>
              </a:lnSpc>
            </a:pPr>
            <a:r>
              <a:rPr lang="ja-JP" altLang="en-US" sz="2400" b="0" strike="noStrike" spc="-1" dirty="0">
                <a:solidFill>
                  <a:srgbClr val="002060"/>
                </a:solidFill>
                <a:latin typeface="Arial"/>
              </a:rPr>
              <a:t>５）</a:t>
            </a:r>
            <a:r>
              <a:rPr lang="en-US" altLang="ja-JP" sz="2400" b="0" strike="noStrike" spc="-1" dirty="0">
                <a:solidFill>
                  <a:srgbClr val="002060"/>
                </a:solidFill>
                <a:latin typeface="Arial"/>
              </a:rPr>
              <a:t>L5G</a:t>
            </a:r>
            <a:r>
              <a:rPr lang="ja-JP" altLang="en-US" sz="2400" b="0" strike="noStrike" spc="-1" dirty="0">
                <a:solidFill>
                  <a:srgbClr val="002060"/>
                </a:solidFill>
                <a:latin typeface="Arial"/>
              </a:rPr>
              <a:t>基地局開発：共同研究に採択されました。</a:t>
            </a:r>
            <a:endParaRPr lang="en-US" altLang="ja-JP" sz="2400" b="0" strike="noStrike" spc="-1" dirty="0">
              <a:solidFill>
                <a:srgbClr val="002060"/>
              </a:solidFill>
              <a:latin typeface="Arial"/>
            </a:endParaRPr>
          </a:p>
        </p:txBody>
      </p:sp>
      <p:pic>
        <p:nvPicPr>
          <p:cNvPr id="3" name="図 2" descr="グラフィカル ユーザー インターフェイス, テキスト&#10;&#10;自動的に生成された説明">
            <a:extLst>
              <a:ext uri="{FF2B5EF4-FFF2-40B4-BE49-F238E27FC236}">
                <a16:creationId xmlns:a16="http://schemas.microsoft.com/office/drawing/2014/main" id="{7492F242-33E4-40B5-80E5-52A5588FFD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0693" y="1156703"/>
            <a:ext cx="4336761" cy="5118800"/>
          </a:xfrm>
          <a:prstGeom prst="rect">
            <a:avLst/>
          </a:prstGeom>
        </p:spPr>
      </p:pic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2C7A64B4-F65B-4EA7-B1D6-99A2775508E5}"/>
              </a:ext>
            </a:extLst>
          </p:cNvPr>
          <p:cNvSpPr/>
          <p:nvPr/>
        </p:nvSpPr>
        <p:spPr>
          <a:xfrm>
            <a:off x="6502400" y="1006764"/>
            <a:ext cx="3158837" cy="6003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2" name="CustomShape 1">
            <a:extLst>
              <a:ext uri="{FF2B5EF4-FFF2-40B4-BE49-F238E27FC236}">
                <a16:creationId xmlns:a16="http://schemas.microsoft.com/office/drawing/2014/main" id="{CBA87559-09E2-4EAE-A753-ECCE35B859D1}"/>
              </a:ext>
            </a:extLst>
          </p:cNvPr>
          <p:cNvSpPr/>
          <p:nvPr/>
        </p:nvSpPr>
        <p:spPr>
          <a:xfrm>
            <a:off x="694109" y="2133910"/>
            <a:ext cx="7536983" cy="260465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marL="12600">
              <a:lnSpc>
                <a:spcPct val="100000"/>
              </a:lnSpc>
            </a:pPr>
            <a:r>
              <a:rPr lang="en-US" altLang="ja-JP" b="1" spc="-7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※4</a:t>
            </a:r>
            <a:r>
              <a:rPr lang="ja-JP" altLang="en-US" b="1" spc="-7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月に申請して採択されました。</a:t>
            </a:r>
            <a:endParaRPr lang="en-US" altLang="ja-JP" b="1" spc="-7" dirty="0">
              <a:solidFill>
                <a:srgbClr val="00206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12600">
              <a:lnSpc>
                <a:spcPct val="100000"/>
              </a:lnSpc>
            </a:pPr>
            <a:endParaRPr lang="en-US" altLang="ja-JP" b="1" spc="-7" dirty="0">
              <a:solidFill>
                <a:srgbClr val="00206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12600">
              <a:lnSpc>
                <a:spcPct val="100000"/>
              </a:lnSpc>
            </a:pPr>
            <a:r>
              <a:rPr lang="en-US" altLang="ja-JP" b="1" spc="-7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※7</a:t>
            </a:r>
            <a:r>
              <a:rPr lang="ja-JP" altLang="en-US" b="1" spc="-7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月からスタートして、</a:t>
            </a:r>
            <a:r>
              <a:rPr lang="en-US" altLang="ja-JP" b="1" spc="-7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2022</a:t>
            </a:r>
            <a:r>
              <a:rPr lang="ja-JP" altLang="en-US" b="1" spc="-7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年</a:t>
            </a:r>
            <a:r>
              <a:rPr lang="en-US" altLang="ja-JP" b="1" spc="-7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6</a:t>
            </a:r>
            <a:r>
              <a:rPr lang="ja-JP" altLang="en-US" b="1" spc="-7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月までに完成。</a:t>
            </a:r>
            <a:endParaRPr lang="en-US" altLang="ja-JP" b="1" spc="-7" dirty="0">
              <a:solidFill>
                <a:srgbClr val="00206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12600">
              <a:lnSpc>
                <a:spcPct val="100000"/>
              </a:lnSpc>
            </a:pPr>
            <a:endParaRPr lang="en-US" altLang="ja-JP" b="1" spc="-7" dirty="0">
              <a:solidFill>
                <a:srgbClr val="00206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12600">
              <a:lnSpc>
                <a:spcPct val="100000"/>
              </a:lnSpc>
            </a:pPr>
            <a:r>
              <a:rPr lang="en-US" altLang="ja-JP" b="1" spc="-7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※</a:t>
            </a:r>
            <a:r>
              <a:rPr lang="ja-JP" altLang="en-US" b="1" spc="-7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タイトル：</a:t>
            </a:r>
            <a:endParaRPr lang="en-US" altLang="ja-JP" b="1" spc="-7" dirty="0">
              <a:solidFill>
                <a:srgbClr val="00206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12600">
              <a:lnSpc>
                <a:spcPct val="100000"/>
              </a:lnSpc>
            </a:pPr>
            <a:endParaRPr lang="en-US" altLang="ja-JP" b="1" spc="-7" dirty="0">
              <a:solidFill>
                <a:srgbClr val="00206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12600">
              <a:lnSpc>
                <a:spcPct val="100000"/>
              </a:lnSpc>
            </a:pPr>
            <a:r>
              <a:rPr lang="ja-JP" altLang="en-US" b="1" spc="-7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「</a:t>
            </a:r>
            <a:r>
              <a:rPr lang="en-US" altLang="ja-JP" b="1" spc="-7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OSS</a:t>
            </a:r>
            <a:r>
              <a:rPr lang="ja-JP" altLang="en-US" b="1" spc="-7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によるローカル</a:t>
            </a:r>
            <a:r>
              <a:rPr lang="en-US" altLang="ja-JP" b="1" spc="-7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5G</a:t>
            </a:r>
            <a:r>
              <a:rPr lang="ja-JP" altLang="en-US" b="1" spc="-7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基地局実験キットの開発」</a:t>
            </a:r>
            <a:endParaRPr lang="en-US" altLang="ja-JP" b="1" spc="-7" dirty="0">
              <a:solidFill>
                <a:srgbClr val="00206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507040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stomShape 1">
            <a:extLst>
              <a:ext uri="{FF2B5EF4-FFF2-40B4-BE49-F238E27FC236}">
                <a16:creationId xmlns:a16="http://schemas.microsoft.com/office/drawing/2014/main" id="{DC142C9F-53A3-494F-B762-5C0AE5B903CD}"/>
              </a:ext>
            </a:extLst>
          </p:cNvPr>
          <p:cNvSpPr/>
          <p:nvPr/>
        </p:nvSpPr>
        <p:spPr>
          <a:xfrm>
            <a:off x="439168" y="177697"/>
            <a:ext cx="9496617" cy="45222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marL="12600">
              <a:lnSpc>
                <a:spcPct val="100000"/>
              </a:lnSpc>
            </a:pPr>
            <a:r>
              <a:rPr lang="ja-JP" altLang="en-US" sz="2400" b="0" strike="noStrike" spc="-1" dirty="0">
                <a:solidFill>
                  <a:srgbClr val="002060"/>
                </a:solidFill>
                <a:latin typeface="Arial"/>
              </a:rPr>
              <a:t>５）</a:t>
            </a:r>
            <a:r>
              <a:rPr lang="en-US" altLang="ja-JP" sz="2400" b="0" strike="noStrike" spc="-1" dirty="0">
                <a:solidFill>
                  <a:srgbClr val="002060"/>
                </a:solidFill>
                <a:latin typeface="Arial"/>
              </a:rPr>
              <a:t>L5G</a:t>
            </a:r>
            <a:r>
              <a:rPr lang="ja-JP" altLang="en-US" sz="2400" b="0" strike="noStrike" spc="-1" dirty="0">
                <a:solidFill>
                  <a:srgbClr val="002060"/>
                </a:solidFill>
                <a:latin typeface="Arial"/>
              </a:rPr>
              <a:t>基地局開発：開発の体制</a:t>
            </a:r>
            <a:endParaRPr lang="en-US" altLang="ja-JP" sz="2400" b="0" strike="noStrike" spc="-1" dirty="0">
              <a:solidFill>
                <a:srgbClr val="002060"/>
              </a:solidFill>
              <a:latin typeface="Arial"/>
            </a:endParaRPr>
          </a:p>
        </p:txBody>
      </p:sp>
      <p:pic>
        <p:nvPicPr>
          <p:cNvPr id="7" name="図 6" descr="ダイアグラム&#10;&#10;自動的に生成された説明">
            <a:extLst>
              <a:ext uri="{FF2B5EF4-FFF2-40B4-BE49-F238E27FC236}">
                <a16:creationId xmlns:a16="http://schemas.microsoft.com/office/drawing/2014/main" id="{9A9DAD67-90FF-4C14-B9AC-679D5D8806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3703" y="831272"/>
            <a:ext cx="7482082" cy="5668037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DB93FCAD-E091-4905-B47F-6CAC66E9F3D4}"/>
              </a:ext>
            </a:extLst>
          </p:cNvPr>
          <p:cNvSpPr/>
          <p:nvPr/>
        </p:nvSpPr>
        <p:spPr>
          <a:xfrm>
            <a:off x="8451273" y="1754908"/>
            <a:ext cx="1484512" cy="1570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7994549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stomShape 1">
            <a:extLst>
              <a:ext uri="{FF2B5EF4-FFF2-40B4-BE49-F238E27FC236}">
                <a16:creationId xmlns:a16="http://schemas.microsoft.com/office/drawing/2014/main" id="{DC142C9F-53A3-494F-B762-5C0AE5B903CD}"/>
              </a:ext>
            </a:extLst>
          </p:cNvPr>
          <p:cNvSpPr/>
          <p:nvPr/>
        </p:nvSpPr>
        <p:spPr>
          <a:xfrm>
            <a:off x="439168" y="177697"/>
            <a:ext cx="9496617" cy="45222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marL="12600">
              <a:lnSpc>
                <a:spcPct val="100000"/>
              </a:lnSpc>
            </a:pPr>
            <a:r>
              <a:rPr lang="ja-JP" altLang="en-US" sz="2400" b="0" strike="noStrike" spc="-1" dirty="0">
                <a:solidFill>
                  <a:srgbClr val="002060"/>
                </a:solidFill>
                <a:latin typeface="Arial"/>
              </a:rPr>
              <a:t>５）</a:t>
            </a:r>
            <a:r>
              <a:rPr lang="en-US" altLang="ja-JP" sz="2400" b="0" strike="noStrike" spc="-1" dirty="0">
                <a:solidFill>
                  <a:srgbClr val="002060"/>
                </a:solidFill>
                <a:latin typeface="Arial"/>
              </a:rPr>
              <a:t>L5G</a:t>
            </a:r>
            <a:r>
              <a:rPr lang="ja-JP" altLang="en-US" sz="2400" b="0" strike="noStrike" spc="-1" dirty="0">
                <a:solidFill>
                  <a:srgbClr val="002060"/>
                </a:solidFill>
                <a:latin typeface="Arial"/>
              </a:rPr>
              <a:t>基地局開発：</a:t>
            </a:r>
            <a:r>
              <a:rPr lang="ja-JP" altLang="en-US" sz="2400" spc="-1" dirty="0">
                <a:solidFill>
                  <a:srgbClr val="002060"/>
                </a:solidFill>
                <a:latin typeface="Arial"/>
              </a:rPr>
              <a:t>システム構成</a:t>
            </a:r>
            <a:endParaRPr lang="en-US" altLang="ja-JP" sz="2400" b="0" strike="noStrike" spc="-1" dirty="0">
              <a:solidFill>
                <a:srgbClr val="002060"/>
              </a:solidFill>
              <a:latin typeface="Arial"/>
            </a:endParaRPr>
          </a:p>
        </p:txBody>
      </p:sp>
      <p:pic>
        <p:nvPicPr>
          <p:cNvPr id="3" name="図 2" descr="ダイアグラム&#10;&#10;自動的に生成された説明">
            <a:extLst>
              <a:ext uri="{FF2B5EF4-FFF2-40B4-BE49-F238E27FC236}">
                <a16:creationId xmlns:a16="http://schemas.microsoft.com/office/drawing/2014/main" id="{98D48A91-08FF-4BCF-B461-C56F2287F9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6787" y="1237787"/>
            <a:ext cx="4534486" cy="4848150"/>
          </a:xfrm>
          <a:prstGeom prst="rect">
            <a:avLst/>
          </a:prstGeom>
        </p:spPr>
      </p:pic>
      <p:pic>
        <p:nvPicPr>
          <p:cNvPr id="5" name="図 4" descr="ダイアグラム&#10;&#10;自動的に生成された説明">
            <a:extLst>
              <a:ext uri="{FF2B5EF4-FFF2-40B4-BE49-F238E27FC236}">
                <a16:creationId xmlns:a16="http://schemas.microsoft.com/office/drawing/2014/main" id="{031FF5CE-BE4C-435A-BF54-D28FADEAD8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4620" y="2055164"/>
            <a:ext cx="4904509" cy="316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8046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stomShape 1">
            <a:extLst>
              <a:ext uri="{FF2B5EF4-FFF2-40B4-BE49-F238E27FC236}">
                <a16:creationId xmlns:a16="http://schemas.microsoft.com/office/drawing/2014/main" id="{DC142C9F-53A3-494F-B762-5C0AE5B903CD}"/>
              </a:ext>
            </a:extLst>
          </p:cNvPr>
          <p:cNvSpPr/>
          <p:nvPr/>
        </p:nvSpPr>
        <p:spPr>
          <a:xfrm>
            <a:off x="439168" y="177697"/>
            <a:ext cx="9496617" cy="45222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marL="12600">
              <a:lnSpc>
                <a:spcPct val="100000"/>
              </a:lnSpc>
            </a:pPr>
            <a:r>
              <a:rPr lang="ja-JP" altLang="en-US" sz="2400" b="0" strike="noStrike" spc="-1" dirty="0">
                <a:solidFill>
                  <a:srgbClr val="002060"/>
                </a:solidFill>
                <a:latin typeface="Arial"/>
              </a:rPr>
              <a:t>５）</a:t>
            </a:r>
            <a:r>
              <a:rPr lang="en-US" altLang="ja-JP" sz="2400" b="0" strike="noStrike" spc="-1" dirty="0">
                <a:solidFill>
                  <a:srgbClr val="002060"/>
                </a:solidFill>
                <a:latin typeface="Arial"/>
              </a:rPr>
              <a:t>L5G</a:t>
            </a:r>
            <a:r>
              <a:rPr lang="ja-JP" altLang="en-US" sz="2400" b="0" strike="noStrike" spc="-1" dirty="0">
                <a:solidFill>
                  <a:srgbClr val="002060"/>
                </a:solidFill>
                <a:latin typeface="Arial"/>
              </a:rPr>
              <a:t>基地局開発：</a:t>
            </a:r>
            <a:r>
              <a:rPr lang="en-US" altLang="ja-JP" sz="2400" b="0" strike="noStrike" spc="-1" dirty="0">
                <a:solidFill>
                  <a:srgbClr val="002060"/>
                </a:solidFill>
                <a:latin typeface="Arial"/>
              </a:rPr>
              <a:t>RF</a:t>
            </a:r>
            <a:r>
              <a:rPr lang="ja-JP" altLang="en-US" sz="2400" b="0" strike="noStrike" spc="-1" dirty="0">
                <a:solidFill>
                  <a:srgbClr val="002060"/>
                </a:solidFill>
                <a:latin typeface="Arial"/>
              </a:rPr>
              <a:t>部の設計</a:t>
            </a:r>
            <a:endParaRPr lang="en-US" altLang="ja-JP" sz="2400" b="0" strike="noStrike" spc="-1" dirty="0">
              <a:solidFill>
                <a:srgbClr val="002060"/>
              </a:solidFill>
              <a:latin typeface="Arial"/>
            </a:endParaRPr>
          </a:p>
        </p:txBody>
      </p:sp>
      <p:pic>
        <p:nvPicPr>
          <p:cNvPr id="4" name="図 3" descr="グラフィカル ユーザー インターフェイス&#10;&#10;自動的に生成された説明">
            <a:extLst>
              <a:ext uri="{FF2B5EF4-FFF2-40B4-BE49-F238E27FC236}">
                <a16:creationId xmlns:a16="http://schemas.microsoft.com/office/drawing/2014/main" id="{FEA045B2-303D-4E92-9E77-9EB78B4400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528" y="2117339"/>
            <a:ext cx="9496617" cy="3583903"/>
          </a:xfrm>
          <a:prstGeom prst="rect">
            <a:avLst/>
          </a:prstGeom>
        </p:spPr>
      </p:pic>
      <p:sp>
        <p:nvSpPr>
          <p:cNvPr id="7" name="CustomShape 1">
            <a:extLst>
              <a:ext uri="{FF2B5EF4-FFF2-40B4-BE49-F238E27FC236}">
                <a16:creationId xmlns:a16="http://schemas.microsoft.com/office/drawing/2014/main" id="{0988301A-C61E-4C5C-886D-B04C1097EF5D}"/>
              </a:ext>
            </a:extLst>
          </p:cNvPr>
          <p:cNvSpPr/>
          <p:nvPr/>
        </p:nvSpPr>
        <p:spPr>
          <a:xfrm>
            <a:off x="3515945" y="979364"/>
            <a:ext cx="5475781" cy="120965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marL="12600">
              <a:lnSpc>
                <a:spcPct val="100000"/>
              </a:lnSpc>
            </a:pPr>
            <a:r>
              <a:rPr lang="en-US" altLang="ja-JP" b="1" spc="-7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※</a:t>
            </a:r>
            <a:r>
              <a:rPr lang="ja-JP" altLang="en-US" b="1" spc="-7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空中線電力</a:t>
            </a:r>
            <a:r>
              <a:rPr lang="en-US" altLang="ja-JP" b="1" spc="-7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100mW</a:t>
            </a:r>
            <a:r>
              <a:rPr lang="ja-JP" altLang="en-US" b="1" spc="-7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、帯域</a:t>
            </a:r>
            <a:r>
              <a:rPr lang="en-US" altLang="ja-JP" b="1" spc="-7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100MHz</a:t>
            </a:r>
            <a:r>
              <a:rPr lang="ja-JP" altLang="en-US" b="1" spc="-7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が目標。</a:t>
            </a:r>
            <a:endParaRPr lang="en-US" altLang="ja-JP" b="1" spc="-7" dirty="0">
              <a:solidFill>
                <a:srgbClr val="00206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12600">
              <a:lnSpc>
                <a:spcPct val="100000"/>
              </a:lnSpc>
            </a:pPr>
            <a:endParaRPr lang="en-US" altLang="ja-JP" b="1" spc="-7" dirty="0">
              <a:solidFill>
                <a:srgbClr val="00206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12600"/>
            <a:r>
              <a:rPr lang="en-US" altLang="ja-JP" b="1" spc="-7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※ACP</a:t>
            </a:r>
            <a:r>
              <a:rPr lang="ja-JP" altLang="en-US" b="1" spc="-7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が</a:t>
            </a:r>
            <a:r>
              <a:rPr lang="en-US" altLang="ja-JP" b="1" spc="-7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-43dBm</a:t>
            </a:r>
            <a:r>
              <a:rPr lang="ja-JP" altLang="en-US" b="1" spc="-7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と厳しい。</a:t>
            </a:r>
            <a:endParaRPr lang="en-US" altLang="ja-JP" b="1" spc="-7" dirty="0">
              <a:solidFill>
                <a:srgbClr val="00206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12600">
              <a:lnSpc>
                <a:spcPct val="100000"/>
              </a:lnSpc>
            </a:pPr>
            <a:r>
              <a:rPr lang="ja-JP" altLang="en-US" b="1" spc="-7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デバイスを再検討。</a:t>
            </a:r>
            <a:endParaRPr lang="en-US" altLang="ja-JP" b="1" spc="-7" dirty="0">
              <a:solidFill>
                <a:srgbClr val="00206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968779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CustomShape 1"/>
          <p:cNvSpPr/>
          <p:nvPr/>
        </p:nvSpPr>
        <p:spPr>
          <a:xfrm>
            <a:off x="1872615" y="1074268"/>
            <a:ext cx="3991551" cy="128100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marL="12600">
              <a:lnSpc>
                <a:spcPct val="100000"/>
              </a:lnSpc>
            </a:pPr>
            <a:r>
              <a:rPr lang="ja-JP" altLang="en-US" sz="2400" b="0" strike="noStrike" spc="-1" dirty="0">
                <a:solidFill>
                  <a:srgbClr val="002060"/>
                </a:solidFill>
                <a:latin typeface="Arial"/>
              </a:rPr>
              <a:t>過去の製品：</a:t>
            </a:r>
            <a:r>
              <a:rPr lang="en-US" altLang="ja-JP" sz="2400" b="0" strike="noStrike" spc="-1" dirty="0">
                <a:solidFill>
                  <a:srgbClr val="002060"/>
                </a:solidFill>
                <a:latin typeface="Arial"/>
              </a:rPr>
              <a:t>2009</a:t>
            </a:r>
            <a:r>
              <a:rPr lang="ja-JP" altLang="en-US" sz="2400" b="0" strike="noStrike" spc="-1" dirty="0">
                <a:solidFill>
                  <a:srgbClr val="002060"/>
                </a:solidFill>
                <a:latin typeface="Arial"/>
              </a:rPr>
              <a:t>年</a:t>
            </a:r>
            <a:endParaRPr lang="en-US" altLang="ja-JP" sz="2400" b="0" strike="noStrike" spc="-1" dirty="0">
              <a:solidFill>
                <a:srgbClr val="002060"/>
              </a:solidFill>
              <a:latin typeface="Arial"/>
            </a:endParaRPr>
          </a:p>
          <a:p>
            <a:pPr marL="12600">
              <a:lnSpc>
                <a:spcPct val="100000"/>
              </a:lnSpc>
            </a:pPr>
            <a:r>
              <a:rPr lang="en-US" altLang="ja-JP" sz="2400" b="0" strike="noStrike" spc="-1" dirty="0" err="1">
                <a:solidFill>
                  <a:srgbClr val="002060"/>
                </a:solidFill>
                <a:latin typeface="Arial"/>
              </a:rPr>
              <a:t>WiFi</a:t>
            </a:r>
            <a:r>
              <a:rPr lang="ja-JP" altLang="en-US" sz="2400" spc="-1" dirty="0">
                <a:solidFill>
                  <a:srgbClr val="002060"/>
                </a:solidFill>
                <a:latin typeface="Arial"/>
              </a:rPr>
              <a:t>、</a:t>
            </a:r>
            <a:r>
              <a:rPr lang="ja-JP" altLang="en-US" sz="2400" b="0" strike="noStrike" spc="-1" dirty="0">
                <a:solidFill>
                  <a:srgbClr val="002060"/>
                </a:solidFill>
                <a:latin typeface="Arial"/>
              </a:rPr>
              <a:t>放送などの研究所</a:t>
            </a:r>
            <a:endParaRPr lang="en-US" altLang="ja-JP" sz="2400" b="0" strike="noStrike" spc="-1" dirty="0">
              <a:solidFill>
                <a:srgbClr val="002060"/>
              </a:solidFill>
              <a:latin typeface="Arial"/>
            </a:endParaRPr>
          </a:p>
          <a:p>
            <a:pPr marL="12600">
              <a:lnSpc>
                <a:spcPct val="100000"/>
              </a:lnSpc>
            </a:pPr>
            <a:r>
              <a:rPr lang="en-US" altLang="ja-JP" sz="2400" spc="-1" dirty="0">
                <a:solidFill>
                  <a:srgbClr val="002060"/>
                </a:solidFill>
                <a:latin typeface="Arial"/>
              </a:rPr>
              <a:t>AD9739, ADS5474</a:t>
            </a:r>
            <a:endParaRPr lang="en-US" sz="2400" b="0" strike="noStrike" spc="-1" dirty="0">
              <a:solidFill>
                <a:srgbClr val="002060"/>
              </a:solidFill>
              <a:latin typeface="Arial"/>
            </a:endParaRPr>
          </a:p>
        </p:txBody>
      </p:sp>
      <p:sp>
        <p:nvSpPr>
          <p:cNvPr id="4" name="CustomShape 1">
            <a:extLst>
              <a:ext uri="{FF2B5EF4-FFF2-40B4-BE49-F238E27FC236}">
                <a16:creationId xmlns:a16="http://schemas.microsoft.com/office/drawing/2014/main" id="{E5FD0B20-EFF9-4211-89DF-2544B229D925}"/>
              </a:ext>
            </a:extLst>
          </p:cNvPr>
          <p:cNvSpPr/>
          <p:nvPr/>
        </p:nvSpPr>
        <p:spPr>
          <a:xfrm>
            <a:off x="468688" y="228497"/>
            <a:ext cx="3574031" cy="45222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marL="12600">
              <a:lnSpc>
                <a:spcPct val="100000"/>
              </a:lnSpc>
            </a:pPr>
            <a:r>
              <a:rPr lang="ja-JP" altLang="en-US" sz="2400" spc="-1" dirty="0">
                <a:solidFill>
                  <a:srgbClr val="002060"/>
                </a:solidFill>
                <a:latin typeface="Arial"/>
              </a:rPr>
              <a:t>１）自社製品と顧客</a:t>
            </a:r>
            <a:endParaRPr lang="en-US" altLang="ja-JP" sz="2400" spc="-1" dirty="0">
              <a:solidFill>
                <a:srgbClr val="002060"/>
              </a:solidFill>
              <a:latin typeface="Arial"/>
            </a:endParaRPr>
          </a:p>
        </p:txBody>
      </p:sp>
      <p:pic>
        <p:nvPicPr>
          <p:cNvPr id="5" name="図 4" descr="グラフィカル ユーザー インターフェイス&#10;&#10;自動的に生成された説明">
            <a:extLst>
              <a:ext uri="{FF2B5EF4-FFF2-40B4-BE49-F238E27FC236}">
                <a16:creationId xmlns:a16="http://schemas.microsoft.com/office/drawing/2014/main" id="{1843C317-E5E3-4786-8FE3-6E9CC470D3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8182" y="2748820"/>
            <a:ext cx="4790429" cy="2953119"/>
          </a:xfrm>
          <a:prstGeom prst="rect">
            <a:avLst/>
          </a:prstGeom>
        </p:spPr>
      </p:pic>
      <p:pic>
        <p:nvPicPr>
          <p:cNvPr id="9" name="図 8" descr="ダイアグラム, 概略図&#10;&#10;自動的に生成された説明">
            <a:extLst>
              <a:ext uri="{FF2B5EF4-FFF2-40B4-BE49-F238E27FC236}">
                <a16:creationId xmlns:a16="http://schemas.microsoft.com/office/drawing/2014/main" id="{2789F199-6705-487D-8F99-EC4FF2159B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3874" y="871068"/>
            <a:ext cx="4919662" cy="2775194"/>
          </a:xfrm>
          <a:prstGeom prst="rect">
            <a:avLst/>
          </a:prstGeom>
        </p:spPr>
      </p:pic>
      <p:pic>
        <p:nvPicPr>
          <p:cNvPr id="11" name="図 10" descr="ダイアグラム, 概略図&#10;&#10;中程度の精度で自動的に生成された説明">
            <a:extLst>
              <a:ext uri="{FF2B5EF4-FFF2-40B4-BE49-F238E27FC236}">
                <a16:creationId xmlns:a16="http://schemas.microsoft.com/office/drawing/2014/main" id="{DF3BE196-FB1E-4F7B-BECE-93CF74851F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5311" y="3758828"/>
            <a:ext cx="4661216" cy="2622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03504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stomShape 1">
            <a:extLst>
              <a:ext uri="{FF2B5EF4-FFF2-40B4-BE49-F238E27FC236}">
                <a16:creationId xmlns:a16="http://schemas.microsoft.com/office/drawing/2014/main" id="{DC142C9F-53A3-494F-B762-5C0AE5B903CD}"/>
              </a:ext>
            </a:extLst>
          </p:cNvPr>
          <p:cNvSpPr/>
          <p:nvPr/>
        </p:nvSpPr>
        <p:spPr>
          <a:xfrm>
            <a:off x="439168" y="177697"/>
            <a:ext cx="9496617" cy="45222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marL="12600">
              <a:lnSpc>
                <a:spcPct val="100000"/>
              </a:lnSpc>
            </a:pPr>
            <a:r>
              <a:rPr lang="ja-JP" altLang="en-US" sz="2400" b="0" strike="noStrike" spc="-1" dirty="0">
                <a:solidFill>
                  <a:srgbClr val="002060"/>
                </a:solidFill>
                <a:latin typeface="Arial"/>
              </a:rPr>
              <a:t>５）</a:t>
            </a:r>
            <a:r>
              <a:rPr lang="en-US" altLang="ja-JP" sz="2400" b="0" strike="noStrike" spc="-1" dirty="0">
                <a:solidFill>
                  <a:srgbClr val="002060"/>
                </a:solidFill>
                <a:latin typeface="Arial"/>
              </a:rPr>
              <a:t>L5G</a:t>
            </a:r>
            <a:r>
              <a:rPr lang="ja-JP" altLang="en-US" sz="2400" b="0" strike="noStrike" spc="-1" dirty="0">
                <a:solidFill>
                  <a:srgbClr val="002060"/>
                </a:solidFill>
                <a:latin typeface="Arial"/>
              </a:rPr>
              <a:t>基地局開発：</a:t>
            </a:r>
            <a:r>
              <a:rPr lang="en-US" altLang="ja-JP" sz="2400" spc="-1" dirty="0">
                <a:solidFill>
                  <a:srgbClr val="002060"/>
                </a:solidFill>
                <a:latin typeface="Arial"/>
              </a:rPr>
              <a:t>SDR</a:t>
            </a:r>
            <a:r>
              <a:rPr lang="ja-JP" altLang="en-US" sz="2400" b="0" strike="noStrike" spc="-1" dirty="0">
                <a:solidFill>
                  <a:srgbClr val="002060"/>
                </a:solidFill>
                <a:latin typeface="Arial"/>
              </a:rPr>
              <a:t>部の設計</a:t>
            </a:r>
            <a:endParaRPr lang="en-US" altLang="ja-JP" sz="2400" b="0" strike="noStrike" spc="-1" dirty="0">
              <a:solidFill>
                <a:srgbClr val="002060"/>
              </a:solidFill>
              <a:latin typeface="Arial"/>
            </a:endParaRPr>
          </a:p>
        </p:txBody>
      </p:sp>
      <p:sp>
        <p:nvSpPr>
          <p:cNvPr id="7" name="CustomShape 1">
            <a:extLst>
              <a:ext uri="{FF2B5EF4-FFF2-40B4-BE49-F238E27FC236}">
                <a16:creationId xmlns:a16="http://schemas.microsoft.com/office/drawing/2014/main" id="{0988301A-C61E-4C5C-886D-B04C1097EF5D}"/>
              </a:ext>
            </a:extLst>
          </p:cNvPr>
          <p:cNvSpPr/>
          <p:nvPr/>
        </p:nvSpPr>
        <p:spPr>
          <a:xfrm>
            <a:off x="3515945" y="979365"/>
            <a:ext cx="5475781" cy="45222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marL="12600">
              <a:lnSpc>
                <a:spcPct val="100000"/>
              </a:lnSpc>
            </a:pPr>
            <a:r>
              <a:rPr lang="en-US" altLang="ja-JP" b="1" spc="-7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※Zynq</a:t>
            </a:r>
            <a:r>
              <a:rPr lang="ja-JP" altLang="en-US" b="1" spc="-7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の</a:t>
            </a:r>
            <a:r>
              <a:rPr lang="en-US" altLang="ja-JP" b="1" spc="-7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FPGA</a:t>
            </a:r>
            <a:r>
              <a:rPr lang="ja-JP" altLang="en-US" b="1" spc="-7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ボードを開発中。</a:t>
            </a:r>
            <a:endParaRPr lang="en-US" altLang="ja-JP" b="1" spc="-7" dirty="0">
              <a:solidFill>
                <a:srgbClr val="00206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3" name="図 2" descr="ダイアグラム, 概略図&#10;&#10;自動的に生成された説明">
            <a:extLst>
              <a:ext uri="{FF2B5EF4-FFF2-40B4-BE49-F238E27FC236}">
                <a16:creationId xmlns:a16="http://schemas.microsoft.com/office/drawing/2014/main" id="{96228E83-D8EC-48F0-B95B-762FCD2FA0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5945" y="1431589"/>
            <a:ext cx="4382732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77973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stomShape 1">
            <a:extLst>
              <a:ext uri="{FF2B5EF4-FFF2-40B4-BE49-F238E27FC236}">
                <a16:creationId xmlns:a16="http://schemas.microsoft.com/office/drawing/2014/main" id="{DC142C9F-53A3-494F-B762-5C0AE5B903CD}"/>
              </a:ext>
            </a:extLst>
          </p:cNvPr>
          <p:cNvSpPr/>
          <p:nvPr/>
        </p:nvSpPr>
        <p:spPr>
          <a:xfrm>
            <a:off x="439168" y="177697"/>
            <a:ext cx="9496617" cy="45222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marL="12600">
              <a:lnSpc>
                <a:spcPct val="100000"/>
              </a:lnSpc>
            </a:pPr>
            <a:r>
              <a:rPr lang="ja-JP" altLang="en-US" sz="2400" b="0" strike="noStrike" spc="-1" dirty="0">
                <a:solidFill>
                  <a:srgbClr val="002060"/>
                </a:solidFill>
                <a:latin typeface="Arial"/>
              </a:rPr>
              <a:t>５）</a:t>
            </a:r>
            <a:r>
              <a:rPr lang="en-US" altLang="ja-JP" sz="2400" b="0" strike="noStrike" spc="-1" dirty="0">
                <a:solidFill>
                  <a:srgbClr val="002060"/>
                </a:solidFill>
                <a:latin typeface="Arial"/>
              </a:rPr>
              <a:t>L5G</a:t>
            </a:r>
            <a:r>
              <a:rPr lang="ja-JP" altLang="en-US" sz="2400" b="0" strike="noStrike" spc="-1" dirty="0">
                <a:solidFill>
                  <a:srgbClr val="002060"/>
                </a:solidFill>
                <a:latin typeface="Arial"/>
              </a:rPr>
              <a:t>基地局開発：</a:t>
            </a:r>
            <a:r>
              <a:rPr lang="en-US" altLang="ja-JP" sz="2400" b="0" strike="noStrike" spc="-1" dirty="0">
                <a:solidFill>
                  <a:srgbClr val="002060"/>
                </a:solidFill>
                <a:latin typeface="Arial"/>
              </a:rPr>
              <a:t>Open Air Interface</a:t>
            </a:r>
          </a:p>
        </p:txBody>
      </p:sp>
      <p:sp>
        <p:nvSpPr>
          <p:cNvPr id="7" name="CustomShape 1">
            <a:extLst>
              <a:ext uri="{FF2B5EF4-FFF2-40B4-BE49-F238E27FC236}">
                <a16:creationId xmlns:a16="http://schemas.microsoft.com/office/drawing/2014/main" id="{0988301A-C61E-4C5C-886D-B04C1097EF5D}"/>
              </a:ext>
            </a:extLst>
          </p:cNvPr>
          <p:cNvSpPr/>
          <p:nvPr/>
        </p:nvSpPr>
        <p:spPr>
          <a:xfrm>
            <a:off x="1100202" y="1018619"/>
            <a:ext cx="4427328" cy="183541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marL="12600">
              <a:lnSpc>
                <a:spcPct val="100000"/>
              </a:lnSpc>
            </a:pPr>
            <a:r>
              <a:rPr lang="en-US" altLang="ja-JP" b="1" spc="-7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※OAI</a:t>
            </a:r>
            <a:r>
              <a:rPr lang="ja-JP" altLang="en-US" b="1" spc="-7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はオープンソース</a:t>
            </a:r>
            <a:endParaRPr lang="en-US" altLang="ja-JP" b="1" spc="-7" dirty="0">
              <a:solidFill>
                <a:srgbClr val="00206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12600">
              <a:lnSpc>
                <a:spcPct val="100000"/>
              </a:lnSpc>
            </a:pPr>
            <a:endParaRPr lang="en-US" altLang="ja-JP" b="1" spc="-7" dirty="0">
              <a:solidFill>
                <a:srgbClr val="00206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12600">
              <a:lnSpc>
                <a:spcPct val="100000"/>
              </a:lnSpc>
            </a:pPr>
            <a:r>
              <a:rPr lang="en-US" altLang="ja-JP" b="1" spc="-7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※SA(Stand Alone)</a:t>
            </a:r>
            <a:r>
              <a:rPr lang="ja-JP" altLang="en-US" b="1" spc="-7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サポートも近い。</a:t>
            </a:r>
            <a:endParaRPr lang="en-US" altLang="ja-JP" b="1" spc="-7" dirty="0">
              <a:solidFill>
                <a:srgbClr val="00206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12600">
              <a:lnSpc>
                <a:spcPct val="100000"/>
              </a:lnSpc>
            </a:pPr>
            <a:endParaRPr lang="en-US" altLang="ja-JP" b="1" spc="-7" dirty="0">
              <a:solidFill>
                <a:srgbClr val="00206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12600">
              <a:lnSpc>
                <a:spcPct val="100000"/>
              </a:lnSpc>
            </a:pPr>
            <a:r>
              <a:rPr lang="en-US" altLang="ja-JP" b="1" spc="-7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※</a:t>
            </a:r>
            <a:r>
              <a:rPr lang="ja-JP" altLang="en-US" b="1" spc="-7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ソースを修正できれば、</a:t>
            </a:r>
            <a:endParaRPr lang="en-US" altLang="ja-JP" b="1" spc="-7" dirty="0">
              <a:solidFill>
                <a:srgbClr val="00206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12600">
              <a:lnSpc>
                <a:spcPct val="100000"/>
              </a:lnSpc>
            </a:pPr>
            <a:r>
              <a:rPr lang="ja-JP" altLang="en-US" b="1" spc="-7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独自の</a:t>
            </a:r>
            <a:r>
              <a:rPr lang="en-US" altLang="ja-JP" b="1" spc="-7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5G</a:t>
            </a:r>
            <a:r>
              <a:rPr lang="ja-JP" altLang="en-US" b="1" spc="-7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を実装できる！</a:t>
            </a:r>
            <a:endParaRPr lang="en-US" altLang="ja-JP" b="1" spc="-7" dirty="0">
              <a:solidFill>
                <a:srgbClr val="00206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12600">
              <a:lnSpc>
                <a:spcPct val="100000"/>
              </a:lnSpc>
            </a:pPr>
            <a:endParaRPr lang="en-US" altLang="ja-JP" b="1" spc="-7" dirty="0">
              <a:solidFill>
                <a:srgbClr val="00206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12600">
              <a:lnSpc>
                <a:spcPct val="100000"/>
              </a:lnSpc>
            </a:pPr>
            <a:endParaRPr lang="en-US" altLang="ja-JP" b="1" spc="-7" dirty="0">
              <a:solidFill>
                <a:srgbClr val="00206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3" name="図 2" descr="ダイアグラム&#10;&#10;自動的に生成された説明">
            <a:extLst>
              <a:ext uri="{FF2B5EF4-FFF2-40B4-BE49-F238E27FC236}">
                <a16:creationId xmlns:a16="http://schemas.microsoft.com/office/drawing/2014/main" id="{EA8E6C0E-A03F-45FB-B7D1-635157CE4B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550" y="2789382"/>
            <a:ext cx="5722097" cy="3648364"/>
          </a:xfrm>
          <a:prstGeom prst="rect">
            <a:avLst/>
          </a:prstGeom>
        </p:spPr>
      </p:pic>
      <p:pic>
        <p:nvPicPr>
          <p:cNvPr id="6" name="図 5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42038D86-A1F7-4B23-8A66-B4497687AD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3407" y="695243"/>
            <a:ext cx="3193435" cy="5862575"/>
          </a:xfrm>
          <a:prstGeom prst="rect">
            <a:avLst/>
          </a:prstGeom>
        </p:spPr>
      </p:pic>
      <p:pic>
        <p:nvPicPr>
          <p:cNvPr id="11" name="図 10" descr="ロゴ, 会社名&#10;&#10;自動的に生成された説明">
            <a:extLst>
              <a:ext uri="{FF2B5EF4-FFF2-40B4-BE49-F238E27FC236}">
                <a16:creationId xmlns:a16="http://schemas.microsoft.com/office/drawing/2014/main" id="{76B90E07-791A-4A24-85F2-787C3FE46D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7530" y="760114"/>
            <a:ext cx="2621820" cy="1486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53074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stomShape 1">
            <a:extLst>
              <a:ext uri="{FF2B5EF4-FFF2-40B4-BE49-F238E27FC236}">
                <a16:creationId xmlns:a16="http://schemas.microsoft.com/office/drawing/2014/main" id="{DC142C9F-53A3-494F-B762-5C0AE5B903CD}"/>
              </a:ext>
            </a:extLst>
          </p:cNvPr>
          <p:cNvSpPr/>
          <p:nvPr/>
        </p:nvSpPr>
        <p:spPr>
          <a:xfrm>
            <a:off x="439168" y="177697"/>
            <a:ext cx="9496617" cy="45222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marL="12600">
              <a:lnSpc>
                <a:spcPct val="100000"/>
              </a:lnSpc>
            </a:pPr>
            <a:r>
              <a:rPr lang="ja-JP" altLang="en-US" sz="2400" b="0" strike="noStrike" spc="-1" dirty="0">
                <a:solidFill>
                  <a:srgbClr val="002060"/>
                </a:solidFill>
                <a:latin typeface="Arial"/>
              </a:rPr>
              <a:t>５）</a:t>
            </a:r>
            <a:r>
              <a:rPr lang="en-US" altLang="ja-JP" sz="2400" b="0" strike="noStrike" spc="-1" dirty="0">
                <a:solidFill>
                  <a:srgbClr val="002060"/>
                </a:solidFill>
                <a:latin typeface="Arial"/>
              </a:rPr>
              <a:t>L5G</a:t>
            </a:r>
            <a:r>
              <a:rPr lang="ja-JP" altLang="en-US" sz="2400" b="0" strike="noStrike" spc="-1" dirty="0">
                <a:solidFill>
                  <a:srgbClr val="002060"/>
                </a:solidFill>
                <a:latin typeface="Arial"/>
              </a:rPr>
              <a:t>基地局開発：</a:t>
            </a:r>
            <a:r>
              <a:rPr lang="en-US" altLang="ja-JP" sz="2400" b="0" strike="noStrike" spc="-1" dirty="0">
                <a:solidFill>
                  <a:srgbClr val="002060"/>
                </a:solidFill>
                <a:latin typeface="Arial"/>
              </a:rPr>
              <a:t>Open Air Interface</a:t>
            </a:r>
          </a:p>
        </p:txBody>
      </p:sp>
      <p:sp>
        <p:nvSpPr>
          <p:cNvPr id="7" name="CustomShape 1">
            <a:extLst>
              <a:ext uri="{FF2B5EF4-FFF2-40B4-BE49-F238E27FC236}">
                <a16:creationId xmlns:a16="http://schemas.microsoft.com/office/drawing/2014/main" id="{0988301A-C61E-4C5C-886D-B04C1097EF5D}"/>
              </a:ext>
            </a:extLst>
          </p:cNvPr>
          <p:cNvSpPr/>
          <p:nvPr/>
        </p:nvSpPr>
        <p:spPr>
          <a:xfrm>
            <a:off x="1049836" y="1847582"/>
            <a:ext cx="5475781" cy="232725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marL="12600">
              <a:lnSpc>
                <a:spcPct val="100000"/>
              </a:lnSpc>
            </a:pPr>
            <a:r>
              <a:rPr lang="en-US" altLang="ja-JP" b="1" spc="-7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※OPPO</a:t>
            </a:r>
            <a:r>
              <a:rPr lang="ja-JP" altLang="en-US" b="1" spc="-7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の</a:t>
            </a:r>
            <a:r>
              <a:rPr lang="en-US" altLang="ja-JP" b="1" spc="-7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5G</a:t>
            </a:r>
            <a:r>
              <a:rPr lang="ja-JP" altLang="en-US" b="1" spc="-7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スマホと疎通する。</a:t>
            </a:r>
            <a:endParaRPr lang="en-US" altLang="ja-JP" b="1" spc="-7" dirty="0">
              <a:solidFill>
                <a:srgbClr val="00206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12600">
              <a:lnSpc>
                <a:spcPct val="100000"/>
              </a:lnSpc>
            </a:pPr>
            <a:endParaRPr lang="en-US" altLang="ja-JP" b="1" spc="-7" dirty="0">
              <a:solidFill>
                <a:srgbClr val="00206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12600">
              <a:lnSpc>
                <a:spcPct val="100000"/>
              </a:lnSpc>
            </a:pPr>
            <a:r>
              <a:rPr lang="en-US" altLang="ja-JP" b="1" spc="-7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※OPPO</a:t>
            </a:r>
            <a:r>
              <a:rPr lang="ja-JP" altLang="en-US" b="1" spc="-7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は</a:t>
            </a:r>
            <a:r>
              <a:rPr lang="en-US" altLang="ja-JP" b="1" spc="-7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5G-NR, Non</a:t>
            </a:r>
            <a:r>
              <a:rPr lang="ja-JP" altLang="en-US" b="1" spc="-7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lang="en-US" altLang="ja-JP" b="1" spc="-7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Stand Alone</a:t>
            </a:r>
          </a:p>
          <a:p>
            <a:pPr marL="12600">
              <a:lnSpc>
                <a:spcPct val="100000"/>
              </a:lnSpc>
            </a:pPr>
            <a:endParaRPr lang="en-US" altLang="ja-JP" b="1" spc="-7" dirty="0">
              <a:solidFill>
                <a:srgbClr val="00206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12600">
              <a:lnSpc>
                <a:spcPct val="100000"/>
              </a:lnSpc>
            </a:pPr>
            <a:r>
              <a:rPr lang="en-US" altLang="ja-JP" b="1" spc="-7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※LTE</a:t>
            </a:r>
            <a:r>
              <a:rPr lang="ja-JP" altLang="en-US" b="1" spc="-7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で制御を接続して、</a:t>
            </a:r>
            <a:r>
              <a:rPr lang="en-US" altLang="ja-JP" b="1" spc="-7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5G</a:t>
            </a:r>
            <a:r>
              <a:rPr lang="ja-JP" altLang="en-US" b="1" spc="-7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で</a:t>
            </a:r>
            <a:r>
              <a:rPr lang="en-US" altLang="ja-JP" b="1" spc="-7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U-plane</a:t>
            </a:r>
            <a:r>
              <a:rPr lang="ja-JP" altLang="en-US" b="1" spc="-7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を流す。</a:t>
            </a:r>
            <a:endParaRPr lang="en-US" altLang="ja-JP" b="1" spc="-7" dirty="0">
              <a:solidFill>
                <a:srgbClr val="00206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12600">
              <a:lnSpc>
                <a:spcPct val="100000"/>
              </a:lnSpc>
            </a:pPr>
            <a:endParaRPr lang="en-US" altLang="ja-JP" b="1" spc="-7" dirty="0">
              <a:solidFill>
                <a:srgbClr val="00206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12600">
              <a:lnSpc>
                <a:spcPct val="100000"/>
              </a:lnSpc>
            </a:pPr>
            <a:r>
              <a:rPr lang="en-US" altLang="ja-JP" b="1" spc="-7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※</a:t>
            </a:r>
            <a:r>
              <a:rPr lang="ja-JP" altLang="en-US" b="1" spc="-7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台湾</a:t>
            </a:r>
            <a:r>
              <a:rPr lang="en-US" altLang="ja-JP" b="1" spc="-7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SDR</a:t>
            </a:r>
            <a:r>
              <a:rPr lang="ja-JP" altLang="en-US" b="1" spc="-7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マシンと疎通は近い。</a:t>
            </a:r>
            <a:endParaRPr lang="en-US" altLang="ja-JP" b="1" spc="-7" dirty="0">
              <a:solidFill>
                <a:srgbClr val="00206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12600">
              <a:lnSpc>
                <a:spcPct val="100000"/>
              </a:lnSpc>
            </a:pPr>
            <a:endParaRPr lang="en-US" altLang="ja-JP" b="1" spc="-7" dirty="0">
              <a:solidFill>
                <a:srgbClr val="00206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12600">
              <a:lnSpc>
                <a:spcPct val="100000"/>
              </a:lnSpc>
            </a:pPr>
            <a:endParaRPr lang="en-US" altLang="ja-JP" b="1" spc="-7" dirty="0">
              <a:solidFill>
                <a:srgbClr val="00206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4" name="図 3" descr="屋内, コンピュータ, テーブル, 机 が含まれている画像&#10;&#10;自動的に生成された説明">
            <a:extLst>
              <a:ext uri="{FF2B5EF4-FFF2-40B4-BE49-F238E27FC236}">
                <a16:creationId xmlns:a16="http://schemas.microsoft.com/office/drawing/2014/main" id="{BA52D2F0-45D3-4133-84E9-C30C484B06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34691" y="1981488"/>
            <a:ext cx="3860032" cy="2895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22661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stomShape 1">
            <a:extLst>
              <a:ext uri="{FF2B5EF4-FFF2-40B4-BE49-F238E27FC236}">
                <a16:creationId xmlns:a16="http://schemas.microsoft.com/office/drawing/2014/main" id="{DC142C9F-53A3-494F-B762-5C0AE5B903CD}"/>
              </a:ext>
            </a:extLst>
          </p:cNvPr>
          <p:cNvSpPr/>
          <p:nvPr/>
        </p:nvSpPr>
        <p:spPr>
          <a:xfrm>
            <a:off x="439168" y="177697"/>
            <a:ext cx="9496617" cy="45222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marL="12600">
              <a:lnSpc>
                <a:spcPct val="100000"/>
              </a:lnSpc>
            </a:pPr>
            <a:r>
              <a:rPr lang="ja-JP" altLang="en-US" sz="2400" b="0" strike="noStrike" spc="-1" dirty="0">
                <a:solidFill>
                  <a:srgbClr val="002060"/>
                </a:solidFill>
                <a:latin typeface="Arial"/>
              </a:rPr>
              <a:t>５）</a:t>
            </a:r>
            <a:r>
              <a:rPr lang="en-US" altLang="ja-JP" sz="2400" b="0" strike="noStrike" spc="-1" dirty="0">
                <a:solidFill>
                  <a:srgbClr val="002060"/>
                </a:solidFill>
                <a:latin typeface="Arial"/>
              </a:rPr>
              <a:t>L5G</a:t>
            </a:r>
            <a:r>
              <a:rPr lang="ja-JP" altLang="en-US" sz="2400" b="0" strike="noStrike" spc="-1" dirty="0">
                <a:solidFill>
                  <a:srgbClr val="002060"/>
                </a:solidFill>
                <a:latin typeface="Arial"/>
              </a:rPr>
              <a:t>基地局開発：最後に</a:t>
            </a:r>
            <a:endParaRPr lang="en-US" altLang="ja-JP" sz="2400" b="0" strike="noStrike" spc="-1" dirty="0">
              <a:solidFill>
                <a:srgbClr val="002060"/>
              </a:solidFill>
              <a:latin typeface="Arial"/>
            </a:endParaRPr>
          </a:p>
        </p:txBody>
      </p:sp>
      <p:sp>
        <p:nvSpPr>
          <p:cNvPr id="15" name="CustomShape 12">
            <a:extLst>
              <a:ext uri="{FF2B5EF4-FFF2-40B4-BE49-F238E27FC236}">
                <a16:creationId xmlns:a16="http://schemas.microsoft.com/office/drawing/2014/main" id="{0CD922A0-BF58-410D-87BF-CCBE73666642}"/>
              </a:ext>
            </a:extLst>
          </p:cNvPr>
          <p:cNvSpPr/>
          <p:nvPr/>
        </p:nvSpPr>
        <p:spPr>
          <a:xfrm>
            <a:off x="2102806" y="2656814"/>
            <a:ext cx="631432" cy="64487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1200" b="0" strike="noStrike" spc="-1" dirty="0">
                <a:solidFill>
                  <a:srgbClr val="002060"/>
                </a:solidFill>
                <a:latin typeface="Calibri"/>
                <a:ea typeface="DejaVu Sans"/>
              </a:rPr>
              <a:t>RF</a:t>
            </a:r>
          </a:p>
          <a:p>
            <a:pPr algn="ctr">
              <a:lnSpc>
                <a:spcPct val="100000"/>
              </a:lnSpc>
            </a:pPr>
            <a:r>
              <a:rPr lang="en-US" sz="1200" b="0" strike="noStrike" spc="-1" dirty="0">
                <a:solidFill>
                  <a:srgbClr val="002060"/>
                </a:solidFill>
                <a:latin typeface="Calibri"/>
                <a:ea typeface="DejaVu Sans"/>
              </a:rPr>
              <a:t>4.7GHz</a:t>
            </a:r>
          </a:p>
          <a:p>
            <a:pPr algn="ctr">
              <a:lnSpc>
                <a:spcPct val="100000"/>
              </a:lnSpc>
            </a:pPr>
            <a:r>
              <a:rPr lang="en-US" sz="1200" b="0" strike="noStrike" spc="-1" dirty="0">
                <a:solidFill>
                  <a:srgbClr val="002060"/>
                </a:solidFill>
                <a:latin typeface="Calibri"/>
                <a:ea typeface="DejaVu Sans"/>
              </a:rPr>
              <a:t>28GHz</a:t>
            </a:r>
          </a:p>
        </p:txBody>
      </p:sp>
      <p:sp>
        <p:nvSpPr>
          <p:cNvPr id="16" name="CustomShape 14">
            <a:extLst>
              <a:ext uri="{FF2B5EF4-FFF2-40B4-BE49-F238E27FC236}">
                <a16:creationId xmlns:a16="http://schemas.microsoft.com/office/drawing/2014/main" id="{E9580923-EC50-4604-815D-021EB0196998}"/>
              </a:ext>
            </a:extLst>
          </p:cNvPr>
          <p:cNvSpPr/>
          <p:nvPr/>
        </p:nvSpPr>
        <p:spPr>
          <a:xfrm>
            <a:off x="3141183" y="3380298"/>
            <a:ext cx="578160" cy="46021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200" b="0" strike="noStrike" spc="-1" dirty="0" err="1">
                <a:solidFill>
                  <a:srgbClr val="002060"/>
                </a:solidFill>
                <a:latin typeface="Calibri"/>
                <a:ea typeface="DejaVu Sans"/>
              </a:rPr>
              <a:t>PatchANT</a:t>
            </a:r>
            <a:r>
              <a:rPr lang="en-US" sz="1200" b="0" strike="noStrike" spc="-1" dirty="0">
                <a:solidFill>
                  <a:srgbClr val="002060"/>
                </a:solidFill>
                <a:latin typeface="Calibri"/>
                <a:ea typeface="DejaVu Sans"/>
              </a:rPr>
              <a:t>.</a:t>
            </a:r>
            <a:endParaRPr lang="en-US" sz="1200" b="0" strike="noStrike" spc="-1" dirty="0">
              <a:latin typeface="Arial"/>
            </a:endParaRPr>
          </a:p>
        </p:txBody>
      </p:sp>
      <p:sp>
        <p:nvSpPr>
          <p:cNvPr id="17" name="CustomShape 19">
            <a:extLst>
              <a:ext uri="{FF2B5EF4-FFF2-40B4-BE49-F238E27FC236}">
                <a16:creationId xmlns:a16="http://schemas.microsoft.com/office/drawing/2014/main" id="{2328B2F4-D36A-4788-BAF6-E5D7D7F2DFF6}"/>
              </a:ext>
            </a:extLst>
          </p:cNvPr>
          <p:cNvSpPr/>
          <p:nvPr/>
        </p:nvSpPr>
        <p:spPr>
          <a:xfrm>
            <a:off x="3226991" y="3884697"/>
            <a:ext cx="426241" cy="431102"/>
          </a:xfrm>
          <a:prstGeom prst="rect">
            <a:avLst/>
          </a:prstGeom>
          <a:solidFill>
            <a:schemeClr val="bg1"/>
          </a:solidFill>
          <a:ln w="6480">
            <a:solidFill>
              <a:srgbClr val="002060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8" name="CustomShape 20">
            <a:extLst>
              <a:ext uri="{FF2B5EF4-FFF2-40B4-BE49-F238E27FC236}">
                <a16:creationId xmlns:a16="http://schemas.microsoft.com/office/drawing/2014/main" id="{144D5C87-9599-405F-B003-76042B05CC4D}"/>
              </a:ext>
            </a:extLst>
          </p:cNvPr>
          <p:cNvSpPr/>
          <p:nvPr/>
        </p:nvSpPr>
        <p:spPr>
          <a:xfrm>
            <a:off x="3262271" y="3913497"/>
            <a:ext cx="45360" cy="4752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rgbClr val="00206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9" name="CustomShape 21">
            <a:extLst>
              <a:ext uri="{FF2B5EF4-FFF2-40B4-BE49-F238E27FC236}">
                <a16:creationId xmlns:a16="http://schemas.microsoft.com/office/drawing/2014/main" id="{373B14AC-E64A-4D75-935D-0DA266E0D6E8}"/>
              </a:ext>
            </a:extLst>
          </p:cNvPr>
          <p:cNvSpPr/>
          <p:nvPr/>
        </p:nvSpPr>
        <p:spPr>
          <a:xfrm>
            <a:off x="3362351" y="3913497"/>
            <a:ext cx="45360" cy="4752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rgbClr val="00206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0" name="CustomShape 22">
            <a:extLst>
              <a:ext uri="{FF2B5EF4-FFF2-40B4-BE49-F238E27FC236}">
                <a16:creationId xmlns:a16="http://schemas.microsoft.com/office/drawing/2014/main" id="{11AB2DF9-038C-4B82-AB92-2D699D623A77}"/>
              </a:ext>
            </a:extLst>
          </p:cNvPr>
          <p:cNvSpPr/>
          <p:nvPr/>
        </p:nvSpPr>
        <p:spPr>
          <a:xfrm>
            <a:off x="3264791" y="4015737"/>
            <a:ext cx="45360" cy="4752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rgbClr val="00206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1" name="CustomShape 23">
            <a:extLst>
              <a:ext uri="{FF2B5EF4-FFF2-40B4-BE49-F238E27FC236}">
                <a16:creationId xmlns:a16="http://schemas.microsoft.com/office/drawing/2014/main" id="{7A818E7B-BC85-4058-9CF3-A8B02D6201E2}"/>
              </a:ext>
            </a:extLst>
          </p:cNvPr>
          <p:cNvSpPr/>
          <p:nvPr/>
        </p:nvSpPr>
        <p:spPr>
          <a:xfrm>
            <a:off x="3364511" y="4015737"/>
            <a:ext cx="45360" cy="4752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rgbClr val="00206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2" name="CustomShape 25">
            <a:extLst>
              <a:ext uri="{FF2B5EF4-FFF2-40B4-BE49-F238E27FC236}">
                <a16:creationId xmlns:a16="http://schemas.microsoft.com/office/drawing/2014/main" id="{0175EC40-DDA4-4E9B-AE45-BC41ECCA84AC}"/>
              </a:ext>
            </a:extLst>
          </p:cNvPr>
          <p:cNvSpPr/>
          <p:nvPr/>
        </p:nvSpPr>
        <p:spPr>
          <a:xfrm>
            <a:off x="3471231" y="3913497"/>
            <a:ext cx="45360" cy="4752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rgbClr val="00206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3" name="CustomShape 26">
            <a:extLst>
              <a:ext uri="{FF2B5EF4-FFF2-40B4-BE49-F238E27FC236}">
                <a16:creationId xmlns:a16="http://schemas.microsoft.com/office/drawing/2014/main" id="{32203D5B-BAC5-4DE1-BCE7-C9067DA0609D}"/>
              </a:ext>
            </a:extLst>
          </p:cNvPr>
          <p:cNvSpPr/>
          <p:nvPr/>
        </p:nvSpPr>
        <p:spPr>
          <a:xfrm>
            <a:off x="3571311" y="3913497"/>
            <a:ext cx="45360" cy="4752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rgbClr val="00206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4" name="CustomShape 27">
            <a:extLst>
              <a:ext uri="{FF2B5EF4-FFF2-40B4-BE49-F238E27FC236}">
                <a16:creationId xmlns:a16="http://schemas.microsoft.com/office/drawing/2014/main" id="{917C6030-402C-475A-8754-02A68800E743}"/>
              </a:ext>
            </a:extLst>
          </p:cNvPr>
          <p:cNvSpPr/>
          <p:nvPr/>
        </p:nvSpPr>
        <p:spPr>
          <a:xfrm>
            <a:off x="3473391" y="4015737"/>
            <a:ext cx="45360" cy="4752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rgbClr val="00206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5" name="CustomShape 28">
            <a:extLst>
              <a:ext uri="{FF2B5EF4-FFF2-40B4-BE49-F238E27FC236}">
                <a16:creationId xmlns:a16="http://schemas.microsoft.com/office/drawing/2014/main" id="{DD33A3C4-A1A0-48E3-BBF6-440D9F3ECBA6}"/>
              </a:ext>
            </a:extLst>
          </p:cNvPr>
          <p:cNvSpPr/>
          <p:nvPr/>
        </p:nvSpPr>
        <p:spPr>
          <a:xfrm>
            <a:off x="3573471" y="4015737"/>
            <a:ext cx="45360" cy="4752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rgbClr val="00206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6" name="CustomShape 30">
            <a:extLst>
              <a:ext uri="{FF2B5EF4-FFF2-40B4-BE49-F238E27FC236}">
                <a16:creationId xmlns:a16="http://schemas.microsoft.com/office/drawing/2014/main" id="{30EC68DC-FB3B-4F2E-955B-76991B688000}"/>
              </a:ext>
            </a:extLst>
          </p:cNvPr>
          <p:cNvSpPr/>
          <p:nvPr/>
        </p:nvSpPr>
        <p:spPr>
          <a:xfrm>
            <a:off x="3268621" y="4123047"/>
            <a:ext cx="45360" cy="4752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rgbClr val="00206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7" name="CustomShape 31">
            <a:extLst>
              <a:ext uri="{FF2B5EF4-FFF2-40B4-BE49-F238E27FC236}">
                <a16:creationId xmlns:a16="http://schemas.microsoft.com/office/drawing/2014/main" id="{8F56532C-42AF-4FFB-98B5-6B5FC9802F0A}"/>
              </a:ext>
            </a:extLst>
          </p:cNvPr>
          <p:cNvSpPr/>
          <p:nvPr/>
        </p:nvSpPr>
        <p:spPr>
          <a:xfrm>
            <a:off x="3368701" y="4123047"/>
            <a:ext cx="45360" cy="4752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rgbClr val="00206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8" name="CustomShape 32">
            <a:extLst>
              <a:ext uri="{FF2B5EF4-FFF2-40B4-BE49-F238E27FC236}">
                <a16:creationId xmlns:a16="http://schemas.microsoft.com/office/drawing/2014/main" id="{E5E1FD62-BDA1-49CF-A99F-68B0A41CE631}"/>
              </a:ext>
            </a:extLst>
          </p:cNvPr>
          <p:cNvSpPr/>
          <p:nvPr/>
        </p:nvSpPr>
        <p:spPr>
          <a:xfrm>
            <a:off x="3271141" y="4225287"/>
            <a:ext cx="45360" cy="4752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rgbClr val="00206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9" name="CustomShape 33">
            <a:extLst>
              <a:ext uri="{FF2B5EF4-FFF2-40B4-BE49-F238E27FC236}">
                <a16:creationId xmlns:a16="http://schemas.microsoft.com/office/drawing/2014/main" id="{F16E5893-9574-43CB-8E5E-59883C693023}"/>
              </a:ext>
            </a:extLst>
          </p:cNvPr>
          <p:cNvSpPr/>
          <p:nvPr/>
        </p:nvSpPr>
        <p:spPr>
          <a:xfrm>
            <a:off x="3370861" y="4225287"/>
            <a:ext cx="45360" cy="4752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rgbClr val="00206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0" name="CustomShape 35">
            <a:extLst>
              <a:ext uri="{FF2B5EF4-FFF2-40B4-BE49-F238E27FC236}">
                <a16:creationId xmlns:a16="http://schemas.microsoft.com/office/drawing/2014/main" id="{8F1C9D7A-0880-4AD6-A218-C22754C42C2D}"/>
              </a:ext>
            </a:extLst>
          </p:cNvPr>
          <p:cNvSpPr/>
          <p:nvPr/>
        </p:nvSpPr>
        <p:spPr>
          <a:xfrm>
            <a:off x="3477581" y="4123047"/>
            <a:ext cx="45360" cy="4752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rgbClr val="00206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1" name="CustomShape 36">
            <a:extLst>
              <a:ext uri="{FF2B5EF4-FFF2-40B4-BE49-F238E27FC236}">
                <a16:creationId xmlns:a16="http://schemas.microsoft.com/office/drawing/2014/main" id="{AC9D717F-949E-4A56-92AB-6F1AF90F0B2B}"/>
              </a:ext>
            </a:extLst>
          </p:cNvPr>
          <p:cNvSpPr/>
          <p:nvPr/>
        </p:nvSpPr>
        <p:spPr>
          <a:xfrm>
            <a:off x="3577661" y="4123047"/>
            <a:ext cx="45360" cy="4752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rgbClr val="00206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2" name="CustomShape 37">
            <a:extLst>
              <a:ext uri="{FF2B5EF4-FFF2-40B4-BE49-F238E27FC236}">
                <a16:creationId xmlns:a16="http://schemas.microsoft.com/office/drawing/2014/main" id="{9AA6B6D5-B28D-477B-9BC8-4D0D90822B41}"/>
              </a:ext>
            </a:extLst>
          </p:cNvPr>
          <p:cNvSpPr/>
          <p:nvPr/>
        </p:nvSpPr>
        <p:spPr>
          <a:xfrm>
            <a:off x="3479741" y="4225287"/>
            <a:ext cx="45360" cy="4752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rgbClr val="00206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3" name="CustomShape 38">
            <a:extLst>
              <a:ext uri="{FF2B5EF4-FFF2-40B4-BE49-F238E27FC236}">
                <a16:creationId xmlns:a16="http://schemas.microsoft.com/office/drawing/2014/main" id="{CEB5B7B1-7E99-47EA-B20C-8BB87C138E52}"/>
              </a:ext>
            </a:extLst>
          </p:cNvPr>
          <p:cNvSpPr/>
          <p:nvPr/>
        </p:nvSpPr>
        <p:spPr>
          <a:xfrm>
            <a:off x="3579821" y="4225287"/>
            <a:ext cx="45360" cy="4752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rgbClr val="00206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4" name="CustomShape 12">
            <a:extLst>
              <a:ext uri="{FF2B5EF4-FFF2-40B4-BE49-F238E27FC236}">
                <a16:creationId xmlns:a16="http://schemas.microsoft.com/office/drawing/2014/main" id="{3906E572-1B5D-462F-9ED6-3978CFF50BBE}"/>
              </a:ext>
            </a:extLst>
          </p:cNvPr>
          <p:cNvSpPr/>
          <p:nvPr/>
        </p:nvSpPr>
        <p:spPr>
          <a:xfrm>
            <a:off x="4632967" y="3760431"/>
            <a:ext cx="559297" cy="39865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1000" b="1" spc="-1" dirty="0">
                <a:solidFill>
                  <a:srgbClr val="002060"/>
                </a:solidFill>
                <a:latin typeface="Calibri"/>
                <a:ea typeface="DejaVu Sans"/>
              </a:rPr>
              <a:t>I</a:t>
            </a:r>
            <a:r>
              <a:rPr lang="en-US" sz="1000" b="1" strike="noStrike" spc="-1" dirty="0">
                <a:solidFill>
                  <a:srgbClr val="002060"/>
                </a:solidFill>
                <a:latin typeface="Calibri"/>
                <a:ea typeface="DejaVu Sans"/>
              </a:rPr>
              <a:t>F</a:t>
            </a:r>
          </a:p>
          <a:p>
            <a:pPr algn="ctr">
              <a:lnSpc>
                <a:spcPct val="100000"/>
              </a:lnSpc>
            </a:pPr>
            <a:r>
              <a:rPr lang="en-US" sz="1000" b="1" spc="-1" dirty="0">
                <a:solidFill>
                  <a:srgbClr val="002060"/>
                </a:solidFill>
                <a:latin typeface="Calibri"/>
                <a:ea typeface="DejaVu Sans"/>
              </a:rPr>
              <a:t>3.5</a:t>
            </a:r>
            <a:r>
              <a:rPr lang="en-US" sz="1000" b="1" strike="noStrike" spc="-1" dirty="0">
                <a:solidFill>
                  <a:srgbClr val="002060"/>
                </a:solidFill>
                <a:latin typeface="Calibri"/>
                <a:ea typeface="DejaVu Sans"/>
              </a:rPr>
              <a:t>GHz</a:t>
            </a:r>
          </a:p>
        </p:txBody>
      </p:sp>
      <p:sp>
        <p:nvSpPr>
          <p:cNvPr id="35" name="楕円 34">
            <a:extLst>
              <a:ext uri="{FF2B5EF4-FFF2-40B4-BE49-F238E27FC236}">
                <a16:creationId xmlns:a16="http://schemas.microsoft.com/office/drawing/2014/main" id="{5C12E853-3F10-4E45-ACEA-9FBD9F14182D}"/>
              </a:ext>
            </a:extLst>
          </p:cNvPr>
          <p:cNvSpPr/>
          <p:nvPr/>
        </p:nvSpPr>
        <p:spPr>
          <a:xfrm rot="1514316">
            <a:off x="1892283" y="3646835"/>
            <a:ext cx="1208073" cy="223928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" name="楕円 35">
            <a:extLst>
              <a:ext uri="{FF2B5EF4-FFF2-40B4-BE49-F238E27FC236}">
                <a16:creationId xmlns:a16="http://schemas.microsoft.com/office/drawing/2014/main" id="{2BA90CA4-857E-4560-AE62-6A4D1B21ABC5}"/>
              </a:ext>
            </a:extLst>
          </p:cNvPr>
          <p:cNvSpPr/>
          <p:nvPr/>
        </p:nvSpPr>
        <p:spPr>
          <a:xfrm rot="903616">
            <a:off x="1866192" y="3789255"/>
            <a:ext cx="1208073" cy="223928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楕円 36">
            <a:extLst>
              <a:ext uri="{FF2B5EF4-FFF2-40B4-BE49-F238E27FC236}">
                <a16:creationId xmlns:a16="http://schemas.microsoft.com/office/drawing/2014/main" id="{3B80D389-D1FA-4528-A5A9-448CC99AE9F7}"/>
              </a:ext>
            </a:extLst>
          </p:cNvPr>
          <p:cNvSpPr/>
          <p:nvPr/>
        </p:nvSpPr>
        <p:spPr>
          <a:xfrm>
            <a:off x="1847484" y="3942094"/>
            <a:ext cx="1208073" cy="223928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" name="楕円 37">
            <a:extLst>
              <a:ext uri="{FF2B5EF4-FFF2-40B4-BE49-F238E27FC236}">
                <a16:creationId xmlns:a16="http://schemas.microsoft.com/office/drawing/2014/main" id="{C88444C9-0076-4F24-9BC6-ED57012D56E8}"/>
              </a:ext>
            </a:extLst>
          </p:cNvPr>
          <p:cNvSpPr/>
          <p:nvPr/>
        </p:nvSpPr>
        <p:spPr>
          <a:xfrm rot="20686783">
            <a:off x="1876615" y="4105587"/>
            <a:ext cx="1208073" cy="223928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" name="楕円 38">
            <a:extLst>
              <a:ext uri="{FF2B5EF4-FFF2-40B4-BE49-F238E27FC236}">
                <a16:creationId xmlns:a16="http://schemas.microsoft.com/office/drawing/2014/main" id="{8B6A74D9-DA19-427D-8156-4D7CBC24B8AA}"/>
              </a:ext>
            </a:extLst>
          </p:cNvPr>
          <p:cNvSpPr/>
          <p:nvPr/>
        </p:nvSpPr>
        <p:spPr>
          <a:xfrm rot="19518180">
            <a:off x="1940388" y="4283689"/>
            <a:ext cx="1208073" cy="223928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" name="CustomShape 12">
            <a:extLst>
              <a:ext uri="{FF2B5EF4-FFF2-40B4-BE49-F238E27FC236}">
                <a16:creationId xmlns:a16="http://schemas.microsoft.com/office/drawing/2014/main" id="{07220030-5D04-4A2F-B6BC-7935AC8D1E82}"/>
              </a:ext>
            </a:extLst>
          </p:cNvPr>
          <p:cNvSpPr/>
          <p:nvPr/>
        </p:nvSpPr>
        <p:spPr>
          <a:xfrm>
            <a:off x="1679403" y="4786157"/>
            <a:ext cx="1505066" cy="27554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1200" b="0" strike="noStrike" spc="-1" dirty="0">
                <a:solidFill>
                  <a:srgbClr val="002060"/>
                </a:solidFill>
                <a:latin typeface="Calibri"/>
                <a:ea typeface="DejaVu Sans"/>
              </a:rPr>
              <a:t>Beamforming</a:t>
            </a:r>
          </a:p>
        </p:txBody>
      </p:sp>
      <p:sp>
        <p:nvSpPr>
          <p:cNvPr id="41" name="CustomShape 98">
            <a:extLst>
              <a:ext uri="{FF2B5EF4-FFF2-40B4-BE49-F238E27FC236}">
                <a16:creationId xmlns:a16="http://schemas.microsoft.com/office/drawing/2014/main" id="{B9682B24-1D3C-46B0-B72D-107C81E2AC69}"/>
              </a:ext>
            </a:extLst>
          </p:cNvPr>
          <p:cNvSpPr/>
          <p:nvPr/>
        </p:nvSpPr>
        <p:spPr>
          <a:xfrm>
            <a:off x="6161954" y="3457739"/>
            <a:ext cx="601952" cy="989756"/>
          </a:xfrm>
          <a:prstGeom prst="rect">
            <a:avLst/>
          </a:prstGeom>
          <a:solidFill>
            <a:schemeClr val="bg1"/>
          </a:solidFill>
          <a:ln w="6480">
            <a:solidFill>
              <a:srgbClr val="00206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en-US" sz="1000" b="0" strike="noStrike" spc="-1" dirty="0">
              <a:solidFill>
                <a:srgbClr val="10243E"/>
              </a:solidFill>
              <a:latin typeface="Calibri"/>
              <a:ea typeface="DejaVu Sans"/>
            </a:endParaRPr>
          </a:p>
          <a:p>
            <a:pPr algn="ctr">
              <a:lnSpc>
                <a:spcPct val="100000"/>
              </a:lnSpc>
            </a:pPr>
            <a:r>
              <a:rPr lang="en-US" sz="1000" b="0" strike="noStrike" spc="-1" dirty="0">
                <a:solidFill>
                  <a:srgbClr val="10243E"/>
                </a:solidFill>
                <a:latin typeface="Calibri"/>
                <a:ea typeface="DejaVu Sans"/>
              </a:rPr>
              <a:t>FPGA</a:t>
            </a:r>
          </a:p>
          <a:p>
            <a:pPr algn="ctr">
              <a:lnSpc>
                <a:spcPct val="100000"/>
              </a:lnSpc>
            </a:pPr>
            <a:endParaRPr lang="en-US" sz="1000" spc="-1" dirty="0">
              <a:solidFill>
                <a:srgbClr val="10243E"/>
              </a:solidFill>
              <a:latin typeface="Calibri"/>
              <a:ea typeface="DejaVu Sans"/>
            </a:endParaRPr>
          </a:p>
          <a:p>
            <a:pPr algn="ctr">
              <a:lnSpc>
                <a:spcPct val="100000"/>
              </a:lnSpc>
            </a:pPr>
            <a:endParaRPr lang="en-US" sz="1000" b="0" strike="noStrike" spc="-1" dirty="0">
              <a:solidFill>
                <a:srgbClr val="10243E"/>
              </a:solidFill>
              <a:latin typeface="Calibri"/>
              <a:ea typeface="DejaVu Sans"/>
            </a:endParaRPr>
          </a:p>
          <a:p>
            <a:pPr algn="ctr">
              <a:lnSpc>
                <a:spcPct val="100000"/>
              </a:lnSpc>
            </a:pPr>
            <a:endParaRPr lang="en-US" sz="1000" spc="-1" dirty="0">
              <a:solidFill>
                <a:srgbClr val="10243E"/>
              </a:solidFill>
              <a:latin typeface="Calibri"/>
              <a:ea typeface="DejaVu Sans"/>
            </a:endParaRPr>
          </a:p>
          <a:p>
            <a:pPr algn="ctr">
              <a:lnSpc>
                <a:spcPct val="100000"/>
              </a:lnSpc>
            </a:pPr>
            <a:endParaRPr lang="en-US" sz="1000" b="0" strike="noStrike" spc="-1" dirty="0">
              <a:latin typeface="Arial"/>
            </a:endParaRPr>
          </a:p>
        </p:txBody>
      </p:sp>
      <p:sp>
        <p:nvSpPr>
          <p:cNvPr id="42" name="Line 101">
            <a:extLst>
              <a:ext uri="{FF2B5EF4-FFF2-40B4-BE49-F238E27FC236}">
                <a16:creationId xmlns:a16="http://schemas.microsoft.com/office/drawing/2014/main" id="{AE5661A7-4FD9-4A97-AA44-DE2CA737F384}"/>
              </a:ext>
            </a:extLst>
          </p:cNvPr>
          <p:cNvSpPr/>
          <p:nvPr/>
        </p:nvSpPr>
        <p:spPr>
          <a:xfrm flipH="1">
            <a:off x="5899702" y="4140355"/>
            <a:ext cx="262252" cy="0"/>
          </a:xfrm>
          <a:prstGeom prst="line">
            <a:avLst/>
          </a:prstGeom>
          <a:ln>
            <a:solidFill>
              <a:srgbClr val="00206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3" name="CustomShape 100">
            <a:extLst>
              <a:ext uri="{FF2B5EF4-FFF2-40B4-BE49-F238E27FC236}">
                <a16:creationId xmlns:a16="http://schemas.microsoft.com/office/drawing/2014/main" id="{AF2D6C45-FEDC-4EAF-AA23-8EB8D93A089A}"/>
              </a:ext>
            </a:extLst>
          </p:cNvPr>
          <p:cNvSpPr/>
          <p:nvPr/>
        </p:nvSpPr>
        <p:spPr>
          <a:xfrm>
            <a:off x="5299731" y="3760431"/>
            <a:ext cx="614103" cy="687063"/>
          </a:xfrm>
          <a:prstGeom prst="rect">
            <a:avLst/>
          </a:prstGeom>
          <a:solidFill>
            <a:schemeClr val="bg1"/>
          </a:solidFill>
          <a:ln w="6480">
            <a:solidFill>
              <a:srgbClr val="00206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000" b="0" strike="noStrike" spc="-1" dirty="0">
                <a:latin typeface="Arial"/>
              </a:rPr>
              <a:t>ADC</a:t>
            </a:r>
          </a:p>
          <a:p>
            <a:pPr algn="ctr">
              <a:lnSpc>
                <a:spcPct val="100000"/>
              </a:lnSpc>
            </a:pPr>
            <a:r>
              <a:rPr lang="en-US" sz="1000" spc="-1" dirty="0">
                <a:latin typeface="Arial"/>
              </a:rPr>
              <a:t>&amp;</a:t>
            </a:r>
          </a:p>
          <a:p>
            <a:pPr algn="ctr">
              <a:lnSpc>
                <a:spcPct val="100000"/>
              </a:lnSpc>
            </a:pPr>
            <a:r>
              <a:rPr lang="en-US" sz="1000" b="0" strike="noStrike" spc="-1" dirty="0">
                <a:latin typeface="Arial"/>
              </a:rPr>
              <a:t>DAC</a:t>
            </a:r>
          </a:p>
        </p:txBody>
      </p:sp>
      <p:sp>
        <p:nvSpPr>
          <p:cNvPr id="44" name="CustomShape 98">
            <a:extLst>
              <a:ext uri="{FF2B5EF4-FFF2-40B4-BE49-F238E27FC236}">
                <a16:creationId xmlns:a16="http://schemas.microsoft.com/office/drawing/2014/main" id="{954DC02F-A406-4E21-92B2-E5FC1E8C85B8}"/>
              </a:ext>
            </a:extLst>
          </p:cNvPr>
          <p:cNvSpPr/>
          <p:nvPr/>
        </p:nvSpPr>
        <p:spPr>
          <a:xfrm>
            <a:off x="6215716" y="3947657"/>
            <a:ext cx="488625" cy="388632"/>
          </a:xfrm>
          <a:prstGeom prst="rect">
            <a:avLst/>
          </a:prstGeom>
          <a:solidFill>
            <a:schemeClr val="bg1"/>
          </a:solidFill>
          <a:ln w="6480">
            <a:solidFill>
              <a:srgbClr val="00206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000" spc="-1" dirty="0">
                <a:solidFill>
                  <a:srgbClr val="10243E"/>
                </a:solidFill>
                <a:latin typeface="Calibri"/>
                <a:ea typeface="DejaVu Sans"/>
              </a:rPr>
              <a:t>CPU</a:t>
            </a:r>
          </a:p>
          <a:p>
            <a:pPr algn="ctr">
              <a:lnSpc>
                <a:spcPct val="100000"/>
              </a:lnSpc>
            </a:pPr>
            <a:r>
              <a:rPr lang="en-US" sz="1000" spc="-1" dirty="0">
                <a:solidFill>
                  <a:srgbClr val="10243E"/>
                </a:solidFill>
                <a:latin typeface="Calibri"/>
                <a:ea typeface="DejaVu Sans"/>
              </a:rPr>
              <a:t>MEM</a:t>
            </a:r>
          </a:p>
        </p:txBody>
      </p:sp>
      <p:sp>
        <p:nvSpPr>
          <p:cNvPr id="45" name="CustomShape 134">
            <a:extLst>
              <a:ext uri="{FF2B5EF4-FFF2-40B4-BE49-F238E27FC236}">
                <a16:creationId xmlns:a16="http://schemas.microsoft.com/office/drawing/2014/main" id="{3430D9AC-EDC1-4C31-9029-6295AFF8315A}"/>
              </a:ext>
            </a:extLst>
          </p:cNvPr>
          <p:cNvSpPr/>
          <p:nvPr/>
        </p:nvSpPr>
        <p:spPr>
          <a:xfrm>
            <a:off x="7509713" y="3858460"/>
            <a:ext cx="467211" cy="244767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000" b="0" strike="noStrike" spc="-1" dirty="0">
                <a:solidFill>
                  <a:srgbClr val="10243E"/>
                </a:solidFill>
                <a:latin typeface="Arial"/>
                <a:ea typeface="DejaVu Sans"/>
              </a:rPr>
              <a:t>PC</a:t>
            </a:r>
            <a:endParaRPr lang="en-US" sz="1000" b="0" strike="noStrike" spc="-1" dirty="0">
              <a:latin typeface="Arial"/>
            </a:endParaRPr>
          </a:p>
        </p:txBody>
      </p:sp>
      <p:sp>
        <p:nvSpPr>
          <p:cNvPr id="46" name="Line 101">
            <a:extLst>
              <a:ext uri="{FF2B5EF4-FFF2-40B4-BE49-F238E27FC236}">
                <a16:creationId xmlns:a16="http://schemas.microsoft.com/office/drawing/2014/main" id="{B4D7D147-C4E0-45F0-9FA1-829A47822051}"/>
              </a:ext>
            </a:extLst>
          </p:cNvPr>
          <p:cNvSpPr/>
          <p:nvPr/>
        </p:nvSpPr>
        <p:spPr>
          <a:xfrm flipH="1">
            <a:off x="6763903" y="4015737"/>
            <a:ext cx="488624" cy="9754"/>
          </a:xfrm>
          <a:prstGeom prst="line">
            <a:avLst/>
          </a:prstGeom>
          <a:ln>
            <a:solidFill>
              <a:srgbClr val="00206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47" name="グラフィックス 46" descr="コンピューター 単色塗りつぶし">
            <a:extLst>
              <a:ext uri="{FF2B5EF4-FFF2-40B4-BE49-F238E27FC236}">
                <a16:creationId xmlns:a16="http://schemas.microsoft.com/office/drawing/2014/main" id="{9E58C76D-CBDB-4527-ACEE-8384F03AB2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7231405" y="3665389"/>
            <a:ext cx="700696" cy="700696"/>
          </a:xfrm>
          <a:prstGeom prst="rect">
            <a:avLst/>
          </a:prstGeom>
        </p:spPr>
      </p:pic>
      <p:sp>
        <p:nvSpPr>
          <p:cNvPr id="48" name="CustomShape 19">
            <a:extLst>
              <a:ext uri="{FF2B5EF4-FFF2-40B4-BE49-F238E27FC236}">
                <a16:creationId xmlns:a16="http://schemas.microsoft.com/office/drawing/2014/main" id="{2E07827B-DC3A-41BE-BA7E-3C03835D9D6C}"/>
              </a:ext>
            </a:extLst>
          </p:cNvPr>
          <p:cNvSpPr/>
          <p:nvPr/>
        </p:nvSpPr>
        <p:spPr>
          <a:xfrm>
            <a:off x="3847452" y="3568215"/>
            <a:ext cx="608641" cy="1014209"/>
          </a:xfrm>
          <a:prstGeom prst="rect">
            <a:avLst/>
          </a:prstGeom>
          <a:solidFill>
            <a:schemeClr val="bg1"/>
          </a:solidFill>
          <a:ln w="6480">
            <a:solidFill>
              <a:srgbClr val="002060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9" name="CustomShape 135">
            <a:extLst>
              <a:ext uri="{FF2B5EF4-FFF2-40B4-BE49-F238E27FC236}">
                <a16:creationId xmlns:a16="http://schemas.microsoft.com/office/drawing/2014/main" id="{D53220D6-574D-4F05-95EA-8A202240A19F}"/>
              </a:ext>
            </a:extLst>
          </p:cNvPr>
          <p:cNvSpPr/>
          <p:nvPr/>
        </p:nvSpPr>
        <p:spPr>
          <a:xfrm>
            <a:off x="3858457" y="3327943"/>
            <a:ext cx="541472" cy="244767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altLang="ja-JP" sz="1000" b="0" strike="noStrike" spc="-1" dirty="0">
                <a:solidFill>
                  <a:srgbClr val="10243E"/>
                </a:solidFill>
                <a:latin typeface="Arial"/>
                <a:ea typeface="DejaVu Sans"/>
              </a:rPr>
              <a:t>RF</a:t>
            </a:r>
          </a:p>
        </p:txBody>
      </p:sp>
      <p:sp>
        <p:nvSpPr>
          <p:cNvPr id="50" name="Line 101">
            <a:extLst>
              <a:ext uri="{FF2B5EF4-FFF2-40B4-BE49-F238E27FC236}">
                <a16:creationId xmlns:a16="http://schemas.microsoft.com/office/drawing/2014/main" id="{A5831F4A-11E5-47BA-A476-1C7037632877}"/>
              </a:ext>
            </a:extLst>
          </p:cNvPr>
          <p:cNvSpPr/>
          <p:nvPr/>
        </p:nvSpPr>
        <p:spPr>
          <a:xfrm flipH="1" flipV="1">
            <a:off x="3676782" y="4117630"/>
            <a:ext cx="179723" cy="0"/>
          </a:xfrm>
          <a:prstGeom prst="line">
            <a:avLst/>
          </a:prstGeom>
          <a:ln>
            <a:solidFill>
              <a:srgbClr val="00206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1" name="Line 101">
            <a:extLst>
              <a:ext uri="{FF2B5EF4-FFF2-40B4-BE49-F238E27FC236}">
                <a16:creationId xmlns:a16="http://schemas.microsoft.com/office/drawing/2014/main" id="{D5D55E3A-A8EC-4872-A2E3-207BE0EA1B54}"/>
              </a:ext>
            </a:extLst>
          </p:cNvPr>
          <p:cNvSpPr/>
          <p:nvPr/>
        </p:nvSpPr>
        <p:spPr>
          <a:xfrm flipH="1" flipV="1">
            <a:off x="4456093" y="4140355"/>
            <a:ext cx="839326" cy="0"/>
          </a:xfrm>
          <a:prstGeom prst="line">
            <a:avLst/>
          </a:prstGeom>
          <a:ln>
            <a:solidFill>
              <a:srgbClr val="00206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2" name="四角形: 角を丸くする 51">
            <a:extLst>
              <a:ext uri="{FF2B5EF4-FFF2-40B4-BE49-F238E27FC236}">
                <a16:creationId xmlns:a16="http://schemas.microsoft.com/office/drawing/2014/main" id="{A80A1EB7-229F-41B6-9A2B-4A689DA8117F}"/>
              </a:ext>
            </a:extLst>
          </p:cNvPr>
          <p:cNvSpPr/>
          <p:nvPr/>
        </p:nvSpPr>
        <p:spPr>
          <a:xfrm>
            <a:off x="2963720" y="3030356"/>
            <a:ext cx="5147479" cy="1924126"/>
          </a:xfrm>
          <a:prstGeom prst="roundRect">
            <a:avLst>
              <a:gd name="adj" fmla="val 5903"/>
            </a:avLst>
          </a:prstGeom>
          <a:noFill/>
          <a:ln w="19050">
            <a:solidFill>
              <a:srgbClr val="00206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3" name="CustomShape 134">
            <a:extLst>
              <a:ext uri="{FF2B5EF4-FFF2-40B4-BE49-F238E27FC236}">
                <a16:creationId xmlns:a16="http://schemas.microsoft.com/office/drawing/2014/main" id="{3082A834-B137-4472-8F7A-C284E5FA616F}"/>
              </a:ext>
            </a:extLst>
          </p:cNvPr>
          <p:cNvSpPr/>
          <p:nvPr/>
        </p:nvSpPr>
        <p:spPr>
          <a:xfrm>
            <a:off x="5219678" y="3076077"/>
            <a:ext cx="467211" cy="244767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000" spc="-1" dirty="0">
                <a:solidFill>
                  <a:srgbClr val="10243E"/>
                </a:solidFill>
                <a:latin typeface="Arial"/>
                <a:ea typeface="DejaVu Sans"/>
              </a:rPr>
              <a:t>SDR</a:t>
            </a:r>
            <a:endParaRPr lang="en-US" sz="1000" b="0" strike="noStrike" spc="-1" dirty="0">
              <a:latin typeface="Arial"/>
            </a:endParaRPr>
          </a:p>
        </p:txBody>
      </p:sp>
      <p:pic>
        <p:nvPicPr>
          <p:cNvPr id="54" name="グラフィックス 53" descr="電話のバイブレーション 枠線">
            <a:extLst>
              <a:ext uri="{FF2B5EF4-FFF2-40B4-BE49-F238E27FC236}">
                <a16:creationId xmlns:a16="http://schemas.microsoft.com/office/drawing/2014/main" id="{D140C021-A85D-49E9-9027-2105B0E64D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47026" y="3247323"/>
            <a:ext cx="609140" cy="609140"/>
          </a:xfrm>
          <a:prstGeom prst="rect">
            <a:avLst/>
          </a:prstGeom>
        </p:spPr>
      </p:pic>
      <p:sp>
        <p:nvSpPr>
          <p:cNvPr id="55" name="CustomShape 134">
            <a:extLst>
              <a:ext uri="{FF2B5EF4-FFF2-40B4-BE49-F238E27FC236}">
                <a16:creationId xmlns:a16="http://schemas.microsoft.com/office/drawing/2014/main" id="{E2F83631-D55B-40A0-9C2A-7AF6DF0FF463}"/>
              </a:ext>
            </a:extLst>
          </p:cNvPr>
          <p:cNvSpPr/>
          <p:nvPr/>
        </p:nvSpPr>
        <p:spPr>
          <a:xfrm>
            <a:off x="3090435" y="3074628"/>
            <a:ext cx="969690" cy="244767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000" b="0" strike="noStrike" spc="-1" dirty="0">
                <a:solidFill>
                  <a:srgbClr val="10243E"/>
                </a:solidFill>
                <a:latin typeface="Arial"/>
                <a:ea typeface="DejaVu Sans"/>
              </a:rPr>
              <a:t>Antenna</a:t>
            </a:r>
            <a:endParaRPr lang="en-US" sz="1000" b="0" strike="noStrike" spc="-1" dirty="0">
              <a:latin typeface="Arial"/>
            </a:endParaRPr>
          </a:p>
        </p:txBody>
      </p:sp>
      <p:sp>
        <p:nvSpPr>
          <p:cNvPr id="56" name="CustomShape 135">
            <a:extLst>
              <a:ext uri="{FF2B5EF4-FFF2-40B4-BE49-F238E27FC236}">
                <a16:creationId xmlns:a16="http://schemas.microsoft.com/office/drawing/2014/main" id="{0A35CEEB-B934-43E5-ACA6-D77E2B8F6216}"/>
              </a:ext>
            </a:extLst>
          </p:cNvPr>
          <p:cNvSpPr/>
          <p:nvPr/>
        </p:nvSpPr>
        <p:spPr>
          <a:xfrm>
            <a:off x="3854462" y="3557574"/>
            <a:ext cx="541472" cy="1014209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altLang="ja-JP" sz="1000" spc="-1" dirty="0">
                <a:solidFill>
                  <a:srgbClr val="10243E"/>
                </a:solidFill>
                <a:latin typeface="Arial"/>
                <a:ea typeface="DejaVu Sans"/>
              </a:rPr>
              <a:t>PA</a:t>
            </a:r>
            <a:endParaRPr lang="en-US" altLang="ja-JP" sz="1000" b="0" strike="noStrike" spc="-1" dirty="0">
              <a:solidFill>
                <a:srgbClr val="10243E"/>
              </a:solidFill>
              <a:latin typeface="Arial"/>
              <a:ea typeface="DejaVu Sans"/>
            </a:endParaRPr>
          </a:p>
          <a:p>
            <a:pPr algn="ctr">
              <a:lnSpc>
                <a:spcPct val="100000"/>
              </a:lnSpc>
            </a:pPr>
            <a:r>
              <a:rPr lang="en-US" altLang="ja-JP" sz="1000" spc="-1" dirty="0">
                <a:solidFill>
                  <a:srgbClr val="10243E"/>
                </a:solidFill>
                <a:latin typeface="Arial"/>
                <a:ea typeface="DejaVu Sans"/>
              </a:rPr>
              <a:t>LNA</a:t>
            </a:r>
          </a:p>
          <a:p>
            <a:pPr algn="ctr">
              <a:lnSpc>
                <a:spcPct val="100000"/>
              </a:lnSpc>
            </a:pPr>
            <a:r>
              <a:rPr lang="en-US" altLang="ja-JP" sz="1000" b="0" strike="noStrike" spc="-1" dirty="0">
                <a:solidFill>
                  <a:srgbClr val="10243E"/>
                </a:solidFill>
                <a:latin typeface="Arial"/>
                <a:ea typeface="DejaVu Sans"/>
              </a:rPr>
              <a:t>&amp;</a:t>
            </a:r>
          </a:p>
          <a:p>
            <a:pPr algn="ctr">
              <a:lnSpc>
                <a:spcPct val="100000"/>
              </a:lnSpc>
            </a:pPr>
            <a:r>
              <a:rPr lang="en-US" altLang="ja-JP" sz="1000" spc="-1" dirty="0">
                <a:solidFill>
                  <a:srgbClr val="10243E"/>
                </a:solidFill>
                <a:latin typeface="Arial"/>
                <a:ea typeface="DejaVu Sans"/>
              </a:rPr>
              <a:t>UP</a:t>
            </a:r>
          </a:p>
          <a:p>
            <a:pPr algn="ctr">
              <a:lnSpc>
                <a:spcPct val="100000"/>
              </a:lnSpc>
            </a:pPr>
            <a:r>
              <a:rPr lang="en-US" altLang="ja-JP" sz="1000" b="0" strike="noStrike" spc="-1" dirty="0">
                <a:solidFill>
                  <a:srgbClr val="10243E"/>
                </a:solidFill>
                <a:latin typeface="Arial"/>
                <a:ea typeface="DejaVu Sans"/>
              </a:rPr>
              <a:t>Down</a:t>
            </a:r>
          </a:p>
          <a:p>
            <a:pPr algn="ctr">
              <a:lnSpc>
                <a:spcPct val="100000"/>
              </a:lnSpc>
            </a:pPr>
            <a:r>
              <a:rPr lang="en-US" altLang="ja-JP" sz="1000" spc="-1" dirty="0">
                <a:solidFill>
                  <a:srgbClr val="10243E"/>
                </a:solidFill>
                <a:latin typeface="Arial"/>
                <a:ea typeface="DejaVu Sans"/>
              </a:rPr>
              <a:t>Conv.</a:t>
            </a:r>
            <a:endParaRPr lang="en-US" altLang="ja-JP" sz="1000" b="0" strike="noStrike" spc="-1" dirty="0">
              <a:solidFill>
                <a:srgbClr val="10243E"/>
              </a:solidFill>
              <a:latin typeface="Arial"/>
              <a:ea typeface="DejaVu Sans"/>
            </a:endParaRPr>
          </a:p>
        </p:txBody>
      </p:sp>
      <p:sp>
        <p:nvSpPr>
          <p:cNvPr id="57" name="四角形: 角を丸くする 56">
            <a:extLst>
              <a:ext uri="{FF2B5EF4-FFF2-40B4-BE49-F238E27FC236}">
                <a16:creationId xmlns:a16="http://schemas.microsoft.com/office/drawing/2014/main" id="{1B4B0A5B-7F9C-49C6-92E0-6A63DB2885F3}"/>
              </a:ext>
            </a:extLst>
          </p:cNvPr>
          <p:cNvSpPr/>
          <p:nvPr/>
        </p:nvSpPr>
        <p:spPr>
          <a:xfrm>
            <a:off x="3134030" y="3343483"/>
            <a:ext cx="1505066" cy="1335453"/>
          </a:xfrm>
          <a:prstGeom prst="roundRect">
            <a:avLst>
              <a:gd name="adj" fmla="val 5903"/>
            </a:avLst>
          </a:prstGeom>
          <a:noFill/>
          <a:ln w="19050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8" name="四角形: 角を丸くする 57">
            <a:extLst>
              <a:ext uri="{FF2B5EF4-FFF2-40B4-BE49-F238E27FC236}">
                <a16:creationId xmlns:a16="http://schemas.microsoft.com/office/drawing/2014/main" id="{32F9DA1B-0D25-4D76-92D8-BFF33EC85C61}"/>
              </a:ext>
            </a:extLst>
          </p:cNvPr>
          <p:cNvSpPr/>
          <p:nvPr/>
        </p:nvSpPr>
        <p:spPr>
          <a:xfrm>
            <a:off x="5208172" y="3332051"/>
            <a:ext cx="1726904" cy="1346885"/>
          </a:xfrm>
          <a:prstGeom prst="roundRect">
            <a:avLst>
              <a:gd name="adj" fmla="val 5903"/>
            </a:avLst>
          </a:prstGeom>
          <a:noFill/>
          <a:ln w="19050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9" name="CustomShape 134">
            <a:extLst>
              <a:ext uri="{FF2B5EF4-FFF2-40B4-BE49-F238E27FC236}">
                <a16:creationId xmlns:a16="http://schemas.microsoft.com/office/drawing/2014/main" id="{94159D69-E174-4B77-B61C-32FB50BAC6E8}"/>
              </a:ext>
            </a:extLst>
          </p:cNvPr>
          <p:cNvSpPr/>
          <p:nvPr/>
        </p:nvSpPr>
        <p:spPr>
          <a:xfrm>
            <a:off x="4177933" y="2774227"/>
            <a:ext cx="1721769" cy="275545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200" spc="-1" dirty="0">
                <a:solidFill>
                  <a:srgbClr val="10243E"/>
                </a:solidFill>
                <a:latin typeface="Arial"/>
                <a:ea typeface="DejaVu Sans"/>
              </a:rPr>
              <a:t>RU : Radio Unit</a:t>
            </a:r>
            <a:endParaRPr lang="en-US" sz="1200" b="0" strike="noStrike" spc="-1" dirty="0">
              <a:latin typeface="Arial"/>
            </a:endParaRPr>
          </a:p>
        </p:txBody>
      </p:sp>
      <p:sp>
        <p:nvSpPr>
          <p:cNvPr id="60" name="CustomShape 134">
            <a:extLst>
              <a:ext uri="{FF2B5EF4-FFF2-40B4-BE49-F238E27FC236}">
                <a16:creationId xmlns:a16="http://schemas.microsoft.com/office/drawing/2014/main" id="{5CA84427-AD4C-4F87-A77A-E9327F9B83B4}"/>
              </a:ext>
            </a:extLst>
          </p:cNvPr>
          <p:cNvSpPr/>
          <p:nvPr/>
        </p:nvSpPr>
        <p:spPr>
          <a:xfrm>
            <a:off x="6870073" y="3809144"/>
            <a:ext cx="467211" cy="244767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000" spc="-1" dirty="0">
                <a:solidFill>
                  <a:srgbClr val="10243E"/>
                </a:solidFill>
                <a:latin typeface="Arial"/>
                <a:ea typeface="DejaVu Sans"/>
              </a:rPr>
              <a:t>LAN</a:t>
            </a:r>
            <a:endParaRPr lang="en-US" sz="1000" b="0" strike="noStrike" spc="-1" dirty="0">
              <a:latin typeface="Arial"/>
            </a:endParaRPr>
          </a:p>
        </p:txBody>
      </p:sp>
      <p:sp>
        <p:nvSpPr>
          <p:cNvPr id="61" name="CustomShape 134">
            <a:extLst>
              <a:ext uri="{FF2B5EF4-FFF2-40B4-BE49-F238E27FC236}">
                <a16:creationId xmlns:a16="http://schemas.microsoft.com/office/drawing/2014/main" id="{73051175-D2BD-4BA2-8AB2-9B7CF9AA286B}"/>
              </a:ext>
            </a:extLst>
          </p:cNvPr>
          <p:cNvSpPr/>
          <p:nvPr/>
        </p:nvSpPr>
        <p:spPr>
          <a:xfrm>
            <a:off x="7341653" y="3513766"/>
            <a:ext cx="467211" cy="244767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000" spc="-1" dirty="0" err="1">
                <a:solidFill>
                  <a:srgbClr val="10243E"/>
                </a:solidFill>
                <a:latin typeface="Arial"/>
                <a:ea typeface="DejaVu Sans"/>
              </a:rPr>
              <a:t>gNB</a:t>
            </a:r>
            <a:endParaRPr lang="en-US" sz="1000" b="0" strike="noStrike" spc="-1" dirty="0">
              <a:latin typeface="Arial"/>
            </a:endParaRPr>
          </a:p>
        </p:txBody>
      </p:sp>
      <p:sp>
        <p:nvSpPr>
          <p:cNvPr id="62" name="CustomShape 134">
            <a:extLst>
              <a:ext uri="{FF2B5EF4-FFF2-40B4-BE49-F238E27FC236}">
                <a16:creationId xmlns:a16="http://schemas.microsoft.com/office/drawing/2014/main" id="{9EFA71ED-6FF4-4F89-AADC-2CA643F414FC}"/>
              </a:ext>
            </a:extLst>
          </p:cNvPr>
          <p:cNvSpPr/>
          <p:nvPr/>
        </p:nvSpPr>
        <p:spPr>
          <a:xfrm>
            <a:off x="9495052" y="2825166"/>
            <a:ext cx="665457" cy="244767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altLang="ja-JP" sz="1000" spc="-1" dirty="0">
                <a:solidFill>
                  <a:srgbClr val="10243E"/>
                </a:solidFill>
                <a:latin typeface="Arial"/>
                <a:ea typeface="DejaVu Sans"/>
              </a:rPr>
              <a:t>Sever</a:t>
            </a:r>
            <a:endParaRPr lang="en-US" sz="1000" b="0" strike="noStrike" spc="-1" dirty="0">
              <a:latin typeface="Arial"/>
            </a:endParaRPr>
          </a:p>
        </p:txBody>
      </p:sp>
      <p:pic>
        <p:nvPicPr>
          <p:cNvPr id="63" name="グラフィックス 62" descr="クラウドからダウンロード 単色塗りつぶし">
            <a:extLst>
              <a:ext uri="{FF2B5EF4-FFF2-40B4-BE49-F238E27FC236}">
                <a16:creationId xmlns:a16="http://schemas.microsoft.com/office/drawing/2014/main" id="{9CA1AE57-92B1-478D-B6BB-ADB8835BE33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122877" y="3459786"/>
            <a:ext cx="914400" cy="914400"/>
          </a:xfrm>
          <a:prstGeom prst="rect">
            <a:avLst/>
          </a:prstGeom>
        </p:spPr>
      </p:pic>
      <p:sp>
        <p:nvSpPr>
          <p:cNvPr id="64" name="CustomShape 134">
            <a:extLst>
              <a:ext uri="{FF2B5EF4-FFF2-40B4-BE49-F238E27FC236}">
                <a16:creationId xmlns:a16="http://schemas.microsoft.com/office/drawing/2014/main" id="{7BA0763D-6B6A-4929-9F70-14DC0BA1E285}"/>
              </a:ext>
            </a:extLst>
          </p:cNvPr>
          <p:cNvSpPr/>
          <p:nvPr/>
        </p:nvSpPr>
        <p:spPr>
          <a:xfrm>
            <a:off x="8940905" y="3067245"/>
            <a:ext cx="594516" cy="244767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000" spc="-1" dirty="0">
                <a:latin typeface="Arial"/>
              </a:rPr>
              <a:t>DU/CU</a:t>
            </a:r>
            <a:endParaRPr lang="en-US" sz="1000" b="0" strike="noStrike" spc="-1" dirty="0">
              <a:latin typeface="Arial"/>
            </a:endParaRPr>
          </a:p>
        </p:txBody>
      </p:sp>
      <p:sp>
        <p:nvSpPr>
          <p:cNvPr id="65" name="CustomShape 134">
            <a:extLst>
              <a:ext uri="{FF2B5EF4-FFF2-40B4-BE49-F238E27FC236}">
                <a16:creationId xmlns:a16="http://schemas.microsoft.com/office/drawing/2014/main" id="{FA89DDC4-8F97-47ED-9781-3EDAD7A38F5A}"/>
              </a:ext>
            </a:extLst>
          </p:cNvPr>
          <p:cNvSpPr/>
          <p:nvPr/>
        </p:nvSpPr>
        <p:spPr>
          <a:xfrm>
            <a:off x="11187911" y="3346386"/>
            <a:ext cx="819390" cy="244767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000" b="0" strike="noStrike" spc="-1" dirty="0">
                <a:solidFill>
                  <a:srgbClr val="10243E"/>
                </a:solidFill>
                <a:latin typeface="Arial"/>
                <a:ea typeface="DejaVu Sans"/>
              </a:rPr>
              <a:t>Internet</a:t>
            </a:r>
            <a:endParaRPr lang="en-US" sz="1000" b="0" strike="noStrike" spc="-1" dirty="0">
              <a:latin typeface="Arial"/>
            </a:endParaRPr>
          </a:p>
        </p:txBody>
      </p:sp>
      <p:sp>
        <p:nvSpPr>
          <p:cNvPr id="66" name="CustomShape 134">
            <a:extLst>
              <a:ext uri="{FF2B5EF4-FFF2-40B4-BE49-F238E27FC236}">
                <a16:creationId xmlns:a16="http://schemas.microsoft.com/office/drawing/2014/main" id="{8A5E1D29-ACC6-49B0-AC6D-E47F96E0CE82}"/>
              </a:ext>
            </a:extLst>
          </p:cNvPr>
          <p:cNvSpPr/>
          <p:nvPr/>
        </p:nvSpPr>
        <p:spPr>
          <a:xfrm>
            <a:off x="9672412" y="4006342"/>
            <a:ext cx="467211" cy="244767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000" spc="-1" dirty="0">
                <a:solidFill>
                  <a:srgbClr val="10243E"/>
                </a:solidFill>
                <a:latin typeface="Arial"/>
                <a:ea typeface="DejaVu Sans"/>
              </a:rPr>
              <a:t>LAN</a:t>
            </a:r>
            <a:endParaRPr lang="en-US" sz="1000" b="0" strike="noStrike" spc="-1" dirty="0">
              <a:latin typeface="Arial"/>
            </a:endParaRPr>
          </a:p>
        </p:txBody>
      </p:sp>
      <p:sp>
        <p:nvSpPr>
          <p:cNvPr id="67" name="CustomShape 134">
            <a:extLst>
              <a:ext uri="{FF2B5EF4-FFF2-40B4-BE49-F238E27FC236}">
                <a16:creationId xmlns:a16="http://schemas.microsoft.com/office/drawing/2014/main" id="{B352C10B-6368-49DF-B606-C7917C05BFD3}"/>
              </a:ext>
            </a:extLst>
          </p:cNvPr>
          <p:cNvSpPr/>
          <p:nvPr/>
        </p:nvSpPr>
        <p:spPr>
          <a:xfrm>
            <a:off x="10046099" y="3055672"/>
            <a:ext cx="594516" cy="244767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000" b="0" strike="noStrike" spc="-1" dirty="0">
                <a:solidFill>
                  <a:srgbClr val="10243E"/>
                </a:solidFill>
                <a:latin typeface="Arial"/>
                <a:ea typeface="DejaVu Sans"/>
              </a:rPr>
              <a:t>5G-CN</a:t>
            </a:r>
            <a:endParaRPr lang="en-US" sz="1000" b="0" strike="noStrike" spc="-1" dirty="0">
              <a:latin typeface="Arial"/>
            </a:endParaRPr>
          </a:p>
        </p:txBody>
      </p:sp>
      <p:sp>
        <p:nvSpPr>
          <p:cNvPr id="68" name="CustomShape 134">
            <a:extLst>
              <a:ext uri="{FF2B5EF4-FFF2-40B4-BE49-F238E27FC236}">
                <a16:creationId xmlns:a16="http://schemas.microsoft.com/office/drawing/2014/main" id="{ECDC22D2-46FC-4503-8F52-8589A893509A}"/>
              </a:ext>
            </a:extLst>
          </p:cNvPr>
          <p:cNvSpPr/>
          <p:nvPr/>
        </p:nvSpPr>
        <p:spPr>
          <a:xfrm>
            <a:off x="7537331" y="4336289"/>
            <a:ext cx="467211" cy="244767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000" spc="-1" dirty="0">
                <a:solidFill>
                  <a:srgbClr val="10243E"/>
                </a:solidFill>
                <a:latin typeface="Arial"/>
                <a:ea typeface="DejaVu Sans"/>
              </a:rPr>
              <a:t>LAN</a:t>
            </a:r>
            <a:endParaRPr lang="en-US" sz="1000" b="0" strike="noStrike" spc="-1" dirty="0">
              <a:latin typeface="Arial"/>
            </a:endParaRPr>
          </a:p>
        </p:txBody>
      </p:sp>
      <p:sp>
        <p:nvSpPr>
          <p:cNvPr id="69" name="CustomShape 134">
            <a:extLst>
              <a:ext uri="{FF2B5EF4-FFF2-40B4-BE49-F238E27FC236}">
                <a16:creationId xmlns:a16="http://schemas.microsoft.com/office/drawing/2014/main" id="{587D9E99-8ADF-44AF-89F4-2B42087A030E}"/>
              </a:ext>
            </a:extLst>
          </p:cNvPr>
          <p:cNvSpPr/>
          <p:nvPr/>
        </p:nvSpPr>
        <p:spPr>
          <a:xfrm>
            <a:off x="8092860" y="3160500"/>
            <a:ext cx="605754" cy="244767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000" b="0" strike="noStrike" spc="-1" dirty="0">
                <a:solidFill>
                  <a:srgbClr val="10243E"/>
                </a:solidFill>
                <a:latin typeface="Arial"/>
                <a:ea typeface="DejaVu Sans"/>
              </a:rPr>
              <a:t>O-RAN</a:t>
            </a:r>
            <a:endParaRPr lang="en-US" sz="1000" b="0" strike="noStrike" spc="-1" dirty="0">
              <a:latin typeface="Arial"/>
            </a:endParaRPr>
          </a:p>
        </p:txBody>
      </p:sp>
      <p:sp>
        <p:nvSpPr>
          <p:cNvPr id="70" name="CustomShape 134">
            <a:extLst>
              <a:ext uri="{FF2B5EF4-FFF2-40B4-BE49-F238E27FC236}">
                <a16:creationId xmlns:a16="http://schemas.microsoft.com/office/drawing/2014/main" id="{F07CA49F-8FA5-483C-A99C-E70FECC8951E}"/>
              </a:ext>
            </a:extLst>
          </p:cNvPr>
          <p:cNvSpPr/>
          <p:nvPr/>
        </p:nvSpPr>
        <p:spPr>
          <a:xfrm>
            <a:off x="9495052" y="4452565"/>
            <a:ext cx="2160716" cy="73721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ja-JP" altLang="en-US" sz="1400" b="1" spc="-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ソフトウェア企業</a:t>
            </a:r>
            <a:endParaRPr lang="en-US" altLang="ja-JP" sz="1400" b="1" spc="-1" dirty="0">
              <a:solidFill>
                <a:srgbClr val="00206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00000"/>
              </a:lnSpc>
            </a:pPr>
            <a:r>
              <a:rPr lang="ja-JP" altLang="en-US" sz="1400" b="1" strike="noStrike" spc="-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ネットワーク企業</a:t>
            </a:r>
            <a:endParaRPr lang="en-US" altLang="ja-JP" sz="1400" b="1" strike="noStrike" spc="-1" dirty="0">
              <a:solidFill>
                <a:srgbClr val="00206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00000"/>
              </a:lnSpc>
            </a:pPr>
            <a:r>
              <a:rPr lang="ja-JP" altLang="en-US" sz="1400" b="1" spc="-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キャリアは対象外？</a:t>
            </a:r>
            <a:endParaRPr lang="en-US" sz="1400" b="1" strike="noStrike" spc="-1" dirty="0">
              <a:solidFill>
                <a:srgbClr val="00206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3" name="CustomShape 134">
            <a:extLst>
              <a:ext uri="{FF2B5EF4-FFF2-40B4-BE49-F238E27FC236}">
                <a16:creationId xmlns:a16="http://schemas.microsoft.com/office/drawing/2014/main" id="{04ED074A-387D-46C8-9EBD-9A4809CDC13E}"/>
              </a:ext>
            </a:extLst>
          </p:cNvPr>
          <p:cNvSpPr/>
          <p:nvPr/>
        </p:nvSpPr>
        <p:spPr>
          <a:xfrm>
            <a:off x="-94019" y="1699033"/>
            <a:ext cx="2734238" cy="1321985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1600" spc="-1" dirty="0">
                <a:solidFill>
                  <a:srgbClr val="002060"/>
                </a:solidFill>
                <a:latin typeface="Arial"/>
                <a:ea typeface="DejaVu Sans"/>
              </a:rPr>
              <a:t>&lt;</a:t>
            </a:r>
            <a:r>
              <a:rPr lang="en-US" altLang="ja-JP" sz="1600" spc="-1" dirty="0">
                <a:solidFill>
                  <a:srgbClr val="002060"/>
                </a:solidFill>
                <a:latin typeface="Arial"/>
                <a:ea typeface="DejaVu Sans"/>
              </a:rPr>
              <a:t>Local</a:t>
            </a:r>
            <a:r>
              <a:rPr lang="ja-JP" altLang="en-US" sz="1600" spc="-1" dirty="0">
                <a:solidFill>
                  <a:srgbClr val="002060"/>
                </a:solidFill>
                <a:latin typeface="Arial"/>
                <a:ea typeface="DejaVu Sans"/>
              </a:rPr>
              <a:t> </a:t>
            </a:r>
            <a:r>
              <a:rPr lang="en-US" sz="1600" spc="-1" dirty="0">
                <a:solidFill>
                  <a:srgbClr val="002060"/>
                </a:solidFill>
                <a:latin typeface="Arial"/>
                <a:ea typeface="DejaVu Sans"/>
              </a:rPr>
              <a:t>5G Use Case&gt;</a:t>
            </a:r>
          </a:p>
          <a:p>
            <a:pPr algn="ctr">
              <a:lnSpc>
                <a:spcPct val="100000"/>
              </a:lnSpc>
            </a:pPr>
            <a:r>
              <a:rPr lang="en-US" sz="1600" spc="-1" dirty="0" err="1">
                <a:solidFill>
                  <a:srgbClr val="002060"/>
                </a:solidFill>
                <a:latin typeface="Arial"/>
                <a:ea typeface="DejaVu Sans"/>
              </a:rPr>
              <a:t>AutoMotive</a:t>
            </a:r>
            <a:endParaRPr lang="en-US" sz="1600" spc="-1" dirty="0">
              <a:solidFill>
                <a:srgbClr val="002060"/>
              </a:solidFill>
              <a:latin typeface="Arial"/>
              <a:ea typeface="DejaVu Sans"/>
            </a:endParaRPr>
          </a:p>
          <a:p>
            <a:pPr algn="ctr">
              <a:lnSpc>
                <a:spcPct val="100000"/>
              </a:lnSpc>
            </a:pPr>
            <a:r>
              <a:rPr lang="en-US" altLang="ja-JP" sz="1600" b="0" strike="noStrike" spc="-1" dirty="0">
                <a:solidFill>
                  <a:srgbClr val="002060"/>
                </a:solidFill>
                <a:latin typeface="Arial"/>
                <a:ea typeface="DejaVu Sans"/>
              </a:rPr>
              <a:t>Smart</a:t>
            </a:r>
            <a:r>
              <a:rPr lang="ja-JP" altLang="en-US" sz="1600" b="0" strike="noStrike" spc="-1" dirty="0">
                <a:solidFill>
                  <a:srgbClr val="002060"/>
                </a:solidFill>
                <a:latin typeface="Arial"/>
                <a:ea typeface="DejaVu Sans"/>
              </a:rPr>
              <a:t> </a:t>
            </a:r>
            <a:r>
              <a:rPr lang="en-US" altLang="ja-JP" sz="1600" b="0" strike="noStrike" spc="-1" dirty="0">
                <a:solidFill>
                  <a:srgbClr val="002060"/>
                </a:solidFill>
                <a:latin typeface="Arial"/>
                <a:ea typeface="DejaVu Sans"/>
              </a:rPr>
              <a:t>Factory</a:t>
            </a:r>
          </a:p>
          <a:p>
            <a:pPr algn="ctr">
              <a:lnSpc>
                <a:spcPct val="100000"/>
              </a:lnSpc>
            </a:pPr>
            <a:r>
              <a:rPr lang="en-US" altLang="ja-JP" sz="1600" b="0" strike="noStrike" spc="-1" dirty="0">
                <a:solidFill>
                  <a:srgbClr val="002060"/>
                </a:solidFill>
                <a:latin typeface="Arial"/>
              </a:rPr>
              <a:t>Robot</a:t>
            </a:r>
          </a:p>
          <a:p>
            <a:pPr algn="ctr">
              <a:lnSpc>
                <a:spcPct val="100000"/>
              </a:lnSpc>
            </a:pPr>
            <a:r>
              <a:rPr lang="en-US" sz="1600" spc="-1" dirty="0">
                <a:solidFill>
                  <a:srgbClr val="002060"/>
                </a:solidFill>
                <a:latin typeface="Arial"/>
              </a:rPr>
              <a:t>Constructor</a:t>
            </a:r>
            <a:endParaRPr lang="en-US" sz="1600" b="0" strike="noStrike" spc="-1" dirty="0">
              <a:solidFill>
                <a:srgbClr val="002060"/>
              </a:solidFill>
              <a:latin typeface="Arial"/>
            </a:endParaRPr>
          </a:p>
        </p:txBody>
      </p:sp>
      <p:pic>
        <p:nvPicPr>
          <p:cNvPr id="74" name="グラフィックス 73" descr="車 単色塗りつぶし">
            <a:extLst>
              <a:ext uri="{FF2B5EF4-FFF2-40B4-BE49-F238E27FC236}">
                <a16:creationId xmlns:a16="http://schemas.microsoft.com/office/drawing/2014/main" id="{2ACD2890-7BA9-4FB4-BC30-2FDC9CA575A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48155" y="3800421"/>
            <a:ext cx="497515" cy="497515"/>
          </a:xfrm>
          <a:prstGeom prst="rect">
            <a:avLst/>
          </a:prstGeom>
        </p:spPr>
      </p:pic>
      <p:pic>
        <p:nvPicPr>
          <p:cNvPr id="75" name="グラフィックス 74" descr="工場 枠線">
            <a:extLst>
              <a:ext uri="{FF2B5EF4-FFF2-40B4-BE49-F238E27FC236}">
                <a16:creationId xmlns:a16="http://schemas.microsoft.com/office/drawing/2014/main" id="{9BCEDBB1-ADF5-4270-9873-39C2CB96AB9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165006" y="3864772"/>
            <a:ext cx="602460" cy="602460"/>
          </a:xfrm>
          <a:prstGeom prst="rect">
            <a:avLst/>
          </a:prstGeom>
        </p:spPr>
      </p:pic>
      <p:pic>
        <p:nvPicPr>
          <p:cNvPr id="76" name="グラフィックス 75" descr="ロボット ハンド 単色塗りつぶし">
            <a:extLst>
              <a:ext uri="{FF2B5EF4-FFF2-40B4-BE49-F238E27FC236}">
                <a16:creationId xmlns:a16="http://schemas.microsoft.com/office/drawing/2014/main" id="{AFA69BF1-9485-4E0D-8BF8-5304BEE5BC0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400458" y="4521660"/>
            <a:ext cx="552962" cy="552962"/>
          </a:xfrm>
          <a:prstGeom prst="rect">
            <a:avLst/>
          </a:prstGeom>
        </p:spPr>
      </p:pic>
      <p:pic>
        <p:nvPicPr>
          <p:cNvPr id="77" name="グラフィックス 76" descr="掘削機 単色塗りつぶし">
            <a:extLst>
              <a:ext uri="{FF2B5EF4-FFF2-40B4-BE49-F238E27FC236}">
                <a16:creationId xmlns:a16="http://schemas.microsoft.com/office/drawing/2014/main" id="{B402FAB7-1370-4764-9CA6-AD869F9D4B0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194905" y="4581056"/>
            <a:ext cx="552962" cy="552962"/>
          </a:xfrm>
          <a:prstGeom prst="rect">
            <a:avLst/>
          </a:prstGeom>
        </p:spPr>
      </p:pic>
      <p:pic>
        <p:nvPicPr>
          <p:cNvPr id="78" name="グラフィックス 77" descr="サーバー 単色塗りつぶし">
            <a:extLst>
              <a:ext uri="{FF2B5EF4-FFF2-40B4-BE49-F238E27FC236}">
                <a16:creationId xmlns:a16="http://schemas.microsoft.com/office/drawing/2014/main" id="{60D3DDA8-FE1E-4D1F-8609-D2FDBC3B072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8775591" y="3205443"/>
            <a:ext cx="914400" cy="914400"/>
          </a:xfrm>
          <a:prstGeom prst="rect">
            <a:avLst/>
          </a:prstGeom>
        </p:spPr>
      </p:pic>
      <p:sp>
        <p:nvSpPr>
          <p:cNvPr id="79" name="Line 101">
            <a:extLst>
              <a:ext uri="{FF2B5EF4-FFF2-40B4-BE49-F238E27FC236}">
                <a16:creationId xmlns:a16="http://schemas.microsoft.com/office/drawing/2014/main" id="{16B34120-C044-44ED-996B-508C576D8390}"/>
              </a:ext>
            </a:extLst>
          </p:cNvPr>
          <p:cNvSpPr/>
          <p:nvPr/>
        </p:nvSpPr>
        <p:spPr>
          <a:xfrm>
            <a:off x="7337284" y="3390256"/>
            <a:ext cx="1986082" cy="4326"/>
          </a:xfrm>
          <a:prstGeom prst="line">
            <a:avLst/>
          </a:prstGeom>
          <a:ln>
            <a:solidFill>
              <a:srgbClr val="00206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0" name="Line 101">
            <a:extLst>
              <a:ext uri="{FF2B5EF4-FFF2-40B4-BE49-F238E27FC236}">
                <a16:creationId xmlns:a16="http://schemas.microsoft.com/office/drawing/2014/main" id="{B36B11A2-0660-42E7-930D-E10560F8D151}"/>
              </a:ext>
            </a:extLst>
          </p:cNvPr>
          <p:cNvSpPr/>
          <p:nvPr/>
        </p:nvSpPr>
        <p:spPr>
          <a:xfrm flipH="1">
            <a:off x="7335437" y="3378793"/>
            <a:ext cx="0" cy="437540"/>
          </a:xfrm>
          <a:prstGeom prst="line">
            <a:avLst/>
          </a:prstGeom>
          <a:ln>
            <a:solidFill>
              <a:srgbClr val="00206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81" name="グラフィックス 80" descr="サーバー 単色塗りつぶし">
            <a:extLst>
              <a:ext uri="{FF2B5EF4-FFF2-40B4-BE49-F238E27FC236}">
                <a16:creationId xmlns:a16="http://schemas.microsoft.com/office/drawing/2014/main" id="{A9E8533A-E8A0-4A5A-8A2B-A0EA4B027E3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9873112" y="3205443"/>
            <a:ext cx="914400" cy="914400"/>
          </a:xfrm>
          <a:prstGeom prst="rect">
            <a:avLst/>
          </a:prstGeom>
        </p:spPr>
      </p:pic>
      <p:sp>
        <p:nvSpPr>
          <p:cNvPr id="83" name="Line 101">
            <a:extLst>
              <a:ext uri="{FF2B5EF4-FFF2-40B4-BE49-F238E27FC236}">
                <a16:creationId xmlns:a16="http://schemas.microsoft.com/office/drawing/2014/main" id="{E3EF46CD-ACE2-4286-A43D-F7A3468EA393}"/>
              </a:ext>
            </a:extLst>
          </p:cNvPr>
          <p:cNvSpPr/>
          <p:nvPr/>
        </p:nvSpPr>
        <p:spPr>
          <a:xfrm>
            <a:off x="9495052" y="3984333"/>
            <a:ext cx="551047" cy="0"/>
          </a:xfrm>
          <a:prstGeom prst="line">
            <a:avLst/>
          </a:prstGeom>
          <a:ln w="57150">
            <a:solidFill>
              <a:srgbClr val="00206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4" name="Line 101">
            <a:extLst>
              <a:ext uri="{FF2B5EF4-FFF2-40B4-BE49-F238E27FC236}">
                <a16:creationId xmlns:a16="http://schemas.microsoft.com/office/drawing/2014/main" id="{91BCF0E9-511D-4E42-91DE-CD630510CF47}"/>
              </a:ext>
            </a:extLst>
          </p:cNvPr>
          <p:cNvSpPr/>
          <p:nvPr/>
        </p:nvSpPr>
        <p:spPr>
          <a:xfrm>
            <a:off x="10636864" y="3984333"/>
            <a:ext cx="551047" cy="0"/>
          </a:xfrm>
          <a:prstGeom prst="line">
            <a:avLst/>
          </a:prstGeom>
          <a:ln w="57150">
            <a:solidFill>
              <a:srgbClr val="00206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5" name="CustomShape 134">
            <a:extLst>
              <a:ext uri="{FF2B5EF4-FFF2-40B4-BE49-F238E27FC236}">
                <a16:creationId xmlns:a16="http://schemas.microsoft.com/office/drawing/2014/main" id="{3958FC25-3BD1-4AE7-BE6E-EE1DC7F528DA}"/>
              </a:ext>
            </a:extLst>
          </p:cNvPr>
          <p:cNvSpPr/>
          <p:nvPr/>
        </p:nvSpPr>
        <p:spPr>
          <a:xfrm>
            <a:off x="8139207" y="3377026"/>
            <a:ext cx="467211" cy="244767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000" spc="-1" dirty="0">
                <a:solidFill>
                  <a:srgbClr val="10243E"/>
                </a:solidFill>
                <a:latin typeface="Arial"/>
                <a:ea typeface="DejaVu Sans"/>
              </a:rPr>
              <a:t>LAN</a:t>
            </a:r>
            <a:endParaRPr lang="en-US" sz="1000" b="0" strike="noStrike" spc="-1" dirty="0">
              <a:latin typeface="Arial"/>
            </a:endParaRPr>
          </a:p>
        </p:txBody>
      </p:sp>
      <p:sp>
        <p:nvSpPr>
          <p:cNvPr id="94" name="CustomShape 1">
            <a:extLst>
              <a:ext uri="{FF2B5EF4-FFF2-40B4-BE49-F238E27FC236}">
                <a16:creationId xmlns:a16="http://schemas.microsoft.com/office/drawing/2014/main" id="{0BADC4A2-91CF-4552-B2E6-CF69B02FAD5B}"/>
              </a:ext>
            </a:extLst>
          </p:cNvPr>
          <p:cNvSpPr/>
          <p:nvPr/>
        </p:nvSpPr>
        <p:spPr>
          <a:xfrm>
            <a:off x="4542947" y="1034059"/>
            <a:ext cx="4322787" cy="143496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marL="12600">
              <a:lnSpc>
                <a:spcPct val="100000"/>
              </a:lnSpc>
            </a:pPr>
            <a:r>
              <a:rPr lang="en-US" altLang="ja-JP" b="1" spc="-7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B5G/6G</a:t>
            </a:r>
            <a:r>
              <a:rPr lang="ja-JP" altLang="en-US" b="1" spc="-7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に向けて、</a:t>
            </a:r>
            <a:endParaRPr lang="en-US" altLang="ja-JP" b="1" spc="-7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12600">
              <a:lnSpc>
                <a:spcPct val="100000"/>
              </a:lnSpc>
            </a:pPr>
            <a:endParaRPr lang="en-US" altLang="ja-JP" b="1" spc="-7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12600">
              <a:lnSpc>
                <a:spcPct val="100000"/>
              </a:lnSpc>
            </a:pPr>
            <a:r>
              <a:rPr lang="ja-JP" altLang="en-US" b="1" spc="-7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低遅延など「特徴のある無線」に</a:t>
            </a:r>
            <a:endParaRPr lang="en-US" altLang="ja-JP" b="1" spc="-7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12600">
              <a:lnSpc>
                <a:spcPct val="100000"/>
              </a:lnSpc>
            </a:pPr>
            <a:endParaRPr lang="en-US" altLang="ja-JP" b="1" spc="-7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12600">
              <a:lnSpc>
                <a:spcPct val="100000"/>
              </a:lnSpc>
            </a:pPr>
            <a:r>
              <a:rPr lang="ja-JP" altLang="en-US" b="1" spc="-7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いっしょに挑戦しませんか？</a:t>
            </a:r>
            <a:endParaRPr lang="en-US" altLang="ja-JP" b="1" spc="-7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317356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CustomShape 1"/>
          <p:cNvSpPr/>
          <p:nvPr/>
        </p:nvSpPr>
        <p:spPr>
          <a:xfrm>
            <a:off x="976688" y="871068"/>
            <a:ext cx="3991551" cy="133642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marL="12600">
              <a:lnSpc>
                <a:spcPct val="100000"/>
              </a:lnSpc>
            </a:pPr>
            <a:r>
              <a:rPr lang="ja-JP" altLang="en-US" sz="2400" b="0" strike="noStrike" spc="-1" dirty="0">
                <a:solidFill>
                  <a:srgbClr val="002060"/>
                </a:solidFill>
                <a:latin typeface="Arial"/>
              </a:rPr>
              <a:t>過去の製品：</a:t>
            </a:r>
            <a:r>
              <a:rPr lang="en-US" altLang="ja-JP" sz="2400" b="0" strike="noStrike" spc="-1" dirty="0">
                <a:solidFill>
                  <a:srgbClr val="002060"/>
                </a:solidFill>
                <a:latin typeface="Arial"/>
              </a:rPr>
              <a:t>2016</a:t>
            </a:r>
            <a:r>
              <a:rPr lang="ja-JP" altLang="en-US" sz="2400" b="0" strike="noStrike" spc="-1" dirty="0">
                <a:solidFill>
                  <a:srgbClr val="002060"/>
                </a:solidFill>
                <a:latin typeface="Arial"/>
              </a:rPr>
              <a:t>年</a:t>
            </a:r>
            <a:endParaRPr lang="en-US" altLang="ja-JP" sz="2400" b="0" strike="noStrike" spc="-1" dirty="0">
              <a:solidFill>
                <a:srgbClr val="002060"/>
              </a:solidFill>
              <a:latin typeface="Arial"/>
            </a:endParaRPr>
          </a:p>
          <a:p>
            <a:pPr marL="12600">
              <a:lnSpc>
                <a:spcPct val="100000"/>
              </a:lnSpc>
            </a:pPr>
            <a:r>
              <a:rPr lang="ja-JP" altLang="en-US" sz="2400" b="0" strike="noStrike" spc="-1" dirty="0">
                <a:solidFill>
                  <a:srgbClr val="002060"/>
                </a:solidFill>
                <a:latin typeface="Arial"/>
              </a:rPr>
              <a:t>放送の研究所</a:t>
            </a:r>
            <a:endParaRPr lang="en-US" altLang="ja-JP" sz="2400" b="0" strike="noStrike" spc="-1" dirty="0">
              <a:solidFill>
                <a:srgbClr val="002060"/>
              </a:solidFill>
              <a:latin typeface="Arial"/>
            </a:endParaRPr>
          </a:p>
          <a:p>
            <a:pPr marL="12600">
              <a:lnSpc>
                <a:spcPct val="100000"/>
              </a:lnSpc>
            </a:pPr>
            <a:r>
              <a:rPr lang="en-US" sz="2400" spc="-1" dirty="0">
                <a:solidFill>
                  <a:srgbClr val="002060"/>
                </a:solidFill>
                <a:latin typeface="Arial"/>
              </a:rPr>
              <a:t>AD9680, AD9144</a:t>
            </a:r>
            <a:endParaRPr lang="en-US" sz="2400" b="0" strike="noStrike" spc="-1" dirty="0">
              <a:solidFill>
                <a:srgbClr val="002060"/>
              </a:solidFill>
              <a:latin typeface="Arial"/>
            </a:endParaRPr>
          </a:p>
        </p:txBody>
      </p:sp>
      <p:sp>
        <p:nvSpPr>
          <p:cNvPr id="4" name="CustomShape 1">
            <a:extLst>
              <a:ext uri="{FF2B5EF4-FFF2-40B4-BE49-F238E27FC236}">
                <a16:creationId xmlns:a16="http://schemas.microsoft.com/office/drawing/2014/main" id="{E5FD0B20-EFF9-4211-89DF-2544B229D925}"/>
              </a:ext>
            </a:extLst>
          </p:cNvPr>
          <p:cNvSpPr/>
          <p:nvPr/>
        </p:nvSpPr>
        <p:spPr>
          <a:xfrm>
            <a:off x="468688" y="228497"/>
            <a:ext cx="3574031" cy="45222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marL="12600">
              <a:lnSpc>
                <a:spcPct val="100000"/>
              </a:lnSpc>
            </a:pPr>
            <a:r>
              <a:rPr lang="ja-JP" altLang="en-US" sz="2400" spc="-1" dirty="0">
                <a:solidFill>
                  <a:srgbClr val="002060"/>
                </a:solidFill>
                <a:latin typeface="Arial"/>
              </a:rPr>
              <a:t>１）自社製品と顧客</a:t>
            </a:r>
            <a:endParaRPr lang="en-US" altLang="ja-JP" sz="2400" spc="-1" dirty="0">
              <a:solidFill>
                <a:srgbClr val="002060"/>
              </a:solidFill>
              <a:latin typeface="Arial"/>
            </a:endParaRPr>
          </a:p>
        </p:txBody>
      </p:sp>
      <p:pic>
        <p:nvPicPr>
          <p:cNvPr id="3" name="図 2" descr="概略図 が含まれている画像&#10;&#10;自動的に生成された説明">
            <a:extLst>
              <a:ext uri="{FF2B5EF4-FFF2-40B4-BE49-F238E27FC236}">
                <a16:creationId xmlns:a16="http://schemas.microsoft.com/office/drawing/2014/main" id="{8F743202-C9E4-4AB5-B956-EC6070A672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1203" y="871068"/>
            <a:ext cx="4442019" cy="2872465"/>
          </a:xfrm>
          <a:prstGeom prst="rect">
            <a:avLst/>
          </a:prstGeom>
        </p:spPr>
      </p:pic>
      <p:pic>
        <p:nvPicPr>
          <p:cNvPr id="7" name="図 6" descr="グラフィカル ユーザー インターフェイス&#10;&#10;自動的に生成された説明">
            <a:extLst>
              <a:ext uri="{FF2B5EF4-FFF2-40B4-BE49-F238E27FC236}">
                <a16:creationId xmlns:a16="http://schemas.microsoft.com/office/drawing/2014/main" id="{EED6FD69-D5CF-49CA-B5DA-14427B048F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678" y="2528206"/>
            <a:ext cx="4914696" cy="3106838"/>
          </a:xfrm>
          <a:prstGeom prst="rect">
            <a:avLst/>
          </a:prstGeom>
        </p:spPr>
      </p:pic>
      <p:pic>
        <p:nvPicPr>
          <p:cNvPr id="10" name="図 9" descr="電子機器の部品&#10;&#10;低い精度で自動的に生成された説明">
            <a:extLst>
              <a:ext uri="{FF2B5EF4-FFF2-40B4-BE49-F238E27FC236}">
                <a16:creationId xmlns:a16="http://schemas.microsoft.com/office/drawing/2014/main" id="{F215F015-D429-476A-BA95-F06C2023BB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7053" y="4004941"/>
            <a:ext cx="2775267" cy="2198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6274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CustomShape 1"/>
          <p:cNvSpPr/>
          <p:nvPr/>
        </p:nvSpPr>
        <p:spPr>
          <a:xfrm>
            <a:off x="607234" y="2081955"/>
            <a:ext cx="3991551" cy="284749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marL="12600">
              <a:lnSpc>
                <a:spcPct val="100000"/>
              </a:lnSpc>
            </a:pPr>
            <a:r>
              <a:rPr lang="ja-JP" altLang="en-US" sz="2400" b="0" strike="noStrike" spc="-1" dirty="0">
                <a:solidFill>
                  <a:srgbClr val="002060"/>
                </a:solidFill>
                <a:latin typeface="Arial"/>
              </a:rPr>
              <a:t>過去の製品：</a:t>
            </a:r>
            <a:r>
              <a:rPr lang="en-US" altLang="ja-JP" sz="2400" b="0" strike="noStrike" spc="-1" dirty="0">
                <a:solidFill>
                  <a:srgbClr val="002060"/>
                </a:solidFill>
                <a:latin typeface="Arial"/>
              </a:rPr>
              <a:t>2019</a:t>
            </a:r>
            <a:r>
              <a:rPr lang="ja-JP" altLang="en-US" sz="2400" b="0" strike="noStrike" spc="-1" dirty="0">
                <a:solidFill>
                  <a:srgbClr val="002060"/>
                </a:solidFill>
                <a:latin typeface="Arial"/>
              </a:rPr>
              <a:t>年</a:t>
            </a:r>
            <a:endParaRPr lang="en-US" altLang="ja-JP" sz="2400" b="0" strike="noStrike" spc="-1" dirty="0">
              <a:solidFill>
                <a:srgbClr val="002060"/>
              </a:solidFill>
              <a:latin typeface="Arial"/>
            </a:endParaRPr>
          </a:p>
          <a:p>
            <a:pPr marL="12600">
              <a:lnSpc>
                <a:spcPct val="100000"/>
              </a:lnSpc>
            </a:pPr>
            <a:r>
              <a:rPr lang="en-US" sz="2400" spc="-1" dirty="0">
                <a:solidFill>
                  <a:srgbClr val="002060"/>
                </a:solidFill>
                <a:latin typeface="Arial"/>
              </a:rPr>
              <a:t>5G</a:t>
            </a:r>
            <a:r>
              <a:rPr lang="ja-JP" altLang="en-US" sz="2400" spc="-1" dirty="0">
                <a:solidFill>
                  <a:srgbClr val="002060"/>
                </a:solidFill>
                <a:latin typeface="Arial"/>
              </a:rPr>
              <a:t>の研究所</a:t>
            </a:r>
            <a:endParaRPr lang="en-US" altLang="ja-JP" sz="2400" spc="-1" dirty="0">
              <a:solidFill>
                <a:srgbClr val="002060"/>
              </a:solidFill>
              <a:latin typeface="Arial"/>
            </a:endParaRPr>
          </a:p>
          <a:p>
            <a:pPr marL="12600">
              <a:lnSpc>
                <a:spcPct val="100000"/>
              </a:lnSpc>
            </a:pPr>
            <a:r>
              <a:rPr lang="en-US" sz="2400" b="0" strike="noStrike" spc="-1" dirty="0">
                <a:solidFill>
                  <a:srgbClr val="002060"/>
                </a:solidFill>
                <a:latin typeface="Arial"/>
              </a:rPr>
              <a:t>Xilinx </a:t>
            </a:r>
            <a:r>
              <a:rPr lang="en-US" sz="2400" b="0" strike="noStrike" spc="-1" dirty="0" err="1">
                <a:solidFill>
                  <a:srgbClr val="002060"/>
                </a:solidFill>
                <a:latin typeface="Arial"/>
              </a:rPr>
              <a:t>RFSoC</a:t>
            </a:r>
            <a:r>
              <a:rPr lang="en-US" sz="2400" b="0" strike="noStrike" spc="-1" dirty="0">
                <a:solidFill>
                  <a:srgbClr val="002060"/>
                </a:solidFill>
                <a:latin typeface="Arial"/>
              </a:rPr>
              <a:t> Gen1</a:t>
            </a:r>
          </a:p>
          <a:p>
            <a:pPr marL="12600">
              <a:lnSpc>
                <a:spcPct val="100000"/>
              </a:lnSpc>
            </a:pPr>
            <a:endParaRPr lang="en-US" sz="2400" b="0" strike="noStrike" spc="-1" dirty="0">
              <a:solidFill>
                <a:srgbClr val="002060"/>
              </a:solidFill>
              <a:latin typeface="Arial"/>
            </a:endParaRPr>
          </a:p>
          <a:p>
            <a:pPr marL="12600">
              <a:lnSpc>
                <a:spcPct val="100000"/>
              </a:lnSpc>
            </a:pPr>
            <a:r>
              <a:rPr lang="ja-JP" altLang="en-US" sz="2400" b="0" strike="noStrike" spc="-1" dirty="0">
                <a:solidFill>
                  <a:srgbClr val="002060"/>
                </a:solidFill>
                <a:latin typeface="Arial"/>
              </a:rPr>
              <a:t>東京都中小企業振興公社</a:t>
            </a:r>
            <a:endParaRPr lang="en-US" altLang="ja-JP" sz="2400" b="0" strike="noStrike" spc="-1" dirty="0">
              <a:solidFill>
                <a:srgbClr val="002060"/>
              </a:solidFill>
              <a:latin typeface="Arial"/>
            </a:endParaRPr>
          </a:p>
          <a:p>
            <a:pPr marL="12600">
              <a:lnSpc>
                <a:spcPct val="100000"/>
              </a:lnSpc>
            </a:pPr>
            <a:r>
              <a:rPr lang="ja-JP" altLang="en-US" sz="2400" b="0" strike="noStrike" spc="-1" dirty="0">
                <a:solidFill>
                  <a:srgbClr val="002060"/>
                </a:solidFill>
                <a:latin typeface="Arial"/>
              </a:rPr>
              <a:t>「</a:t>
            </a:r>
            <a:r>
              <a:rPr lang="ja-JP" altLang="en-US" sz="2400" spc="-1" dirty="0">
                <a:solidFill>
                  <a:srgbClr val="002060"/>
                </a:solidFill>
                <a:latin typeface="Arial"/>
              </a:rPr>
              <a:t>製品改良助成金</a:t>
            </a:r>
            <a:r>
              <a:rPr lang="ja-JP" altLang="en-US" sz="2400" b="0" strike="noStrike" spc="-1" dirty="0">
                <a:solidFill>
                  <a:srgbClr val="002060"/>
                </a:solidFill>
                <a:latin typeface="Arial"/>
              </a:rPr>
              <a:t>」</a:t>
            </a:r>
            <a:endParaRPr lang="en-US" sz="2400" b="0" strike="noStrike" spc="-1" dirty="0">
              <a:solidFill>
                <a:srgbClr val="002060"/>
              </a:solidFill>
              <a:latin typeface="Arial"/>
            </a:endParaRPr>
          </a:p>
        </p:txBody>
      </p:sp>
      <p:sp>
        <p:nvSpPr>
          <p:cNvPr id="4" name="CustomShape 1">
            <a:extLst>
              <a:ext uri="{FF2B5EF4-FFF2-40B4-BE49-F238E27FC236}">
                <a16:creationId xmlns:a16="http://schemas.microsoft.com/office/drawing/2014/main" id="{E5FD0B20-EFF9-4211-89DF-2544B229D925}"/>
              </a:ext>
            </a:extLst>
          </p:cNvPr>
          <p:cNvSpPr/>
          <p:nvPr/>
        </p:nvSpPr>
        <p:spPr>
          <a:xfrm>
            <a:off x="468688" y="228497"/>
            <a:ext cx="3574031" cy="45222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marL="12600">
              <a:lnSpc>
                <a:spcPct val="100000"/>
              </a:lnSpc>
            </a:pPr>
            <a:r>
              <a:rPr lang="ja-JP" altLang="en-US" sz="2400" spc="-1" dirty="0">
                <a:solidFill>
                  <a:srgbClr val="002060"/>
                </a:solidFill>
                <a:latin typeface="Arial"/>
              </a:rPr>
              <a:t>１）自社製品と顧客</a:t>
            </a:r>
            <a:endParaRPr lang="en-US" altLang="ja-JP" sz="2400" spc="-1" dirty="0">
              <a:solidFill>
                <a:srgbClr val="002060"/>
              </a:solidFill>
              <a:latin typeface="Arial"/>
            </a:endParaRPr>
          </a:p>
        </p:txBody>
      </p:sp>
      <p:pic>
        <p:nvPicPr>
          <p:cNvPr id="5" name="図 4" descr="ダイアグラム&#10;&#10;中程度の精度で自動的に生成された説明">
            <a:extLst>
              <a:ext uri="{FF2B5EF4-FFF2-40B4-BE49-F238E27FC236}">
                <a16:creationId xmlns:a16="http://schemas.microsoft.com/office/drawing/2014/main" id="{709E132E-82DF-4968-BB39-B4A98344BD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0239" y="1380594"/>
            <a:ext cx="7191386" cy="4606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2256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CustomShape 1"/>
          <p:cNvSpPr/>
          <p:nvPr/>
        </p:nvSpPr>
        <p:spPr>
          <a:xfrm>
            <a:off x="3425120" y="213623"/>
            <a:ext cx="3991551" cy="45222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marL="12600">
              <a:lnSpc>
                <a:spcPct val="100000"/>
              </a:lnSpc>
            </a:pPr>
            <a:r>
              <a:rPr lang="ja-JP" altLang="en-US" sz="2400" spc="-1" dirty="0">
                <a:solidFill>
                  <a:srgbClr val="002060"/>
                </a:solidFill>
                <a:latin typeface="Arial"/>
              </a:rPr>
              <a:t>新潟大学：西森先生</a:t>
            </a:r>
            <a:endParaRPr lang="en-US" sz="2400" b="0" strike="noStrike" spc="-1" dirty="0">
              <a:solidFill>
                <a:srgbClr val="002060"/>
              </a:solidFill>
              <a:latin typeface="Arial"/>
            </a:endParaRPr>
          </a:p>
        </p:txBody>
      </p:sp>
      <p:sp>
        <p:nvSpPr>
          <p:cNvPr id="4" name="CustomShape 1">
            <a:extLst>
              <a:ext uri="{FF2B5EF4-FFF2-40B4-BE49-F238E27FC236}">
                <a16:creationId xmlns:a16="http://schemas.microsoft.com/office/drawing/2014/main" id="{E5FD0B20-EFF9-4211-89DF-2544B229D925}"/>
              </a:ext>
            </a:extLst>
          </p:cNvPr>
          <p:cNvSpPr/>
          <p:nvPr/>
        </p:nvSpPr>
        <p:spPr>
          <a:xfrm>
            <a:off x="468688" y="228497"/>
            <a:ext cx="3574031" cy="45222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marL="12600">
              <a:lnSpc>
                <a:spcPct val="100000"/>
              </a:lnSpc>
            </a:pPr>
            <a:r>
              <a:rPr lang="ja-JP" altLang="en-US" sz="2400" spc="-1" dirty="0">
                <a:solidFill>
                  <a:srgbClr val="002060"/>
                </a:solidFill>
                <a:latin typeface="Arial"/>
              </a:rPr>
              <a:t>１）自社製品と顧客</a:t>
            </a:r>
            <a:endParaRPr lang="en-US" altLang="ja-JP" sz="2400" spc="-1" dirty="0">
              <a:solidFill>
                <a:srgbClr val="002060"/>
              </a:solidFill>
              <a:latin typeface="Arial"/>
            </a:endParaRPr>
          </a:p>
        </p:txBody>
      </p:sp>
      <p:sp>
        <p:nvSpPr>
          <p:cNvPr id="6" name="CustomShape 2">
            <a:extLst>
              <a:ext uri="{FF2B5EF4-FFF2-40B4-BE49-F238E27FC236}">
                <a16:creationId xmlns:a16="http://schemas.microsoft.com/office/drawing/2014/main" id="{675C4BB4-5B94-426B-B47A-91B03F43F836}"/>
              </a:ext>
            </a:extLst>
          </p:cNvPr>
          <p:cNvSpPr/>
          <p:nvPr/>
        </p:nvSpPr>
        <p:spPr>
          <a:xfrm>
            <a:off x="692357" y="1441245"/>
            <a:ext cx="2162953" cy="3371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ja-JP" sz="1600" b="0" strike="noStrike" spc="-1" dirty="0">
                <a:solidFill>
                  <a:srgbClr val="002060"/>
                </a:solidFill>
                <a:latin typeface="Calibri"/>
                <a:ea typeface="DejaVu Sans"/>
              </a:rPr>
              <a:t>＜</a:t>
            </a:r>
            <a:r>
              <a:rPr lang="ja-JP" altLang="en-US" sz="1600" b="0" strike="noStrike" spc="-1" dirty="0">
                <a:solidFill>
                  <a:srgbClr val="002060"/>
                </a:solidFill>
                <a:latin typeface="Calibri"/>
                <a:ea typeface="DejaVu Sans"/>
              </a:rPr>
              <a:t>端末</a:t>
            </a:r>
            <a:r>
              <a:rPr lang="en-US" altLang="ja-JP" sz="1600" spc="-1" dirty="0">
                <a:solidFill>
                  <a:srgbClr val="002060"/>
                </a:solidFill>
                <a:latin typeface="Calibri"/>
                <a:ea typeface="DejaVu Sans"/>
              </a:rPr>
              <a:t>4ch:UE</a:t>
            </a:r>
            <a:r>
              <a:rPr lang="ja-JP" sz="1600" b="0" strike="noStrike" spc="-1" dirty="0">
                <a:solidFill>
                  <a:srgbClr val="002060"/>
                </a:solidFill>
                <a:latin typeface="Calibri"/>
                <a:ea typeface="DejaVu Sans"/>
              </a:rPr>
              <a:t>＞</a:t>
            </a:r>
            <a:endParaRPr lang="en-US" sz="1600" b="0" strike="noStrike" spc="-1" dirty="0">
              <a:latin typeface="Arial"/>
            </a:endParaRPr>
          </a:p>
        </p:txBody>
      </p:sp>
      <p:sp>
        <p:nvSpPr>
          <p:cNvPr id="7" name="CustomShape 3">
            <a:extLst>
              <a:ext uri="{FF2B5EF4-FFF2-40B4-BE49-F238E27FC236}">
                <a16:creationId xmlns:a16="http://schemas.microsoft.com/office/drawing/2014/main" id="{14F99B85-77B6-4700-9993-CD5478A13A88}"/>
              </a:ext>
            </a:extLst>
          </p:cNvPr>
          <p:cNvSpPr/>
          <p:nvPr/>
        </p:nvSpPr>
        <p:spPr>
          <a:xfrm>
            <a:off x="7032751" y="1316724"/>
            <a:ext cx="1991054" cy="3371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ja-JP" sz="1600" b="0" strike="noStrike" spc="-1" dirty="0">
                <a:solidFill>
                  <a:srgbClr val="002060"/>
                </a:solidFill>
                <a:latin typeface="Calibri"/>
                <a:ea typeface="DejaVu Sans"/>
              </a:rPr>
              <a:t>＜基地局</a:t>
            </a:r>
            <a:r>
              <a:rPr lang="en-US" altLang="ja-JP" sz="1600" b="0" strike="noStrike" spc="-1" dirty="0">
                <a:solidFill>
                  <a:srgbClr val="002060"/>
                </a:solidFill>
                <a:latin typeface="Calibri"/>
                <a:ea typeface="DejaVu Sans"/>
              </a:rPr>
              <a:t>16ch:RU</a:t>
            </a:r>
            <a:r>
              <a:rPr lang="ja-JP" sz="1600" b="0" strike="noStrike" spc="-1" dirty="0">
                <a:solidFill>
                  <a:srgbClr val="002060"/>
                </a:solidFill>
                <a:latin typeface="Calibri"/>
                <a:ea typeface="DejaVu Sans"/>
              </a:rPr>
              <a:t>＞</a:t>
            </a:r>
            <a:endParaRPr lang="en-US" sz="1600" b="0" strike="noStrike" spc="-1" dirty="0">
              <a:latin typeface="Arial"/>
            </a:endParaRPr>
          </a:p>
        </p:txBody>
      </p:sp>
      <p:sp>
        <p:nvSpPr>
          <p:cNvPr id="8" name="CustomShape 5">
            <a:extLst>
              <a:ext uri="{FF2B5EF4-FFF2-40B4-BE49-F238E27FC236}">
                <a16:creationId xmlns:a16="http://schemas.microsoft.com/office/drawing/2014/main" id="{01E65A67-67FC-48B7-B38B-FC1C815C7F22}"/>
              </a:ext>
            </a:extLst>
          </p:cNvPr>
          <p:cNvSpPr/>
          <p:nvPr/>
        </p:nvSpPr>
        <p:spPr>
          <a:xfrm>
            <a:off x="9818314" y="1818062"/>
            <a:ext cx="1208782" cy="2037142"/>
          </a:xfrm>
          <a:prstGeom prst="rect">
            <a:avLst/>
          </a:prstGeom>
          <a:noFill/>
          <a:ln w="12600">
            <a:solidFill>
              <a:srgbClr val="00206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en-US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1800" b="0" strike="noStrike" spc="-1">
              <a:latin typeface="Arial"/>
            </a:endParaRPr>
          </a:p>
        </p:txBody>
      </p:sp>
      <p:sp>
        <p:nvSpPr>
          <p:cNvPr id="9" name="CustomShape 6">
            <a:extLst>
              <a:ext uri="{FF2B5EF4-FFF2-40B4-BE49-F238E27FC236}">
                <a16:creationId xmlns:a16="http://schemas.microsoft.com/office/drawing/2014/main" id="{8E842AD4-4385-4685-A5CD-344F5F152845}"/>
              </a:ext>
            </a:extLst>
          </p:cNvPr>
          <p:cNvSpPr/>
          <p:nvPr/>
        </p:nvSpPr>
        <p:spPr>
          <a:xfrm>
            <a:off x="8628776" y="1853341"/>
            <a:ext cx="753302" cy="1396357"/>
          </a:xfrm>
          <a:prstGeom prst="rect">
            <a:avLst/>
          </a:prstGeom>
          <a:solidFill>
            <a:schemeClr val="bg1"/>
          </a:solidFill>
          <a:ln w="6480">
            <a:solidFill>
              <a:srgbClr val="00206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en-US" sz="1000" b="0" strike="noStrike" spc="-1" dirty="0">
              <a:latin typeface="Arial"/>
            </a:endParaRPr>
          </a:p>
        </p:txBody>
      </p:sp>
      <p:sp>
        <p:nvSpPr>
          <p:cNvPr id="10" name="CustomShape 12">
            <a:extLst>
              <a:ext uri="{FF2B5EF4-FFF2-40B4-BE49-F238E27FC236}">
                <a16:creationId xmlns:a16="http://schemas.microsoft.com/office/drawing/2014/main" id="{69981EF6-A249-4953-81CC-1EB5BC243A22}"/>
              </a:ext>
            </a:extLst>
          </p:cNvPr>
          <p:cNvSpPr/>
          <p:nvPr/>
        </p:nvSpPr>
        <p:spPr>
          <a:xfrm>
            <a:off x="5137943" y="1402943"/>
            <a:ext cx="593089" cy="64487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1200" b="0" strike="noStrike" spc="-1" dirty="0">
                <a:solidFill>
                  <a:srgbClr val="002060"/>
                </a:solidFill>
                <a:latin typeface="Calibri"/>
                <a:ea typeface="DejaVu Sans"/>
              </a:rPr>
              <a:t>RF</a:t>
            </a:r>
          </a:p>
          <a:p>
            <a:pPr algn="ctr">
              <a:lnSpc>
                <a:spcPct val="100000"/>
              </a:lnSpc>
            </a:pPr>
            <a:r>
              <a:rPr lang="en-US" sz="1200" b="0" strike="noStrike" spc="-1" dirty="0">
                <a:solidFill>
                  <a:srgbClr val="002060"/>
                </a:solidFill>
                <a:latin typeface="Calibri"/>
                <a:ea typeface="DejaVu Sans"/>
              </a:rPr>
              <a:t>28GHz</a:t>
            </a:r>
          </a:p>
          <a:p>
            <a:pPr algn="ctr">
              <a:lnSpc>
                <a:spcPct val="100000"/>
              </a:lnSpc>
            </a:pPr>
            <a:r>
              <a:rPr lang="en-US" sz="1200" spc="-1" dirty="0">
                <a:solidFill>
                  <a:srgbClr val="002060"/>
                </a:solidFill>
                <a:latin typeface="Calibri"/>
                <a:ea typeface="DejaVu Sans"/>
              </a:rPr>
              <a:t>66GHz</a:t>
            </a:r>
            <a:endParaRPr lang="en-US" sz="1200" b="0" strike="noStrike" spc="-1" dirty="0">
              <a:solidFill>
                <a:srgbClr val="002060"/>
              </a:solidFill>
              <a:latin typeface="Calibri"/>
              <a:ea typeface="DejaVu Sans"/>
            </a:endParaRPr>
          </a:p>
        </p:txBody>
      </p:sp>
      <p:sp>
        <p:nvSpPr>
          <p:cNvPr id="11" name="CustomShape 13">
            <a:extLst>
              <a:ext uri="{FF2B5EF4-FFF2-40B4-BE49-F238E27FC236}">
                <a16:creationId xmlns:a16="http://schemas.microsoft.com/office/drawing/2014/main" id="{EBCD3279-9176-46FF-84B7-C70998741CAB}"/>
              </a:ext>
            </a:extLst>
          </p:cNvPr>
          <p:cNvSpPr/>
          <p:nvPr/>
        </p:nvSpPr>
        <p:spPr>
          <a:xfrm>
            <a:off x="8991511" y="4120915"/>
            <a:ext cx="2581924" cy="55254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000" b="0" strike="noStrike" spc="-1" dirty="0">
                <a:solidFill>
                  <a:srgbClr val="002060"/>
                </a:solidFill>
                <a:latin typeface="Arial"/>
              </a:rPr>
              <a:t>16ch, </a:t>
            </a:r>
            <a:r>
              <a:rPr lang="en-US" sz="1000" spc="-1" dirty="0">
                <a:solidFill>
                  <a:srgbClr val="002060"/>
                </a:solidFill>
                <a:latin typeface="Arial"/>
              </a:rPr>
              <a:t>A/D, </a:t>
            </a:r>
            <a:r>
              <a:rPr lang="en-US" sz="1000" b="0" strike="noStrike" spc="-1" dirty="0">
                <a:solidFill>
                  <a:srgbClr val="002060"/>
                </a:solidFill>
                <a:latin typeface="Arial"/>
              </a:rPr>
              <a:t>D/A, 245.76MSPS</a:t>
            </a:r>
          </a:p>
          <a:p>
            <a:pPr>
              <a:lnSpc>
                <a:spcPct val="100000"/>
              </a:lnSpc>
            </a:pPr>
            <a:r>
              <a:rPr lang="en-US" sz="1000" spc="-1" dirty="0">
                <a:solidFill>
                  <a:srgbClr val="002060"/>
                </a:solidFill>
                <a:latin typeface="Arial"/>
              </a:rPr>
              <a:t>= 245.76MHz x 16bits x I/Q x 16ch</a:t>
            </a:r>
          </a:p>
          <a:p>
            <a:pPr>
              <a:lnSpc>
                <a:spcPct val="100000"/>
              </a:lnSpc>
            </a:pPr>
            <a:r>
              <a:rPr lang="en-US" sz="1000" b="0" strike="noStrike" spc="-1" dirty="0">
                <a:solidFill>
                  <a:srgbClr val="002060"/>
                </a:solidFill>
                <a:latin typeface="Arial"/>
              </a:rPr>
              <a:t>= 16GB/sec Data Speed</a:t>
            </a:r>
          </a:p>
        </p:txBody>
      </p:sp>
      <p:sp>
        <p:nvSpPr>
          <p:cNvPr id="12" name="CustomShape 14">
            <a:extLst>
              <a:ext uri="{FF2B5EF4-FFF2-40B4-BE49-F238E27FC236}">
                <a16:creationId xmlns:a16="http://schemas.microsoft.com/office/drawing/2014/main" id="{80C5B1BC-8860-4DC4-A9E9-975093DB5959}"/>
              </a:ext>
            </a:extLst>
          </p:cNvPr>
          <p:cNvSpPr/>
          <p:nvPr/>
        </p:nvSpPr>
        <p:spPr>
          <a:xfrm>
            <a:off x="6181476" y="2876327"/>
            <a:ext cx="578160" cy="46021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200" b="0" strike="noStrike" spc="-1" dirty="0">
                <a:solidFill>
                  <a:srgbClr val="002060"/>
                </a:solidFill>
                <a:latin typeface="Calibri"/>
                <a:ea typeface="DejaVu Sans"/>
              </a:rPr>
              <a:t>16ch</a:t>
            </a:r>
            <a:endParaRPr lang="en-US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200" b="0" strike="noStrike" spc="-1" dirty="0">
                <a:solidFill>
                  <a:srgbClr val="002060"/>
                </a:solidFill>
                <a:latin typeface="Calibri"/>
                <a:ea typeface="DejaVu Sans"/>
              </a:rPr>
              <a:t>ANT.</a:t>
            </a:r>
            <a:endParaRPr lang="en-US" sz="1200" b="0" strike="noStrike" spc="-1" dirty="0">
              <a:latin typeface="Arial"/>
            </a:endParaRPr>
          </a:p>
        </p:txBody>
      </p:sp>
      <p:sp>
        <p:nvSpPr>
          <p:cNvPr id="13" name="CustomShape 16">
            <a:extLst>
              <a:ext uri="{FF2B5EF4-FFF2-40B4-BE49-F238E27FC236}">
                <a16:creationId xmlns:a16="http://schemas.microsoft.com/office/drawing/2014/main" id="{ECDC155C-6AE4-4C8C-94D9-BEC4DC47A3D5}"/>
              </a:ext>
            </a:extLst>
          </p:cNvPr>
          <p:cNvSpPr/>
          <p:nvPr/>
        </p:nvSpPr>
        <p:spPr>
          <a:xfrm>
            <a:off x="7808244" y="1862221"/>
            <a:ext cx="484215" cy="392581"/>
          </a:xfrm>
          <a:prstGeom prst="rect">
            <a:avLst/>
          </a:prstGeom>
          <a:solidFill>
            <a:schemeClr val="bg1"/>
          </a:solidFill>
          <a:ln w="6480">
            <a:solidFill>
              <a:srgbClr val="00206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000" spc="-1" dirty="0" err="1">
                <a:solidFill>
                  <a:srgbClr val="002060"/>
                </a:solidFill>
                <a:latin typeface="Calibri"/>
                <a:ea typeface="DejaVu Sans"/>
              </a:rPr>
              <a:t>MxFE</a:t>
            </a:r>
            <a:endParaRPr lang="en-US" sz="1000" b="0" strike="noStrike" spc="-1" dirty="0">
              <a:latin typeface="Arial"/>
            </a:endParaRPr>
          </a:p>
        </p:txBody>
      </p:sp>
      <p:sp>
        <p:nvSpPr>
          <p:cNvPr id="14" name="CustomShape 18">
            <a:extLst>
              <a:ext uri="{FF2B5EF4-FFF2-40B4-BE49-F238E27FC236}">
                <a16:creationId xmlns:a16="http://schemas.microsoft.com/office/drawing/2014/main" id="{3929C745-5221-4099-A89C-8370CC3E0054}"/>
              </a:ext>
            </a:extLst>
          </p:cNvPr>
          <p:cNvSpPr/>
          <p:nvPr/>
        </p:nvSpPr>
        <p:spPr>
          <a:xfrm>
            <a:off x="9856223" y="3413880"/>
            <a:ext cx="839520" cy="24264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000" b="0" strike="noStrike" spc="-1" dirty="0">
                <a:solidFill>
                  <a:srgbClr val="10243E"/>
                </a:solidFill>
                <a:latin typeface="Arial"/>
                <a:ea typeface="DejaVu Sans"/>
              </a:rPr>
              <a:t>M/B</a:t>
            </a:r>
            <a:endParaRPr lang="en-US" sz="1000" b="0" strike="noStrike" spc="-1" dirty="0">
              <a:latin typeface="Arial"/>
            </a:endParaRPr>
          </a:p>
        </p:txBody>
      </p:sp>
      <p:sp>
        <p:nvSpPr>
          <p:cNvPr id="15" name="CustomShape 39">
            <a:extLst>
              <a:ext uri="{FF2B5EF4-FFF2-40B4-BE49-F238E27FC236}">
                <a16:creationId xmlns:a16="http://schemas.microsoft.com/office/drawing/2014/main" id="{85D49DDB-8E9C-4C64-9E35-8D08D27C742E}"/>
              </a:ext>
            </a:extLst>
          </p:cNvPr>
          <p:cNvSpPr/>
          <p:nvPr/>
        </p:nvSpPr>
        <p:spPr>
          <a:xfrm>
            <a:off x="8997372" y="2003042"/>
            <a:ext cx="573250" cy="160200"/>
          </a:xfrm>
          <a:prstGeom prst="rect">
            <a:avLst/>
          </a:prstGeom>
          <a:solidFill>
            <a:schemeClr val="bg1"/>
          </a:solidFill>
          <a:ln w="6480">
            <a:solidFill>
              <a:srgbClr val="00206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800" b="0" strike="noStrike" spc="-1" dirty="0">
                <a:latin typeface="Arial"/>
              </a:rPr>
              <a:t>100GbE</a:t>
            </a:r>
          </a:p>
        </p:txBody>
      </p:sp>
      <p:sp>
        <p:nvSpPr>
          <p:cNvPr id="16" name="CustomShape 42">
            <a:extLst>
              <a:ext uri="{FF2B5EF4-FFF2-40B4-BE49-F238E27FC236}">
                <a16:creationId xmlns:a16="http://schemas.microsoft.com/office/drawing/2014/main" id="{6CB1A4B2-88E0-4140-8884-B7EA679EAE14}"/>
              </a:ext>
            </a:extLst>
          </p:cNvPr>
          <p:cNvSpPr/>
          <p:nvPr/>
        </p:nvSpPr>
        <p:spPr>
          <a:xfrm>
            <a:off x="8741237" y="2324902"/>
            <a:ext cx="469440" cy="401049"/>
          </a:xfrm>
          <a:prstGeom prst="rect">
            <a:avLst/>
          </a:prstGeom>
          <a:solidFill>
            <a:schemeClr val="bg1"/>
          </a:solidFill>
          <a:ln w="6480">
            <a:solidFill>
              <a:srgbClr val="00206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000" b="0" strike="noStrike" spc="-1" dirty="0">
                <a:solidFill>
                  <a:srgbClr val="10243E"/>
                </a:solidFill>
                <a:latin typeface="Calibri"/>
                <a:ea typeface="DejaVu Sans"/>
              </a:rPr>
              <a:t>FPGA</a:t>
            </a:r>
            <a:endParaRPr lang="en-US" sz="1000" b="0" strike="noStrike" spc="-1" dirty="0">
              <a:latin typeface="Arial"/>
            </a:endParaRPr>
          </a:p>
        </p:txBody>
      </p:sp>
      <p:sp>
        <p:nvSpPr>
          <p:cNvPr id="17" name="Line 48">
            <a:extLst>
              <a:ext uri="{FF2B5EF4-FFF2-40B4-BE49-F238E27FC236}">
                <a16:creationId xmlns:a16="http://schemas.microsoft.com/office/drawing/2014/main" id="{6B622365-791E-43C3-8CB5-442F81325203}"/>
              </a:ext>
            </a:extLst>
          </p:cNvPr>
          <p:cNvSpPr/>
          <p:nvPr/>
        </p:nvSpPr>
        <p:spPr>
          <a:xfrm>
            <a:off x="6652735" y="2858789"/>
            <a:ext cx="1161877" cy="596312"/>
          </a:xfrm>
          <a:prstGeom prst="line">
            <a:avLst/>
          </a:prstGeom>
          <a:ln>
            <a:solidFill>
              <a:srgbClr val="002060"/>
            </a:solidFill>
            <a:prstDash val="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8" name="Line 49">
            <a:extLst>
              <a:ext uri="{FF2B5EF4-FFF2-40B4-BE49-F238E27FC236}">
                <a16:creationId xmlns:a16="http://schemas.microsoft.com/office/drawing/2014/main" id="{AD1C21C6-A324-4221-B203-8E79AFFE8011}"/>
              </a:ext>
            </a:extLst>
          </p:cNvPr>
          <p:cNvSpPr/>
          <p:nvPr/>
        </p:nvSpPr>
        <p:spPr>
          <a:xfrm>
            <a:off x="6655397" y="2765838"/>
            <a:ext cx="1173311" cy="223928"/>
          </a:xfrm>
          <a:prstGeom prst="line">
            <a:avLst/>
          </a:prstGeom>
          <a:ln>
            <a:solidFill>
              <a:srgbClr val="002060"/>
            </a:solidFill>
            <a:prstDash val="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9" name="Line 50">
            <a:extLst>
              <a:ext uri="{FF2B5EF4-FFF2-40B4-BE49-F238E27FC236}">
                <a16:creationId xmlns:a16="http://schemas.microsoft.com/office/drawing/2014/main" id="{B2DFACA8-7379-4A79-B10E-30A0160F6049}"/>
              </a:ext>
            </a:extLst>
          </p:cNvPr>
          <p:cNvSpPr/>
          <p:nvPr/>
        </p:nvSpPr>
        <p:spPr>
          <a:xfrm flipV="1">
            <a:off x="6656481" y="2527621"/>
            <a:ext cx="1151761" cy="122594"/>
          </a:xfrm>
          <a:prstGeom prst="line">
            <a:avLst/>
          </a:prstGeom>
          <a:ln>
            <a:solidFill>
              <a:srgbClr val="002060"/>
            </a:solidFill>
            <a:prstDash val="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0" name="Line 51">
            <a:extLst>
              <a:ext uri="{FF2B5EF4-FFF2-40B4-BE49-F238E27FC236}">
                <a16:creationId xmlns:a16="http://schemas.microsoft.com/office/drawing/2014/main" id="{BE447939-7620-4176-A5C4-0B8D2B3889DF}"/>
              </a:ext>
            </a:extLst>
          </p:cNvPr>
          <p:cNvSpPr/>
          <p:nvPr/>
        </p:nvSpPr>
        <p:spPr>
          <a:xfrm flipV="1">
            <a:off x="6649180" y="2048109"/>
            <a:ext cx="1165432" cy="492203"/>
          </a:xfrm>
          <a:prstGeom prst="line">
            <a:avLst/>
          </a:prstGeom>
          <a:ln>
            <a:solidFill>
              <a:srgbClr val="002060"/>
            </a:solidFill>
            <a:prstDash val="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1" name="Line 53">
            <a:extLst>
              <a:ext uri="{FF2B5EF4-FFF2-40B4-BE49-F238E27FC236}">
                <a16:creationId xmlns:a16="http://schemas.microsoft.com/office/drawing/2014/main" id="{621B2859-3C7D-4E54-938C-B53D4207493C}"/>
              </a:ext>
            </a:extLst>
          </p:cNvPr>
          <p:cNvSpPr/>
          <p:nvPr/>
        </p:nvSpPr>
        <p:spPr>
          <a:xfrm>
            <a:off x="8298829" y="2042556"/>
            <a:ext cx="448097" cy="367887"/>
          </a:xfrm>
          <a:prstGeom prst="line">
            <a:avLst/>
          </a:prstGeom>
          <a:ln>
            <a:solidFill>
              <a:srgbClr val="00206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2" name="Line 60">
            <a:extLst>
              <a:ext uri="{FF2B5EF4-FFF2-40B4-BE49-F238E27FC236}">
                <a16:creationId xmlns:a16="http://schemas.microsoft.com/office/drawing/2014/main" id="{BAAA5B1F-F917-4FBF-BAA0-EB65F2A8AB73}"/>
              </a:ext>
            </a:extLst>
          </p:cNvPr>
          <p:cNvSpPr/>
          <p:nvPr/>
        </p:nvSpPr>
        <p:spPr>
          <a:xfrm>
            <a:off x="9586284" y="2989773"/>
            <a:ext cx="518732" cy="188489"/>
          </a:xfrm>
          <a:prstGeom prst="line">
            <a:avLst/>
          </a:prstGeom>
          <a:ln>
            <a:solidFill>
              <a:srgbClr val="00206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3" name="Line 62">
            <a:extLst>
              <a:ext uri="{FF2B5EF4-FFF2-40B4-BE49-F238E27FC236}">
                <a16:creationId xmlns:a16="http://schemas.microsoft.com/office/drawing/2014/main" id="{A9F8228C-AEEA-4484-812E-F21AFF50345C}"/>
              </a:ext>
            </a:extLst>
          </p:cNvPr>
          <p:cNvSpPr/>
          <p:nvPr/>
        </p:nvSpPr>
        <p:spPr>
          <a:xfrm>
            <a:off x="8292459" y="2518817"/>
            <a:ext cx="454467" cy="1"/>
          </a:xfrm>
          <a:prstGeom prst="line">
            <a:avLst/>
          </a:prstGeom>
          <a:ln>
            <a:solidFill>
              <a:srgbClr val="00206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4" name="Line 64">
            <a:extLst>
              <a:ext uri="{FF2B5EF4-FFF2-40B4-BE49-F238E27FC236}">
                <a16:creationId xmlns:a16="http://schemas.microsoft.com/office/drawing/2014/main" id="{2F303A50-E06C-4E99-ABE1-0120F305E545}"/>
              </a:ext>
            </a:extLst>
          </p:cNvPr>
          <p:cNvSpPr/>
          <p:nvPr/>
        </p:nvSpPr>
        <p:spPr>
          <a:xfrm flipV="1">
            <a:off x="8292460" y="2605903"/>
            <a:ext cx="455790" cy="383863"/>
          </a:xfrm>
          <a:prstGeom prst="line">
            <a:avLst/>
          </a:prstGeom>
          <a:ln>
            <a:solidFill>
              <a:srgbClr val="00206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5" name="Line 66">
            <a:extLst>
              <a:ext uri="{FF2B5EF4-FFF2-40B4-BE49-F238E27FC236}">
                <a16:creationId xmlns:a16="http://schemas.microsoft.com/office/drawing/2014/main" id="{58DB18FC-7CCD-4902-996B-5C3CC27A176F}"/>
              </a:ext>
            </a:extLst>
          </p:cNvPr>
          <p:cNvSpPr/>
          <p:nvPr/>
        </p:nvSpPr>
        <p:spPr>
          <a:xfrm flipV="1">
            <a:off x="8292459" y="2687344"/>
            <a:ext cx="448778" cy="771869"/>
          </a:xfrm>
          <a:prstGeom prst="line">
            <a:avLst/>
          </a:prstGeom>
          <a:ln>
            <a:solidFill>
              <a:srgbClr val="00206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6" name="CustomShape 72">
            <a:extLst>
              <a:ext uri="{FF2B5EF4-FFF2-40B4-BE49-F238E27FC236}">
                <a16:creationId xmlns:a16="http://schemas.microsoft.com/office/drawing/2014/main" id="{B9C73F88-014F-4A82-8BF5-051D209967EA}"/>
              </a:ext>
            </a:extLst>
          </p:cNvPr>
          <p:cNvSpPr/>
          <p:nvPr/>
        </p:nvSpPr>
        <p:spPr>
          <a:xfrm rot="16200000">
            <a:off x="4264779" y="2461420"/>
            <a:ext cx="162000" cy="147600"/>
          </a:xfrm>
          <a:prstGeom prst="triangle">
            <a:avLst>
              <a:gd name="adj" fmla="val 50000"/>
            </a:avLst>
          </a:prstGeom>
          <a:noFill/>
          <a:ln w="12600">
            <a:solidFill>
              <a:srgbClr val="00206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7" name="Line 74">
            <a:extLst>
              <a:ext uri="{FF2B5EF4-FFF2-40B4-BE49-F238E27FC236}">
                <a16:creationId xmlns:a16="http://schemas.microsoft.com/office/drawing/2014/main" id="{7253D1B9-98EB-4714-9E10-EAA4E7E02763}"/>
              </a:ext>
            </a:extLst>
          </p:cNvPr>
          <p:cNvSpPr/>
          <p:nvPr/>
        </p:nvSpPr>
        <p:spPr>
          <a:xfrm flipH="1">
            <a:off x="3634947" y="2533779"/>
            <a:ext cx="642432" cy="3637"/>
          </a:xfrm>
          <a:prstGeom prst="line">
            <a:avLst/>
          </a:prstGeom>
          <a:ln>
            <a:solidFill>
              <a:srgbClr val="00206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8" name="CustomShape 135">
            <a:extLst>
              <a:ext uri="{FF2B5EF4-FFF2-40B4-BE49-F238E27FC236}">
                <a16:creationId xmlns:a16="http://schemas.microsoft.com/office/drawing/2014/main" id="{1EB70470-4E75-4635-9E41-6332716C70E2}"/>
              </a:ext>
            </a:extLst>
          </p:cNvPr>
          <p:cNvSpPr/>
          <p:nvPr/>
        </p:nvSpPr>
        <p:spPr>
          <a:xfrm>
            <a:off x="9805076" y="3645014"/>
            <a:ext cx="1001159" cy="244767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000" b="0" strike="noStrike" spc="-1" dirty="0">
                <a:solidFill>
                  <a:srgbClr val="10243E"/>
                </a:solidFill>
                <a:latin typeface="Arial"/>
                <a:ea typeface="DejaVu Sans"/>
              </a:rPr>
              <a:t>P</a:t>
            </a:r>
            <a:r>
              <a:rPr lang="en-US" altLang="ja-JP" sz="1000" b="0" strike="noStrike" spc="-1" dirty="0">
                <a:solidFill>
                  <a:srgbClr val="10243E"/>
                </a:solidFill>
                <a:latin typeface="Arial"/>
                <a:ea typeface="DejaVu Sans"/>
              </a:rPr>
              <a:t>C</a:t>
            </a:r>
            <a:r>
              <a:rPr lang="ja-JP" altLang="en-US" sz="1000" spc="-1" dirty="0">
                <a:solidFill>
                  <a:srgbClr val="10243E"/>
                </a:solidFill>
                <a:latin typeface="Arial"/>
                <a:ea typeface="DejaVu Sans"/>
              </a:rPr>
              <a:t>部</a:t>
            </a:r>
            <a:endParaRPr lang="en-US" sz="1000" b="0" strike="noStrike" spc="-1" dirty="0">
              <a:latin typeface="Arial"/>
            </a:endParaRPr>
          </a:p>
        </p:txBody>
      </p:sp>
      <p:sp>
        <p:nvSpPr>
          <p:cNvPr id="29" name="CustomShape 17">
            <a:extLst>
              <a:ext uri="{FF2B5EF4-FFF2-40B4-BE49-F238E27FC236}">
                <a16:creationId xmlns:a16="http://schemas.microsoft.com/office/drawing/2014/main" id="{E82AB99B-44AD-4AA8-A183-4B5F87193E23}"/>
              </a:ext>
            </a:extLst>
          </p:cNvPr>
          <p:cNvSpPr/>
          <p:nvPr/>
        </p:nvSpPr>
        <p:spPr>
          <a:xfrm>
            <a:off x="10382421" y="3412060"/>
            <a:ext cx="520081" cy="354960"/>
          </a:xfrm>
          <a:prstGeom prst="rect">
            <a:avLst/>
          </a:prstGeom>
          <a:solidFill>
            <a:schemeClr val="bg1"/>
          </a:solidFill>
          <a:ln w="6480">
            <a:solidFill>
              <a:srgbClr val="00206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altLang="ja-JP" sz="1000" spc="-1" dirty="0">
                <a:solidFill>
                  <a:srgbClr val="10243E"/>
                </a:solidFill>
                <a:latin typeface="Calibri"/>
                <a:ea typeface="DejaVu Sans"/>
              </a:rPr>
              <a:t>Intel</a:t>
            </a:r>
            <a:endParaRPr lang="en-US" sz="1000" spc="-1" dirty="0">
              <a:solidFill>
                <a:srgbClr val="10243E"/>
              </a:solidFill>
              <a:latin typeface="Calibri"/>
              <a:ea typeface="DejaVu Sans"/>
            </a:endParaRPr>
          </a:p>
          <a:p>
            <a:pPr algn="ctr">
              <a:lnSpc>
                <a:spcPct val="100000"/>
              </a:lnSpc>
            </a:pPr>
            <a:r>
              <a:rPr lang="en-US" sz="1000" b="0" strike="noStrike" spc="-1" dirty="0">
                <a:solidFill>
                  <a:srgbClr val="10243E"/>
                </a:solidFill>
                <a:latin typeface="Calibri"/>
                <a:ea typeface="DejaVu Sans"/>
              </a:rPr>
              <a:t>CPU</a:t>
            </a:r>
            <a:endParaRPr lang="en-US" sz="1000" b="0" strike="noStrike" spc="-1" dirty="0">
              <a:latin typeface="Arial"/>
            </a:endParaRPr>
          </a:p>
        </p:txBody>
      </p:sp>
      <p:sp>
        <p:nvSpPr>
          <p:cNvPr id="30" name="CustomShape 5">
            <a:extLst>
              <a:ext uri="{FF2B5EF4-FFF2-40B4-BE49-F238E27FC236}">
                <a16:creationId xmlns:a16="http://schemas.microsoft.com/office/drawing/2014/main" id="{18FD058D-4FFF-4FDB-9708-1A5619E0839E}"/>
              </a:ext>
            </a:extLst>
          </p:cNvPr>
          <p:cNvSpPr/>
          <p:nvPr/>
        </p:nvSpPr>
        <p:spPr>
          <a:xfrm>
            <a:off x="7580922" y="1772109"/>
            <a:ext cx="2065941" cy="2193318"/>
          </a:xfrm>
          <a:prstGeom prst="rect">
            <a:avLst/>
          </a:prstGeom>
          <a:noFill/>
          <a:ln w="12600">
            <a:solidFill>
              <a:srgbClr val="00206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en-US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1800" b="0" strike="noStrike" spc="-1">
              <a:latin typeface="Arial"/>
            </a:endParaRPr>
          </a:p>
        </p:txBody>
      </p:sp>
      <p:sp>
        <p:nvSpPr>
          <p:cNvPr id="31" name="CustomShape 135">
            <a:extLst>
              <a:ext uri="{FF2B5EF4-FFF2-40B4-BE49-F238E27FC236}">
                <a16:creationId xmlns:a16="http://schemas.microsoft.com/office/drawing/2014/main" id="{F78C6AD1-4EC5-463B-8B1B-9E1C98C5CE87}"/>
              </a:ext>
            </a:extLst>
          </p:cNvPr>
          <p:cNvSpPr/>
          <p:nvPr/>
        </p:nvSpPr>
        <p:spPr>
          <a:xfrm>
            <a:off x="7635347" y="3720659"/>
            <a:ext cx="1001159" cy="244767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altLang="ja-JP" sz="1000" b="0" strike="noStrike" spc="-1" dirty="0">
                <a:solidFill>
                  <a:srgbClr val="10243E"/>
                </a:solidFill>
                <a:latin typeface="Arial"/>
                <a:ea typeface="DejaVu Sans"/>
              </a:rPr>
              <a:t>Quad-</a:t>
            </a:r>
            <a:r>
              <a:rPr lang="en-US" altLang="ja-JP" sz="1000" b="0" strike="noStrike" spc="-1" dirty="0" err="1">
                <a:solidFill>
                  <a:srgbClr val="10243E"/>
                </a:solidFill>
                <a:latin typeface="Arial"/>
                <a:ea typeface="DejaVu Sans"/>
              </a:rPr>
              <a:t>MxFE</a:t>
            </a:r>
            <a:endParaRPr lang="en-US" sz="1000" b="0" strike="noStrike" spc="-1" dirty="0">
              <a:latin typeface="Arial"/>
            </a:endParaRPr>
          </a:p>
        </p:txBody>
      </p:sp>
      <p:sp>
        <p:nvSpPr>
          <p:cNvPr id="32" name="CustomShape 135">
            <a:extLst>
              <a:ext uri="{FF2B5EF4-FFF2-40B4-BE49-F238E27FC236}">
                <a16:creationId xmlns:a16="http://schemas.microsoft.com/office/drawing/2014/main" id="{95C1E2BC-A32C-4103-BEC3-72EC6C024ABE}"/>
              </a:ext>
            </a:extLst>
          </p:cNvPr>
          <p:cNvSpPr/>
          <p:nvPr/>
        </p:nvSpPr>
        <p:spPr>
          <a:xfrm>
            <a:off x="5800487" y="2108211"/>
            <a:ext cx="1001159" cy="398655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ja-JP" altLang="en-US" sz="1000" spc="-1" dirty="0">
                <a:solidFill>
                  <a:srgbClr val="10243E"/>
                </a:solidFill>
                <a:latin typeface="Arial"/>
                <a:ea typeface="DejaVu Sans"/>
              </a:rPr>
              <a:t>アンテナ</a:t>
            </a:r>
            <a:r>
              <a:rPr lang="ja-JP" altLang="en-US" sz="1000" b="0" strike="noStrike" spc="-1" dirty="0">
                <a:solidFill>
                  <a:srgbClr val="10243E"/>
                </a:solidFill>
                <a:latin typeface="Arial"/>
                <a:ea typeface="DejaVu Sans"/>
              </a:rPr>
              <a:t>部</a:t>
            </a:r>
            <a:endParaRPr lang="en-US" altLang="ja-JP" sz="1000" b="0" strike="noStrike" spc="-1" dirty="0">
              <a:solidFill>
                <a:srgbClr val="10243E"/>
              </a:solidFill>
              <a:latin typeface="Arial"/>
              <a:ea typeface="DejaVu Sans"/>
            </a:endParaRPr>
          </a:p>
          <a:p>
            <a:pPr algn="ctr">
              <a:lnSpc>
                <a:spcPct val="100000"/>
              </a:lnSpc>
            </a:pPr>
            <a:r>
              <a:rPr lang="en-US" altLang="ja-JP" sz="1000" spc="-1" dirty="0">
                <a:solidFill>
                  <a:srgbClr val="10243E"/>
                </a:solidFill>
                <a:latin typeface="Arial"/>
                <a:ea typeface="DejaVu Sans"/>
              </a:rPr>
              <a:t>RF</a:t>
            </a:r>
            <a:r>
              <a:rPr lang="ja-JP" altLang="en-US" sz="1000" spc="-1" dirty="0">
                <a:solidFill>
                  <a:srgbClr val="10243E"/>
                </a:solidFill>
                <a:latin typeface="Arial"/>
                <a:ea typeface="DejaVu Sans"/>
              </a:rPr>
              <a:t>部</a:t>
            </a:r>
            <a:endParaRPr lang="en-US" sz="1000" b="0" strike="noStrike" spc="-1" dirty="0">
              <a:latin typeface="Arial"/>
            </a:endParaRPr>
          </a:p>
        </p:txBody>
      </p:sp>
      <p:sp>
        <p:nvSpPr>
          <p:cNvPr id="33" name="CustomShape 131">
            <a:extLst>
              <a:ext uri="{FF2B5EF4-FFF2-40B4-BE49-F238E27FC236}">
                <a16:creationId xmlns:a16="http://schemas.microsoft.com/office/drawing/2014/main" id="{C1C4568A-5D2A-4C37-AC7F-F49A1E01625A}"/>
              </a:ext>
            </a:extLst>
          </p:cNvPr>
          <p:cNvSpPr/>
          <p:nvPr/>
        </p:nvSpPr>
        <p:spPr>
          <a:xfrm>
            <a:off x="3129867" y="1855441"/>
            <a:ext cx="497160" cy="775540"/>
          </a:xfrm>
          <a:prstGeom prst="rect">
            <a:avLst/>
          </a:prstGeom>
          <a:solidFill>
            <a:schemeClr val="bg1"/>
          </a:solidFill>
          <a:ln w="6480">
            <a:solidFill>
              <a:srgbClr val="002060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000" b="0" strike="noStrike" spc="-1" dirty="0">
                <a:solidFill>
                  <a:srgbClr val="002060"/>
                </a:solidFill>
                <a:latin typeface="Calibri"/>
                <a:ea typeface="DejaVu Sans"/>
              </a:rPr>
              <a:t>UP/</a:t>
            </a:r>
          </a:p>
          <a:p>
            <a:pPr algn="ctr">
              <a:lnSpc>
                <a:spcPct val="100000"/>
              </a:lnSpc>
            </a:pPr>
            <a:r>
              <a:rPr lang="en-US" sz="1000" spc="-1" dirty="0">
                <a:solidFill>
                  <a:srgbClr val="002060"/>
                </a:solidFill>
                <a:latin typeface="Calibri"/>
                <a:ea typeface="DejaVu Sans"/>
              </a:rPr>
              <a:t>Down</a:t>
            </a:r>
            <a:endParaRPr lang="en-US" sz="10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US" sz="1000" b="0" strike="noStrike" spc="-1" dirty="0">
                <a:solidFill>
                  <a:srgbClr val="002060"/>
                </a:solidFill>
                <a:latin typeface="Calibri"/>
                <a:ea typeface="DejaVu Sans"/>
              </a:rPr>
              <a:t>Conv.</a:t>
            </a:r>
            <a:endParaRPr lang="en-US" sz="1000" b="0" strike="noStrike" spc="-1" dirty="0">
              <a:latin typeface="Arial"/>
            </a:endParaRPr>
          </a:p>
        </p:txBody>
      </p:sp>
      <p:sp>
        <p:nvSpPr>
          <p:cNvPr id="34" name="CustomShape 72">
            <a:extLst>
              <a:ext uri="{FF2B5EF4-FFF2-40B4-BE49-F238E27FC236}">
                <a16:creationId xmlns:a16="http://schemas.microsoft.com/office/drawing/2014/main" id="{2384194A-893E-48F1-A0AF-198D5DF84A3E}"/>
              </a:ext>
            </a:extLst>
          </p:cNvPr>
          <p:cNvSpPr/>
          <p:nvPr/>
        </p:nvSpPr>
        <p:spPr>
          <a:xfrm rot="16200000">
            <a:off x="4264779" y="2258220"/>
            <a:ext cx="162000" cy="147600"/>
          </a:xfrm>
          <a:prstGeom prst="triangle">
            <a:avLst>
              <a:gd name="adj" fmla="val 50000"/>
            </a:avLst>
          </a:prstGeom>
          <a:noFill/>
          <a:ln w="12600">
            <a:solidFill>
              <a:srgbClr val="00206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5" name="Line 74">
            <a:extLst>
              <a:ext uri="{FF2B5EF4-FFF2-40B4-BE49-F238E27FC236}">
                <a16:creationId xmlns:a16="http://schemas.microsoft.com/office/drawing/2014/main" id="{149C7011-715E-4DE7-A61B-A50113A3645C}"/>
              </a:ext>
            </a:extLst>
          </p:cNvPr>
          <p:cNvSpPr/>
          <p:nvPr/>
        </p:nvSpPr>
        <p:spPr>
          <a:xfrm flipH="1">
            <a:off x="3634947" y="2330579"/>
            <a:ext cx="642432" cy="3637"/>
          </a:xfrm>
          <a:prstGeom prst="line">
            <a:avLst/>
          </a:prstGeom>
          <a:ln>
            <a:solidFill>
              <a:srgbClr val="00206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6" name="CustomShape 72">
            <a:extLst>
              <a:ext uri="{FF2B5EF4-FFF2-40B4-BE49-F238E27FC236}">
                <a16:creationId xmlns:a16="http://schemas.microsoft.com/office/drawing/2014/main" id="{EBF270F0-95F4-47E2-8145-E71E00114BAF}"/>
              </a:ext>
            </a:extLst>
          </p:cNvPr>
          <p:cNvSpPr/>
          <p:nvPr/>
        </p:nvSpPr>
        <p:spPr>
          <a:xfrm rot="16200000">
            <a:off x="4264779" y="2055020"/>
            <a:ext cx="162000" cy="147600"/>
          </a:xfrm>
          <a:prstGeom prst="triangle">
            <a:avLst>
              <a:gd name="adj" fmla="val 50000"/>
            </a:avLst>
          </a:prstGeom>
          <a:noFill/>
          <a:ln w="12600">
            <a:solidFill>
              <a:srgbClr val="00206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7" name="Line 74">
            <a:extLst>
              <a:ext uri="{FF2B5EF4-FFF2-40B4-BE49-F238E27FC236}">
                <a16:creationId xmlns:a16="http://schemas.microsoft.com/office/drawing/2014/main" id="{6273138D-0036-4548-9042-DC7CE24FCE1E}"/>
              </a:ext>
            </a:extLst>
          </p:cNvPr>
          <p:cNvSpPr/>
          <p:nvPr/>
        </p:nvSpPr>
        <p:spPr>
          <a:xfrm flipH="1">
            <a:off x="3634947" y="2127379"/>
            <a:ext cx="642432" cy="3637"/>
          </a:xfrm>
          <a:prstGeom prst="line">
            <a:avLst/>
          </a:prstGeom>
          <a:ln>
            <a:solidFill>
              <a:srgbClr val="00206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8" name="CustomShape 72">
            <a:extLst>
              <a:ext uri="{FF2B5EF4-FFF2-40B4-BE49-F238E27FC236}">
                <a16:creationId xmlns:a16="http://schemas.microsoft.com/office/drawing/2014/main" id="{1E84E9B1-CCF6-4004-A853-9EB748B86CE6}"/>
              </a:ext>
            </a:extLst>
          </p:cNvPr>
          <p:cNvSpPr/>
          <p:nvPr/>
        </p:nvSpPr>
        <p:spPr>
          <a:xfrm rot="16200000">
            <a:off x="4264779" y="1851820"/>
            <a:ext cx="162000" cy="147600"/>
          </a:xfrm>
          <a:prstGeom prst="triangle">
            <a:avLst>
              <a:gd name="adj" fmla="val 50000"/>
            </a:avLst>
          </a:prstGeom>
          <a:noFill/>
          <a:ln w="12600">
            <a:solidFill>
              <a:srgbClr val="00206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9" name="Line 74">
            <a:extLst>
              <a:ext uri="{FF2B5EF4-FFF2-40B4-BE49-F238E27FC236}">
                <a16:creationId xmlns:a16="http://schemas.microsoft.com/office/drawing/2014/main" id="{168915EE-254A-484F-BF4E-948BE08551EB}"/>
              </a:ext>
            </a:extLst>
          </p:cNvPr>
          <p:cNvSpPr/>
          <p:nvPr/>
        </p:nvSpPr>
        <p:spPr>
          <a:xfrm flipH="1">
            <a:off x="3634947" y="1924179"/>
            <a:ext cx="642432" cy="3637"/>
          </a:xfrm>
          <a:prstGeom prst="line">
            <a:avLst/>
          </a:prstGeom>
          <a:ln>
            <a:solidFill>
              <a:srgbClr val="00206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0" name="CustomShape 140">
            <a:extLst>
              <a:ext uri="{FF2B5EF4-FFF2-40B4-BE49-F238E27FC236}">
                <a16:creationId xmlns:a16="http://schemas.microsoft.com/office/drawing/2014/main" id="{4643D7B5-FEDE-4319-8D69-99A9B9E8D48F}"/>
              </a:ext>
            </a:extLst>
          </p:cNvPr>
          <p:cNvSpPr/>
          <p:nvPr/>
        </p:nvSpPr>
        <p:spPr>
          <a:xfrm>
            <a:off x="3792351" y="1855440"/>
            <a:ext cx="407880" cy="771578"/>
          </a:xfrm>
          <a:prstGeom prst="rect">
            <a:avLst/>
          </a:prstGeom>
          <a:solidFill>
            <a:schemeClr val="bg1"/>
          </a:solidFill>
          <a:ln w="6480">
            <a:solidFill>
              <a:srgbClr val="002060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000" b="0" strike="noStrike" spc="-1" dirty="0">
                <a:solidFill>
                  <a:srgbClr val="002060"/>
                </a:solidFill>
                <a:latin typeface="Calibri"/>
                <a:ea typeface="DejaVu Sans"/>
              </a:rPr>
              <a:t>PA/</a:t>
            </a:r>
          </a:p>
          <a:p>
            <a:pPr algn="ctr">
              <a:lnSpc>
                <a:spcPct val="100000"/>
              </a:lnSpc>
            </a:pPr>
            <a:r>
              <a:rPr lang="en-US" sz="1000" spc="-1" dirty="0">
                <a:solidFill>
                  <a:srgbClr val="002060"/>
                </a:solidFill>
                <a:latin typeface="Calibri"/>
                <a:ea typeface="DejaVu Sans"/>
              </a:rPr>
              <a:t>LNA</a:t>
            </a:r>
            <a:endParaRPr lang="en-US" sz="1000" b="0" strike="noStrike" spc="-1" dirty="0">
              <a:latin typeface="Arial"/>
            </a:endParaRPr>
          </a:p>
        </p:txBody>
      </p:sp>
      <p:sp>
        <p:nvSpPr>
          <p:cNvPr id="41" name="CustomShape 139">
            <a:extLst>
              <a:ext uri="{FF2B5EF4-FFF2-40B4-BE49-F238E27FC236}">
                <a16:creationId xmlns:a16="http://schemas.microsoft.com/office/drawing/2014/main" id="{5BB16928-E4AF-4901-8E72-7C8E9A03AE54}"/>
              </a:ext>
            </a:extLst>
          </p:cNvPr>
          <p:cNvSpPr/>
          <p:nvPr/>
        </p:nvSpPr>
        <p:spPr>
          <a:xfrm>
            <a:off x="4161571" y="1552345"/>
            <a:ext cx="690359" cy="24476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altLang="ja-JP" sz="1000" spc="-1" dirty="0">
                <a:solidFill>
                  <a:srgbClr val="002060"/>
                </a:solidFill>
                <a:latin typeface="Calibri"/>
                <a:ea typeface="DejaVu Sans"/>
              </a:rPr>
              <a:t>4ch</a:t>
            </a:r>
            <a:r>
              <a:rPr lang="ja-JP" altLang="en-US" sz="1000" spc="-1" dirty="0">
                <a:solidFill>
                  <a:srgbClr val="002060"/>
                </a:solidFill>
                <a:latin typeface="Calibri"/>
                <a:ea typeface="DejaVu Sans"/>
              </a:rPr>
              <a:t> </a:t>
            </a:r>
            <a:r>
              <a:rPr lang="en-US" altLang="ja-JP" sz="1000" spc="-1" dirty="0">
                <a:solidFill>
                  <a:srgbClr val="002060"/>
                </a:solidFill>
                <a:latin typeface="Calibri"/>
                <a:ea typeface="DejaVu Sans"/>
              </a:rPr>
              <a:t>Tx/Rx</a:t>
            </a:r>
            <a:endParaRPr lang="en-US" sz="1000" b="0" strike="noStrike" spc="-1" dirty="0">
              <a:latin typeface="Arial"/>
            </a:endParaRPr>
          </a:p>
        </p:txBody>
      </p: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E012633D-3B42-42B5-8A76-D25911B03645}"/>
              </a:ext>
            </a:extLst>
          </p:cNvPr>
          <p:cNvGrpSpPr/>
          <p:nvPr/>
        </p:nvGrpSpPr>
        <p:grpSpPr>
          <a:xfrm>
            <a:off x="6265787" y="2493019"/>
            <a:ext cx="426241" cy="431102"/>
            <a:chOff x="6875919" y="1361823"/>
            <a:chExt cx="426241" cy="431102"/>
          </a:xfrm>
        </p:grpSpPr>
        <p:sp>
          <p:nvSpPr>
            <p:cNvPr id="43" name="CustomShape 19">
              <a:extLst>
                <a:ext uri="{FF2B5EF4-FFF2-40B4-BE49-F238E27FC236}">
                  <a16:creationId xmlns:a16="http://schemas.microsoft.com/office/drawing/2014/main" id="{EE0DD3E6-2F6F-4DA8-B0AB-62780C44E692}"/>
                </a:ext>
              </a:extLst>
            </p:cNvPr>
            <p:cNvSpPr/>
            <p:nvPr/>
          </p:nvSpPr>
          <p:spPr>
            <a:xfrm>
              <a:off x="6875919" y="1361823"/>
              <a:ext cx="426241" cy="431102"/>
            </a:xfrm>
            <a:prstGeom prst="rect">
              <a:avLst/>
            </a:prstGeom>
            <a:solidFill>
              <a:schemeClr val="bg1"/>
            </a:solidFill>
            <a:ln w="6480">
              <a:solidFill>
                <a:srgbClr val="002060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44" name="CustomShape 20">
              <a:extLst>
                <a:ext uri="{FF2B5EF4-FFF2-40B4-BE49-F238E27FC236}">
                  <a16:creationId xmlns:a16="http://schemas.microsoft.com/office/drawing/2014/main" id="{C271897D-BBE0-468C-992C-F883A01001D5}"/>
                </a:ext>
              </a:extLst>
            </p:cNvPr>
            <p:cNvSpPr/>
            <p:nvPr/>
          </p:nvSpPr>
          <p:spPr>
            <a:xfrm>
              <a:off x="6911199" y="1390623"/>
              <a:ext cx="45360" cy="47520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ln>
              <a:solidFill>
                <a:srgbClr val="002060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45" name="CustomShape 21">
              <a:extLst>
                <a:ext uri="{FF2B5EF4-FFF2-40B4-BE49-F238E27FC236}">
                  <a16:creationId xmlns:a16="http://schemas.microsoft.com/office/drawing/2014/main" id="{70D281EC-3078-45EE-84D3-10869D9E3919}"/>
                </a:ext>
              </a:extLst>
            </p:cNvPr>
            <p:cNvSpPr/>
            <p:nvPr/>
          </p:nvSpPr>
          <p:spPr>
            <a:xfrm>
              <a:off x="7011279" y="1390623"/>
              <a:ext cx="45360" cy="47520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ln>
              <a:solidFill>
                <a:srgbClr val="002060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46" name="CustomShape 22">
              <a:extLst>
                <a:ext uri="{FF2B5EF4-FFF2-40B4-BE49-F238E27FC236}">
                  <a16:creationId xmlns:a16="http://schemas.microsoft.com/office/drawing/2014/main" id="{34346262-8D83-491E-AEB6-382AD2865F93}"/>
                </a:ext>
              </a:extLst>
            </p:cNvPr>
            <p:cNvSpPr/>
            <p:nvPr/>
          </p:nvSpPr>
          <p:spPr>
            <a:xfrm>
              <a:off x="6913719" y="1492863"/>
              <a:ext cx="45360" cy="47520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ln>
              <a:solidFill>
                <a:srgbClr val="002060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47" name="CustomShape 23">
              <a:extLst>
                <a:ext uri="{FF2B5EF4-FFF2-40B4-BE49-F238E27FC236}">
                  <a16:creationId xmlns:a16="http://schemas.microsoft.com/office/drawing/2014/main" id="{B36ECDAD-14A2-4D8F-A0B5-4C1137CFD64D}"/>
                </a:ext>
              </a:extLst>
            </p:cNvPr>
            <p:cNvSpPr/>
            <p:nvPr/>
          </p:nvSpPr>
          <p:spPr>
            <a:xfrm>
              <a:off x="7013439" y="1492863"/>
              <a:ext cx="45360" cy="47520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ln>
              <a:solidFill>
                <a:srgbClr val="002060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48" name="CustomShape 25">
              <a:extLst>
                <a:ext uri="{FF2B5EF4-FFF2-40B4-BE49-F238E27FC236}">
                  <a16:creationId xmlns:a16="http://schemas.microsoft.com/office/drawing/2014/main" id="{54D7029B-AC02-47ED-BBD3-F83732C574FC}"/>
                </a:ext>
              </a:extLst>
            </p:cNvPr>
            <p:cNvSpPr/>
            <p:nvPr/>
          </p:nvSpPr>
          <p:spPr>
            <a:xfrm>
              <a:off x="7120159" y="1390623"/>
              <a:ext cx="45360" cy="47520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ln>
              <a:solidFill>
                <a:srgbClr val="002060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49" name="CustomShape 26">
              <a:extLst>
                <a:ext uri="{FF2B5EF4-FFF2-40B4-BE49-F238E27FC236}">
                  <a16:creationId xmlns:a16="http://schemas.microsoft.com/office/drawing/2014/main" id="{B71E8219-E408-40D1-BC09-91242C5EFE4C}"/>
                </a:ext>
              </a:extLst>
            </p:cNvPr>
            <p:cNvSpPr/>
            <p:nvPr/>
          </p:nvSpPr>
          <p:spPr>
            <a:xfrm>
              <a:off x="7220239" y="1390623"/>
              <a:ext cx="45360" cy="47520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ln>
              <a:solidFill>
                <a:srgbClr val="002060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50" name="CustomShape 27">
              <a:extLst>
                <a:ext uri="{FF2B5EF4-FFF2-40B4-BE49-F238E27FC236}">
                  <a16:creationId xmlns:a16="http://schemas.microsoft.com/office/drawing/2014/main" id="{6ABCB34C-0D91-49D7-AC1D-B845ED4BFB7B}"/>
                </a:ext>
              </a:extLst>
            </p:cNvPr>
            <p:cNvSpPr/>
            <p:nvPr/>
          </p:nvSpPr>
          <p:spPr>
            <a:xfrm>
              <a:off x="7122319" y="1492863"/>
              <a:ext cx="45360" cy="47520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ln>
              <a:solidFill>
                <a:srgbClr val="002060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51" name="CustomShape 28">
              <a:extLst>
                <a:ext uri="{FF2B5EF4-FFF2-40B4-BE49-F238E27FC236}">
                  <a16:creationId xmlns:a16="http://schemas.microsoft.com/office/drawing/2014/main" id="{FE49DC45-25D4-468D-A875-CDB8D78A92B1}"/>
                </a:ext>
              </a:extLst>
            </p:cNvPr>
            <p:cNvSpPr/>
            <p:nvPr/>
          </p:nvSpPr>
          <p:spPr>
            <a:xfrm>
              <a:off x="7222399" y="1492863"/>
              <a:ext cx="45360" cy="47520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ln>
              <a:solidFill>
                <a:srgbClr val="002060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52" name="CustomShape 30">
              <a:extLst>
                <a:ext uri="{FF2B5EF4-FFF2-40B4-BE49-F238E27FC236}">
                  <a16:creationId xmlns:a16="http://schemas.microsoft.com/office/drawing/2014/main" id="{66608E27-1769-4E9D-B091-5E097B6AB399}"/>
                </a:ext>
              </a:extLst>
            </p:cNvPr>
            <p:cNvSpPr/>
            <p:nvPr/>
          </p:nvSpPr>
          <p:spPr>
            <a:xfrm>
              <a:off x="6917549" y="1600173"/>
              <a:ext cx="45360" cy="47520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ln>
              <a:solidFill>
                <a:srgbClr val="002060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53" name="CustomShape 31">
              <a:extLst>
                <a:ext uri="{FF2B5EF4-FFF2-40B4-BE49-F238E27FC236}">
                  <a16:creationId xmlns:a16="http://schemas.microsoft.com/office/drawing/2014/main" id="{0E74D933-7820-4DB9-8464-8A30A94DA652}"/>
                </a:ext>
              </a:extLst>
            </p:cNvPr>
            <p:cNvSpPr/>
            <p:nvPr/>
          </p:nvSpPr>
          <p:spPr>
            <a:xfrm>
              <a:off x="7017629" y="1600173"/>
              <a:ext cx="45360" cy="47520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ln>
              <a:solidFill>
                <a:srgbClr val="002060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54" name="CustomShape 32">
              <a:extLst>
                <a:ext uri="{FF2B5EF4-FFF2-40B4-BE49-F238E27FC236}">
                  <a16:creationId xmlns:a16="http://schemas.microsoft.com/office/drawing/2014/main" id="{DB11BBD5-4D71-4201-9F91-0DE94D01DAD0}"/>
                </a:ext>
              </a:extLst>
            </p:cNvPr>
            <p:cNvSpPr/>
            <p:nvPr/>
          </p:nvSpPr>
          <p:spPr>
            <a:xfrm>
              <a:off x="6920069" y="1702413"/>
              <a:ext cx="45360" cy="47520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ln>
              <a:solidFill>
                <a:srgbClr val="002060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55" name="CustomShape 33">
              <a:extLst>
                <a:ext uri="{FF2B5EF4-FFF2-40B4-BE49-F238E27FC236}">
                  <a16:creationId xmlns:a16="http://schemas.microsoft.com/office/drawing/2014/main" id="{A69BFD11-888B-4ADB-8FBA-753FC035AE3F}"/>
                </a:ext>
              </a:extLst>
            </p:cNvPr>
            <p:cNvSpPr/>
            <p:nvPr/>
          </p:nvSpPr>
          <p:spPr>
            <a:xfrm>
              <a:off x="7019789" y="1702413"/>
              <a:ext cx="45360" cy="47520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ln>
              <a:solidFill>
                <a:srgbClr val="002060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56" name="CustomShape 35">
              <a:extLst>
                <a:ext uri="{FF2B5EF4-FFF2-40B4-BE49-F238E27FC236}">
                  <a16:creationId xmlns:a16="http://schemas.microsoft.com/office/drawing/2014/main" id="{8B07E47A-5F4B-4BAC-B3A1-A4E920DFA240}"/>
                </a:ext>
              </a:extLst>
            </p:cNvPr>
            <p:cNvSpPr/>
            <p:nvPr/>
          </p:nvSpPr>
          <p:spPr>
            <a:xfrm>
              <a:off x="7126509" y="1600173"/>
              <a:ext cx="45360" cy="47520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ln>
              <a:solidFill>
                <a:srgbClr val="002060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57" name="CustomShape 36">
              <a:extLst>
                <a:ext uri="{FF2B5EF4-FFF2-40B4-BE49-F238E27FC236}">
                  <a16:creationId xmlns:a16="http://schemas.microsoft.com/office/drawing/2014/main" id="{0CB435F9-A388-4873-9D86-DF1F1366640C}"/>
                </a:ext>
              </a:extLst>
            </p:cNvPr>
            <p:cNvSpPr/>
            <p:nvPr/>
          </p:nvSpPr>
          <p:spPr>
            <a:xfrm>
              <a:off x="7226589" y="1600173"/>
              <a:ext cx="45360" cy="47520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ln>
              <a:solidFill>
                <a:srgbClr val="002060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58" name="CustomShape 37">
              <a:extLst>
                <a:ext uri="{FF2B5EF4-FFF2-40B4-BE49-F238E27FC236}">
                  <a16:creationId xmlns:a16="http://schemas.microsoft.com/office/drawing/2014/main" id="{C8D1726D-19A2-4DB8-9FBD-D7A12A60AE7D}"/>
                </a:ext>
              </a:extLst>
            </p:cNvPr>
            <p:cNvSpPr/>
            <p:nvPr/>
          </p:nvSpPr>
          <p:spPr>
            <a:xfrm>
              <a:off x="7128669" y="1702413"/>
              <a:ext cx="45360" cy="47520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ln>
              <a:solidFill>
                <a:srgbClr val="002060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59" name="CustomShape 38">
              <a:extLst>
                <a:ext uri="{FF2B5EF4-FFF2-40B4-BE49-F238E27FC236}">
                  <a16:creationId xmlns:a16="http://schemas.microsoft.com/office/drawing/2014/main" id="{5C22902A-ACA2-4001-B23A-3435FF1AB8AB}"/>
                </a:ext>
              </a:extLst>
            </p:cNvPr>
            <p:cNvSpPr/>
            <p:nvPr/>
          </p:nvSpPr>
          <p:spPr>
            <a:xfrm>
              <a:off x="7228749" y="1702413"/>
              <a:ext cx="45360" cy="47520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ln>
              <a:solidFill>
                <a:srgbClr val="002060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</p:grpSp>
      <p:sp>
        <p:nvSpPr>
          <p:cNvPr id="60" name="Line 138">
            <a:extLst>
              <a:ext uri="{FF2B5EF4-FFF2-40B4-BE49-F238E27FC236}">
                <a16:creationId xmlns:a16="http://schemas.microsoft.com/office/drawing/2014/main" id="{18E4FE2F-E5F6-4145-BE98-229CF33DB019}"/>
              </a:ext>
            </a:extLst>
          </p:cNvPr>
          <p:cNvSpPr/>
          <p:nvPr/>
        </p:nvSpPr>
        <p:spPr>
          <a:xfrm flipH="1" flipV="1">
            <a:off x="9999143" y="2941282"/>
            <a:ext cx="78120" cy="2880"/>
          </a:xfrm>
          <a:prstGeom prst="line">
            <a:avLst/>
          </a:prstGeom>
          <a:noFill/>
          <a:ln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1" name="CustomShape 17">
            <a:extLst>
              <a:ext uri="{FF2B5EF4-FFF2-40B4-BE49-F238E27FC236}">
                <a16:creationId xmlns:a16="http://schemas.microsoft.com/office/drawing/2014/main" id="{09045481-246E-42C3-89DE-41EDA0A353AA}"/>
              </a:ext>
            </a:extLst>
          </p:cNvPr>
          <p:cNvSpPr/>
          <p:nvPr/>
        </p:nvSpPr>
        <p:spPr>
          <a:xfrm>
            <a:off x="10112903" y="2967562"/>
            <a:ext cx="839520" cy="354960"/>
          </a:xfrm>
          <a:prstGeom prst="rect">
            <a:avLst/>
          </a:prstGeom>
          <a:solidFill>
            <a:schemeClr val="bg1"/>
          </a:solidFill>
          <a:ln w="6480">
            <a:solidFill>
              <a:schemeClr val="tx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000" b="0" strike="noStrike" spc="-1" dirty="0">
                <a:latin typeface="Calibri"/>
                <a:ea typeface="DejaVu Sans"/>
              </a:rPr>
              <a:t>NIC-</a:t>
            </a:r>
            <a:r>
              <a:rPr lang="en-US" sz="1000" b="0" strike="noStrike" spc="-1" dirty="0" err="1">
                <a:latin typeface="Calibri"/>
                <a:ea typeface="DejaVu Sans"/>
              </a:rPr>
              <a:t>PCIe</a:t>
            </a:r>
            <a:endParaRPr lang="en-US" sz="10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US" sz="1000" b="0" strike="noStrike" spc="-1" dirty="0">
                <a:latin typeface="Calibri"/>
                <a:ea typeface="DejaVu Sans"/>
              </a:rPr>
              <a:t>Gen4, x16</a:t>
            </a:r>
            <a:endParaRPr lang="en-US" sz="1000" b="0" strike="noStrike" spc="-1" dirty="0">
              <a:latin typeface="Arial"/>
            </a:endParaRPr>
          </a:p>
        </p:txBody>
      </p:sp>
      <p:sp>
        <p:nvSpPr>
          <p:cNvPr id="62" name="Line 137">
            <a:extLst>
              <a:ext uri="{FF2B5EF4-FFF2-40B4-BE49-F238E27FC236}">
                <a16:creationId xmlns:a16="http://schemas.microsoft.com/office/drawing/2014/main" id="{CE0267BD-AE64-43AE-8929-9B1083681595}"/>
              </a:ext>
            </a:extLst>
          </p:cNvPr>
          <p:cNvSpPr/>
          <p:nvPr/>
        </p:nvSpPr>
        <p:spPr>
          <a:xfrm>
            <a:off x="10070783" y="2941282"/>
            <a:ext cx="0" cy="448920"/>
          </a:xfrm>
          <a:prstGeom prst="line">
            <a:avLst/>
          </a:prstGeom>
          <a:noFill/>
          <a:ln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3" name="CustomShape 139">
            <a:extLst>
              <a:ext uri="{FF2B5EF4-FFF2-40B4-BE49-F238E27FC236}">
                <a16:creationId xmlns:a16="http://schemas.microsoft.com/office/drawing/2014/main" id="{E34914B1-CDE6-4987-8900-5DD1736734DB}"/>
              </a:ext>
            </a:extLst>
          </p:cNvPr>
          <p:cNvSpPr/>
          <p:nvPr/>
        </p:nvSpPr>
        <p:spPr>
          <a:xfrm>
            <a:off x="10194263" y="3320362"/>
            <a:ext cx="501480" cy="45360"/>
          </a:xfrm>
          <a:prstGeom prst="rect">
            <a:avLst/>
          </a:prstGeom>
          <a:noFill/>
          <a:ln w="6480">
            <a:solidFill>
              <a:schemeClr val="tx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4" name="Line 138">
            <a:extLst>
              <a:ext uri="{FF2B5EF4-FFF2-40B4-BE49-F238E27FC236}">
                <a16:creationId xmlns:a16="http://schemas.microsoft.com/office/drawing/2014/main" id="{BA647311-3D84-49C2-B000-2E006BA19085}"/>
              </a:ext>
            </a:extLst>
          </p:cNvPr>
          <p:cNvSpPr/>
          <p:nvPr/>
        </p:nvSpPr>
        <p:spPr>
          <a:xfrm flipH="1" flipV="1">
            <a:off x="10024543" y="1963382"/>
            <a:ext cx="78120" cy="2880"/>
          </a:xfrm>
          <a:prstGeom prst="line">
            <a:avLst/>
          </a:prstGeom>
          <a:noFill/>
          <a:ln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5" name="CustomShape 17">
            <a:extLst>
              <a:ext uri="{FF2B5EF4-FFF2-40B4-BE49-F238E27FC236}">
                <a16:creationId xmlns:a16="http://schemas.microsoft.com/office/drawing/2014/main" id="{96DA6A4A-0BB3-469C-A585-322EC2F6C653}"/>
              </a:ext>
            </a:extLst>
          </p:cNvPr>
          <p:cNvSpPr/>
          <p:nvPr/>
        </p:nvSpPr>
        <p:spPr>
          <a:xfrm>
            <a:off x="10138303" y="1989662"/>
            <a:ext cx="839520" cy="354960"/>
          </a:xfrm>
          <a:prstGeom prst="rect">
            <a:avLst/>
          </a:prstGeom>
          <a:solidFill>
            <a:schemeClr val="bg1"/>
          </a:solidFill>
          <a:ln w="6480">
            <a:solidFill>
              <a:schemeClr val="tx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000" b="0" strike="noStrike" spc="-1" dirty="0">
                <a:latin typeface="Calibri"/>
                <a:ea typeface="DejaVu Sans"/>
              </a:rPr>
              <a:t>NIC-</a:t>
            </a:r>
            <a:r>
              <a:rPr lang="en-US" sz="1000" b="0" strike="noStrike" spc="-1" dirty="0" err="1">
                <a:latin typeface="Calibri"/>
                <a:ea typeface="DejaVu Sans"/>
              </a:rPr>
              <a:t>PCIe</a:t>
            </a:r>
            <a:endParaRPr lang="en-US" sz="10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US" sz="1000" b="0" strike="noStrike" spc="-1" dirty="0">
                <a:latin typeface="Calibri"/>
                <a:ea typeface="DejaVu Sans"/>
              </a:rPr>
              <a:t>Gen4, x16</a:t>
            </a:r>
            <a:endParaRPr lang="en-US" sz="1000" b="0" strike="noStrike" spc="-1" dirty="0">
              <a:latin typeface="Arial"/>
            </a:endParaRPr>
          </a:p>
        </p:txBody>
      </p:sp>
      <p:sp>
        <p:nvSpPr>
          <p:cNvPr id="66" name="Line 137">
            <a:extLst>
              <a:ext uri="{FF2B5EF4-FFF2-40B4-BE49-F238E27FC236}">
                <a16:creationId xmlns:a16="http://schemas.microsoft.com/office/drawing/2014/main" id="{932BC0EF-E08A-40D7-AFEA-87C504CA5FF2}"/>
              </a:ext>
            </a:extLst>
          </p:cNvPr>
          <p:cNvSpPr/>
          <p:nvPr/>
        </p:nvSpPr>
        <p:spPr>
          <a:xfrm>
            <a:off x="10096183" y="1963382"/>
            <a:ext cx="0" cy="448920"/>
          </a:xfrm>
          <a:prstGeom prst="line">
            <a:avLst/>
          </a:prstGeom>
          <a:noFill/>
          <a:ln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7" name="CustomShape 139">
            <a:extLst>
              <a:ext uri="{FF2B5EF4-FFF2-40B4-BE49-F238E27FC236}">
                <a16:creationId xmlns:a16="http://schemas.microsoft.com/office/drawing/2014/main" id="{94AAE518-4C54-429A-B424-8FE0F1A351EF}"/>
              </a:ext>
            </a:extLst>
          </p:cNvPr>
          <p:cNvSpPr/>
          <p:nvPr/>
        </p:nvSpPr>
        <p:spPr>
          <a:xfrm>
            <a:off x="10219663" y="2342462"/>
            <a:ext cx="501480" cy="45360"/>
          </a:xfrm>
          <a:prstGeom prst="rect">
            <a:avLst/>
          </a:prstGeom>
          <a:noFill/>
          <a:ln w="6480">
            <a:solidFill>
              <a:schemeClr val="tx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8" name="CustomShape 39">
            <a:extLst>
              <a:ext uri="{FF2B5EF4-FFF2-40B4-BE49-F238E27FC236}">
                <a16:creationId xmlns:a16="http://schemas.microsoft.com/office/drawing/2014/main" id="{B4C4CA83-2D56-422E-B4EC-BBCF0BCCC608}"/>
              </a:ext>
            </a:extLst>
          </p:cNvPr>
          <p:cNvSpPr/>
          <p:nvPr/>
        </p:nvSpPr>
        <p:spPr>
          <a:xfrm>
            <a:off x="9013034" y="2907724"/>
            <a:ext cx="573250" cy="160200"/>
          </a:xfrm>
          <a:prstGeom prst="rect">
            <a:avLst/>
          </a:prstGeom>
          <a:solidFill>
            <a:schemeClr val="bg1"/>
          </a:solidFill>
          <a:ln w="6480">
            <a:solidFill>
              <a:srgbClr val="00206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800" b="0" strike="noStrike" spc="-1" dirty="0">
                <a:latin typeface="Arial"/>
              </a:rPr>
              <a:t>100GbE</a:t>
            </a:r>
          </a:p>
        </p:txBody>
      </p:sp>
      <p:sp>
        <p:nvSpPr>
          <p:cNvPr id="69" name="Line 60">
            <a:extLst>
              <a:ext uri="{FF2B5EF4-FFF2-40B4-BE49-F238E27FC236}">
                <a16:creationId xmlns:a16="http://schemas.microsoft.com/office/drawing/2014/main" id="{242C882F-45B7-4610-8036-FC75174710BB}"/>
              </a:ext>
            </a:extLst>
          </p:cNvPr>
          <p:cNvSpPr/>
          <p:nvPr/>
        </p:nvSpPr>
        <p:spPr>
          <a:xfrm>
            <a:off x="9568121" y="2088116"/>
            <a:ext cx="570182" cy="51067"/>
          </a:xfrm>
          <a:prstGeom prst="line">
            <a:avLst/>
          </a:prstGeom>
          <a:ln>
            <a:solidFill>
              <a:srgbClr val="00206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70" name="CustomShape 16">
            <a:extLst>
              <a:ext uri="{FF2B5EF4-FFF2-40B4-BE49-F238E27FC236}">
                <a16:creationId xmlns:a16="http://schemas.microsoft.com/office/drawing/2014/main" id="{D5D6FAAE-53FE-436A-A9C7-EC5BBF052DFC}"/>
              </a:ext>
            </a:extLst>
          </p:cNvPr>
          <p:cNvSpPr/>
          <p:nvPr/>
        </p:nvSpPr>
        <p:spPr>
          <a:xfrm>
            <a:off x="7808244" y="2329135"/>
            <a:ext cx="484215" cy="392581"/>
          </a:xfrm>
          <a:prstGeom prst="rect">
            <a:avLst/>
          </a:prstGeom>
          <a:solidFill>
            <a:schemeClr val="bg1"/>
          </a:solidFill>
          <a:ln w="6480">
            <a:solidFill>
              <a:srgbClr val="00206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000" spc="-1" dirty="0" err="1">
                <a:solidFill>
                  <a:srgbClr val="002060"/>
                </a:solidFill>
                <a:latin typeface="Calibri"/>
                <a:ea typeface="DejaVu Sans"/>
              </a:rPr>
              <a:t>MxFE</a:t>
            </a:r>
            <a:endParaRPr lang="en-US" sz="1000" b="0" strike="noStrike" spc="-1" dirty="0">
              <a:latin typeface="Arial"/>
            </a:endParaRPr>
          </a:p>
        </p:txBody>
      </p:sp>
      <p:sp>
        <p:nvSpPr>
          <p:cNvPr id="71" name="CustomShape 16">
            <a:extLst>
              <a:ext uri="{FF2B5EF4-FFF2-40B4-BE49-F238E27FC236}">
                <a16:creationId xmlns:a16="http://schemas.microsoft.com/office/drawing/2014/main" id="{F4778736-8F90-4EAE-A126-5E48CDCED329}"/>
              </a:ext>
            </a:extLst>
          </p:cNvPr>
          <p:cNvSpPr/>
          <p:nvPr/>
        </p:nvSpPr>
        <p:spPr>
          <a:xfrm>
            <a:off x="7814614" y="2791533"/>
            <a:ext cx="484215" cy="392581"/>
          </a:xfrm>
          <a:prstGeom prst="rect">
            <a:avLst/>
          </a:prstGeom>
          <a:solidFill>
            <a:schemeClr val="bg1"/>
          </a:solidFill>
          <a:ln w="6480">
            <a:solidFill>
              <a:srgbClr val="00206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000" spc="-1" dirty="0" err="1">
                <a:solidFill>
                  <a:srgbClr val="002060"/>
                </a:solidFill>
                <a:latin typeface="Calibri"/>
                <a:ea typeface="DejaVu Sans"/>
              </a:rPr>
              <a:t>MxFE</a:t>
            </a:r>
            <a:endParaRPr lang="en-US" sz="1000" b="0" strike="noStrike" spc="-1" dirty="0">
              <a:latin typeface="Arial"/>
            </a:endParaRPr>
          </a:p>
        </p:txBody>
      </p:sp>
      <p:sp>
        <p:nvSpPr>
          <p:cNvPr id="72" name="CustomShape 16">
            <a:extLst>
              <a:ext uri="{FF2B5EF4-FFF2-40B4-BE49-F238E27FC236}">
                <a16:creationId xmlns:a16="http://schemas.microsoft.com/office/drawing/2014/main" id="{7492B267-8987-4A43-9C11-BFE2EDA53954}"/>
              </a:ext>
            </a:extLst>
          </p:cNvPr>
          <p:cNvSpPr/>
          <p:nvPr/>
        </p:nvSpPr>
        <p:spPr>
          <a:xfrm>
            <a:off x="7814614" y="3259505"/>
            <a:ext cx="484215" cy="392581"/>
          </a:xfrm>
          <a:prstGeom prst="rect">
            <a:avLst/>
          </a:prstGeom>
          <a:solidFill>
            <a:schemeClr val="bg1"/>
          </a:solidFill>
          <a:ln w="6480">
            <a:solidFill>
              <a:srgbClr val="00206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000" spc="-1" dirty="0" err="1">
                <a:solidFill>
                  <a:srgbClr val="002060"/>
                </a:solidFill>
                <a:latin typeface="Calibri"/>
                <a:ea typeface="DejaVu Sans"/>
              </a:rPr>
              <a:t>MxFE</a:t>
            </a:r>
            <a:endParaRPr lang="en-US" sz="1000" b="0" strike="noStrike" spc="-1" dirty="0">
              <a:latin typeface="Arial"/>
            </a:endParaRPr>
          </a:p>
        </p:txBody>
      </p:sp>
      <p:sp>
        <p:nvSpPr>
          <p:cNvPr id="73" name="CustomShape 135">
            <a:extLst>
              <a:ext uri="{FF2B5EF4-FFF2-40B4-BE49-F238E27FC236}">
                <a16:creationId xmlns:a16="http://schemas.microsoft.com/office/drawing/2014/main" id="{D8775834-89AE-432C-9883-5C28C6422D76}"/>
              </a:ext>
            </a:extLst>
          </p:cNvPr>
          <p:cNvSpPr/>
          <p:nvPr/>
        </p:nvSpPr>
        <p:spPr>
          <a:xfrm>
            <a:off x="8991263" y="3726209"/>
            <a:ext cx="755951" cy="244767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altLang="ja-JP" sz="1000" spc="-1" dirty="0">
                <a:solidFill>
                  <a:srgbClr val="10243E"/>
                </a:solidFill>
                <a:latin typeface="Arial"/>
                <a:ea typeface="DejaVu Sans"/>
              </a:rPr>
              <a:t>SDR</a:t>
            </a:r>
            <a:r>
              <a:rPr lang="ja-JP" altLang="en-US" sz="1000" b="0" strike="noStrike" spc="-1" dirty="0">
                <a:solidFill>
                  <a:srgbClr val="10243E"/>
                </a:solidFill>
                <a:latin typeface="Arial"/>
                <a:ea typeface="DejaVu Sans"/>
              </a:rPr>
              <a:t>部</a:t>
            </a:r>
            <a:endParaRPr lang="en-US" sz="1000" b="0" strike="noStrike" spc="-1" dirty="0">
              <a:latin typeface="Arial"/>
            </a:endParaRPr>
          </a:p>
        </p:txBody>
      </p:sp>
      <p:sp>
        <p:nvSpPr>
          <p:cNvPr id="74" name="CustomShape 135">
            <a:extLst>
              <a:ext uri="{FF2B5EF4-FFF2-40B4-BE49-F238E27FC236}">
                <a16:creationId xmlns:a16="http://schemas.microsoft.com/office/drawing/2014/main" id="{BC7C5ED7-92BB-418F-9993-63E10F7C99AB}"/>
              </a:ext>
            </a:extLst>
          </p:cNvPr>
          <p:cNvSpPr/>
          <p:nvPr/>
        </p:nvSpPr>
        <p:spPr>
          <a:xfrm>
            <a:off x="8597938" y="3191945"/>
            <a:ext cx="1001159" cy="244767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000" spc="-1" dirty="0">
                <a:solidFill>
                  <a:srgbClr val="10243E"/>
                </a:solidFill>
                <a:latin typeface="Arial"/>
                <a:ea typeface="DejaVu Sans"/>
              </a:rPr>
              <a:t>VCU118</a:t>
            </a:r>
            <a:endParaRPr lang="en-US" sz="1000" b="0" strike="noStrike" spc="-1" dirty="0">
              <a:latin typeface="Arial"/>
            </a:endParaRPr>
          </a:p>
        </p:txBody>
      </p:sp>
      <p:sp>
        <p:nvSpPr>
          <p:cNvPr id="75" name="CustomShape 6">
            <a:extLst>
              <a:ext uri="{FF2B5EF4-FFF2-40B4-BE49-F238E27FC236}">
                <a16:creationId xmlns:a16="http://schemas.microsoft.com/office/drawing/2014/main" id="{12BD6F85-5563-4239-BC3F-7C4A053C56FA}"/>
              </a:ext>
            </a:extLst>
          </p:cNvPr>
          <p:cNvSpPr/>
          <p:nvPr/>
        </p:nvSpPr>
        <p:spPr>
          <a:xfrm>
            <a:off x="7690430" y="1818062"/>
            <a:ext cx="753302" cy="1950648"/>
          </a:xfrm>
          <a:prstGeom prst="rect">
            <a:avLst/>
          </a:prstGeom>
          <a:noFill/>
          <a:ln w="6480">
            <a:solidFill>
              <a:srgbClr val="00206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en-US" sz="1000" b="0" strike="noStrike" spc="-1" dirty="0">
              <a:latin typeface="Arial"/>
            </a:endParaRPr>
          </a:p>
        </p:txBody>
      </p:sp>
      <p:sp>
        <p:nvSpPr>
          <p:cNvPr id="76" name="CustomShape 139">
            <a:extLst>
              <a:ext uri="{FF2B5EF4-FFF2-40B4-BE49-F238E27FC236}">
                <a16:creationId xmlns:a16="http://schemas.microsoft.com/office/drawing/2014/main" id="{92E74C75-D1C2-4787-9210-834294E40E43}"/>
              </a:ext>
            </a:extLst>
          </p:cNvPr>
          <p:cNvSpPr/>
          <p:nvPr/>
        </p:nvSpPr>
        <p:spPr>
          <a:xfrm>
            <a:off x="7222570" y="1997341"/>
            <a:ext cx="368925" cy="24476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altLang="ja-JP" sz="1000" spc="-1" dirty="0">
                <a:solidFill>
                  <a:srgbClr val="002060"/>
                </a:solidFill>
                <a:latin typeface="Calibri"/>
                <a:ea typeface="DejaVu Sans"/>
              </a:rPr>
              <a:t>4ch</a:t>
            </a:r>
            <a:endParaRPr lang="en-US" sz="1000" b="0" strike="noStrike" spc="-1" dirty="0">
              <a:latin typeface="Arial"/>
            </a:endParaRPr>
          </a:p>
        </p:txBody>
      </p:sp>
      <p:sp>
        <p:nvSpPr>
          <p:cNvPr id="77" name="CustomShape 139">
            <a:extLst>
              <a:ext uri="{FF2B5EF4-FFF2-40B4-BE49-F238E27FC236}">
                <a16:creationId xmlns:a16="http://schemas.microsoft.com/office/drawing/2014/main" id="{08716D4F-67AD-4A28-9C11-689529A6A511}"/>
              </a:ext>
            </a:extLst>
          </p:cNvPr>
          <p:cNvSpPr/>
          <p:nvPr/>
        </p:nvSpPr>
        <p:spPr>
          <a:xfrm>
            <a:off x="7232209" y="2353713"/>
            <a:ext cx="368925" cy="24476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altLang="ja-JP" sz="1000" spc="-1" dirty="0">
                <a:solidFill>
                  <a:srgbClr val="002060"/>
                </a:solidFill>
                <a:latin typeface="Calibri"/>
                <a:ea typeface="DejaVu Sans"/>
              </a:rPr>
              <a:t>4ch</a:t>
            </a:r>
            <a:endParaRPr lang="en-US" sz="1000" b="0" strike="noStrike" spc="-1" dirty="0">
              <a:latin typeface="Arial"/>
            </a:endParaRPr>
          </a:p>
        </p:txBody>
      </p:sp>
      <p:sp>
        <p:nvSpPr>
          <p:cNvPr id="78" name="CustomShape 139">
            <a:extLst>
              <a:ext uri="{FF2B5EF4-FFF2-40B4-BE49-F238E27FC236}">
                <a16:creationId xmlns:a16="http://schemas.microsoft.com/office/drawing/2014/main" id="{B7D4AB82-990E-42F0-B58B-D6CF9AC01C3B}"/>
              </a:ext>
            </a:extLst>
          </p:cNvPr>
          <p:cNvSpPr/>
          <p:nvPr/>
        </p:nvSpPr>
        <p:spPr>
          <a:xfrm>
            <a:off x="7235044" y="2719354"/>
            <a:ext cx="368925" cy="24476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altLang="ja-JP" sz="1000" spc="-1" dirty="0">
                <a:solidFill>
                  <a:srgbClr val="002060"/>
                </a:solidFill>
                <a:latin typeface="Calibri"/>
                <a:ea typeface="DejaVu Sans"/>
              </a:rPr>
              <a:t>4ch</a:t>
            </a:r>
            <a:endParaRPr lang="en-US" sz="1000" b="0" strike="noStrike" spc="-1" dirty="0">
              <a:latin typeface="Arial"/>
            </a:endParaRPr>
          </a:p>
        </p:txBody>
      </p:sp>
      <p:sp>
        <p:nvSpPr>
          <p:cNvPr id="79" name="CustomShape 139">
            <a:extLst>
              <a:ext uri="{FF2B5EF4-FFF2-40B4-BE49-F238E27FC236}">
                <a16:creationId xmlns:a16="http://schemas.microsoft.com/office/drawing/2014/main" id="{4B2572EF-A014-4324-897B-2EDEEA9D8DDC}"/>
              </a:ext>
            </a:extLst>
          </p:cNvPr>
          <p:cNvSpPr/>
          <p:nvPr/>
        </p:nvSpPr>
        <p:spPr>
          <a:xfrm>
            <a:off x="7208462" y="3014738"/>
            <a:ext cx="368925" cy="24476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altLang="ja-JP" sz="1000" spc="-1" dirty="0">
                <a:solidFill>
                  <a:srgbClr val="002060"/>
                </a:solidFill>
                <a:latin typeface="Calibri"/>
                <a:ea typeface="DejaVu Sans"/>
              </a:rPr>
              <a:t>4ch</a:t>
            </a:r>
            <a:endParaRPr lang="en-US" sz="1000" b="0" strike="noStrike" spc="-1" dirty="0">
              <a:latin typeface="Arial"/>
            </a:endParaRPr>
          </a:p>
        </p:txBody>
      </p:sp>
      <p:sp>
        <p:nvSpPr>
          <p:cNvPr id="80" name="四角形: 角を丸くする 79">
            <a:extLst>
              <a:ext uri="{FF2B5EF4-FFF2-40B4-BE49-F238E27FC236}">
                <a16:creationId xmlns:a16="http://schemas.microsoft.com/office/drawing/2014/main" id="{BD3D0ECD-C08F-4BDA-959F-86BBC2CCA9EB}"/>
              </a:ext>
            </a:extLst>
          </p:cNvPr>
          <p:cNvSpPr/>
          <p:nvPr/>
        </p:nvSpPr>
        <p:spPr>
          <a:xfrm>
            <a:off x="7174950" y="1676467"/>
            <a:ext cx="4087543" cy="2427638"/>
          </a:xfrm>
          <a:prstGeom prst="roundRect">
            <a:avLst>
              <a:gd name="adj" fmla="val 5903"/>
            </a:avLst>
          </a:prstGeom>
          <a:noFill/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1" name="CustomShape 12">
            <a:extLst>
              <a:ext uri="{FF2B5EF4-FFF2-40B4-BE49-F238E27FC236}">
                <a16:creationId xmlns:a16="http://schemas.microsoft.com/office/drawing/2014/main" id="{F2A323E6-0640-4FAB-8A40-8D57E1D8466C}"/>
              </a:ext>
            </a:extLst>
          </p:cNvPr>
          <p:cNvSpPr/>
          <p:nvPr/>
        </p:nvSpPr>
        <p:spPr>
          <a:xfrm>
            <a:off x="6646982" y="1705871"/>
            <a:ext cx="556091" cy="55254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1000" b="1" spc="-1" dirty="0">
                <a:solidFill>
                  <a:srgbClr val="002060"/>
                </a:solidFill>
                <a:latin typeface="Calibri"/>
                <a:ea typeface="DejaVu Sans"/>
              </a:rPr>
              <a:t>I</a:t>
            </a:r>
            <a:r>
              <a:rPr lang="en-US" sz="1000" b="1" strike="noStrike" spc="-1" dirty="0">
                <a:solidFill>
                  <a:srgbClr val="002060"/>
                </a:solidFill>
                <a:latin typeface="Calibri"/>
                <a:ea typeface="DejaVu Sans"/>
              </a:rPr>
              <a:t>F</a:t>
            </a:r>
          </a:p>
          <a:p>
            <a:pPr algn="ctr">
              <a:lnSpc>
                <a:spcPct val="100000"/>
              </a:lnSpc>
            </a:pPr>
            <a:r>
              <a:rPr lang="en-US" sz="1000" b="1" spc="-1" dirty="0">
                <a:solidFill>
                  <a:srgbClr val="002060"/>
                </a:solidFill>
                <a:latin typeface="Calibri"/>
                <a:ea typeface="DejaVu Sans"/>
              </a:rPr>
              <a:t>3.5</a:t>
            </a:r>
            <a:r>
              <a:rPr lang="en-US" sz="1000" b="1" strike="noStrike" spc="-1" dirty="0">
                <a:solidFill>
                  <a:srgbClr val="002060"/>
                </a:solidFill>
                <a:latin typeface="Calibri"/>
                <a:ea typeface="DejaVu Sans"/>
              </a:rPr>
              <a:t>GHz</a:t>
            </a:r>
          </a:p>
          <a:p>
            <a:pPr algn="ctr">
              <a:lnSpc>
                <a:spcPct val="100000"/>
              </a:lnSpc>
            </a:pPr>
            <a:r>
              <a:rPr lang="en-US" sz="1000" b="1" spc="-1" dirty="0">
                <a:solidFill>
                  <a:srgbClr val="002060"/>
                </a:solidFill>
                <a:latin typeface="Calibri"/>
                <a:ea typeface="DejaVu Sans"/>
              </a:rPr>
              <a:t>Only</a:t>
            </a:r>
            <a:endParaRPr lang="en-US" sz="1000" b="1" strike="noStrike" spc="-1" dirty="0">
              <a:solidFill>
                <a:srgbClr val="002060"/>
              </a:solidFill>
              <a:latin typeface="Arial"/>
            </a:endParaRPr>
          </a:p>
        </p:txBody>
      </p:sp>
      <p:sp>
        <p:nvSpPr>
          <p:cNvPr id="82" name="CustomShape 139">
            <a:extLst>
              <a:ext uri="{FF2B5EF4-FFF2-40B4-BE49-F238E27FC236}">
                <a16:creationId xmlns:a16="http://schemas.microsoft.com/office/drawing/2014/main" id="{E38A0B46-5F69-4493-ABF7-918502A66325}"/>
              </a:ext>
            </a:extLst>
          </p:cNvPr>
          <p:cNvSpPr/>
          <p:nvPr/>
        </p:nvSpPr>
        <p:spPr>
          <a:xfrm>
            <a:off x="2577264" y="1840215"/>
            <a:ext cx="556092" cy="39865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1000" b="0" strike="noStrike" spc="-1" dirty="0">
                <a:solidFill>
                  <a:srgbClr val="002060"/>
                </a:solidFill>
                <a:latin typeface="Calibri"/>
                <a:ea typeface="DejaVu Sans"/>
              </a:rPr>
              <a:t>IF</a:t>
            </a:r>
          </a:p>
          <a:p>
            <a:pPr algn="ctr">
              <a:lnSpc>
                <a:spcPct val="100000"/>
              </a:lnSpc>
            </a:pPr>
            <a:r>
              <a:rPr lang="en-US" sz="1000" spc="-1" dirty="0">
                <a:solidFill>
                  <a:srgbClr val="002060"/>
                </a:solidFill>
                <a:latin typeface="Calibri"/>
                <a:ea typeface="DejaVu Sans"/>
              </a:rPr>
              <a:t>5.5GHz</a:t>
            </a:r>
            <a:endParaRPr lang="en-US" sz="1000" b="0" strike="noStrike" spc="-1" dirty="0">
              <a:solidFill>
                <a:srgbClr val="002060"/>
              </a:solidFill>
              <a:latin typeface="Arial"/>
            </a:endParaRPr>
          </a:p>
        </p:txBody>
      </p:sp>
      <p:sp>
        <p:nvSpPr>
          <p:cNvPr id="83" name="CustomShape 17">
            <a:extLst>
              <a:ext uri="{FF2B5EF4-FFF2-40B4-BE49-F238E27FC236}">
                <a16:creationId xmlns:a16="http://schemas.microsoft.com/office/drawing/2014/main" id="{8B6F3921-A3AB-427F-BAD9-32A070F3657D}"/>
              </a:ext>
            </a:extLst>
          </p:cNvPr>
          <p:cNvSpPr/>
          <p:nvPr/>
        </p:nvSpPr>
        <p:spPr>
          <a:xfrm>
            <a:off x="10267853" y="2486218"/>
            <a:ext cx="520081" cy="354960"/>
          </a:xfrm>
          <a:prstGeom prst="rect">
            <a:avLst/>
          </a:prstGeom>
          <a:solidFill>
            <a:schemeClr val="bg1"/>
          </a:solidFill>
          <a:ln w="6480">
            <a:solidFill>
              <a:srgbClr val="00206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000" b="0" strike="noStrike" spc="-1" dirty="0">
                <a:latin typeface="Arial"/>
              </a:rPr>
              <a:t>32GB</a:t>
            </a:r>
          </a:p>
          <a:p>
            <a:pPr algn="ctr">
              <a:lnSpc>
                <a:spcPct val="100000"/>
              </a:lnSpc>
            </a:pPr>
            <a:r>
              <a:rPr lang="en-US" sz="1000" b="0" strike="noStrike" spc="-1" dirty="0">
                <a:latin typeface="Arial"/>
              </a:rPr>
              <a:t>MEM</a:t>
            </a:r>
          </a:p>
        </p:txBody>
      </p:sp>
      <p:sp>
        <p:nvSpPr>
          <p:cNvPr id="84" name="CustomShape 135">
            <a:extLst>
              <a:ext uri="{FF2B5EF4-FFF2-40B4-BE49-F238E27FC236}">
                <a16:creationId xmlns:a16="http://schemas.microsoft.com/office/drawing/2014/main" id="{CECCC522-B56D-4F81-8983-DCB7C553284C}"/>
              </a:ext>
            </a:extLst>
          </p:cNvPr>
          <p:cNvSpPr/>
          <p:nvPr/>
        </p:nvSpPr>
        <p:spPr>
          <a:xfrm>
            <a:off x="8628776" y="4931217"/>
            <a:ext cx="3244651" cy="1106542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ja-JP" altLang="en-US" sz="1100" spc="-1" dirty="0">
                <a:solidFill>
                  <a:srgbClr val="002060"/>
                </a:solidFill>
                <a:latin typeface="Arial"/>
              </a:rPr>
              <a:t>基地局仕様）</a:t>
            </a:r>
            <a:endParaRPr lang="en-US" altLang="ja-JP" sz="1100" spc="-1" dirty="0">
              <a:solidFill>
                <a:srgbClr val="00206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altLang="ja-JP" sz="1100" b="0" strike="noStrike" spc="-1" dirty="0">
                <a:solidFill>
                  <a:srgbClr val="002060"/>
                </a:solidFill>
                <a:latin typeface="Arial"/>
              </a:rPr>
              <a:t>CH</a:t>
            </a:r>
            <a:r>
              <a:rPr lang="ja-JP" altLang="en-US" sz="1100" b="0" strike="noStrike" spc="-1" dirty="0">
                <a:solidFill>
                  <a:srgbClr val="002060"/>
                </a:solidFill>
                <a:latin typeface="Arial"/>
              </a:rPr>
              <a:t>数：</a:t>
            </a:r>
            <a:r>
              <a:rPr lang="en-US" altLang="ja-JP" sz="1100" b="0" strike="noStrike" spc="-1" dirty="0">
                <a:solidFill>
                  <a:srgbClr val="002060"/>
                </a:solidFill>
                <a:latin typeface="Arial"/>
              </a:rPr>
              <a:t>	</a:t>
            </a:r>
            <a:r>
              <a:rPr lang="en-US" sz="1100" b="0" strike="noStrike" spc="-1" dirty="0">
                <a:solidFill>
                  <a:srgbClr val="002060"/>
                </a:solidFill>
                <a:latin typeface="Arial"/>
              </a:rPr>
              <a:t>16ch Tx/Rx</a:t>
            </a:r>
          </a:p>
          <a:p>
            <a:pPr>
              <a:lnSpc>
                <a:spcPct val="100000"/>
              </a:lnSpc>
            </a:pPr>
            <a:r>
              <a:rPr lang="en-US" sz="1100" b="0" strike="noStrike" spc="-1" dirty="0">
                <a:solidFill>
                  <a:srgbClr val="002060"/>
                </a:solidFill>
                <a:latin typeface="Arial"/>
              </a:rPr>
              <a:t>IF</a:t>
            </a:r>
            <a:r>
              <a:rPr lang="ja-JP" altLang="en-US" sz="1100" b="0" strike="noStrike" spc="-1" dirty="0">
                <a:solidFill>
                  <a:srgbClr val="002060"/>
                </a:solidFill>
                <a:latin typeface="Arial"/>
              </a:rPr>
              <a:t>周波数：</a:t>
            </a:r>
            <a:r>
              <a:rPr lang="en-US" altLang="ja-JP" sz="1100" b="0" strike="noStrike" spc="-1" dirty="0">
                <a:solidFill>
                  <a:srgbClr val="002060"/>
                </a:solidFill>
                <a:latin typeface="Arial"/>
              </a:rPr>
              <a:t>	</a:t>
            </a:r>
            <a:r>
              <a:rPr lang="en-US" sz="1100" b="0" strike="noStrike" spc="-1" dirty="0">
                <a:solidFill>
                  <a:srgbClr val="002060"/>
                </a:solidFill>
                <a:latin typeface="Arial"/>
              </a:rPr>
              <a:t>3.5GHz</a:t>
            </a:r>
            <a:r>
              <a:rPr lang="ja-JP" altLang="en-US" sz="1100" b="0" strike="noStrike" spc="-1" dirty="0">
                <a:solidFill>
                  <a:srgbClr val="002060"/>
                </a:solidFill>
                <a:latin typeface="Arial"/>
              </a:rPr>
              <a:t>のみ</a:t>
            </a:r>
            <a:endParaRPr lang="en-US" sz="1100" b="0" strike="noStrike" spc="-1" dirty="0">
              <a:solidFill>
                <a:srgbClr val="00206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ja-JP" altLang="en-US" sz="1100" spc="-1" dirty="0">
                <a:solidFill>
                  <a:srgbClr val="002060"/>
                </a:solidFill>
                <a:latin typeface="Arial"/>
              </a:rPr>
              <a:t>帯域：　</a:t>
            </a:r>
            <a:r>
              <a:rPr lang="en-US" altLang="ja-JP" sz="1100" spc="-1" dirty="0">
                <a:solidFill>
                  <a:srgbClr val="002060"/>
                </a:solidFill>
                <a:latin typeface="Arial"/>
              </a:rPr>
              <a:t>	4</a:t>
            </a:r>
            <a:r>
              <a:rPr lang="en-US" sz="1100" b="0" strike="noStrike" spc="-1" dirty="0">
                <a:solidFill>
                  <a:srgbClr val="002060"/>
                </a:solidFill>
                <a:latin typeface="Arial"/>
              </a:rPr>
              <a:t>00MHz</a:t>
            </a:r>
            <a:r>
              <a:rPr lang="ja-JP" altLang="en-US" sz="1100" b="0" strike="noStrike" spc="-1" dirty="0">
                <a:solidFill>
                  <a:srgbClr val="002060"/>
                </a:solidFill>
                <a:latin typeface="Arial"/>
              </a:rPr>
              <a:t>帯域 </a:t>
            </a:r>
            <a:r>
              <a:rPr lang="en-US" altLang="ja-JP" sz="1100" b="0" strike="noStrike" spc="-1" dirty="0">
                <a:solidFill>
                  <a:srgbClr val="002060"/>
                </a:solidFill>
                <a:latin typeface="Arial"/>
              </a:rPr>
              <a:t>Max.</a:t>
            </a:r>
          </a:p>
          <a:p>
            <a:r>
              <a:rPr lang="ja-JP" altLang="en-US" sz="1100" spc="-1" dirty="0">
                <a:solidFill>
                  <a:srgbClr val="002060"/>
                </a:solidFill>
                <a:latin typeface="Arial"/>
              </a:rPr>
              <a:t>ｻﾝﾌﾟﾘﾝｸﾞ：</a:t>
            </a:r>
            <a:r>
              <a:rPr lang="en-US" altLang="ja-JP" sz="1100" spc="-1" dirty="0">
                <a:solidFill>
                  <a:srgbClr val="002060"/>
                </a:solidFill>
                <a:latin typeface="Arial"/>
              </a:rPr>
              <a:t>	245.76MHz</a:t>
            </a:r>
            <a:endParaRPr lang="en-US" altLang="ja-JP" sz="1100" b="0" strike="noStrike" spc="-1" dirty="0">
              <a:solidFill>
                <a:srgbClr val="00206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ja-JP" altLang="en-US" sz="1100" spc="-1" dirty="0">
                <a:solidFill>
                  <a:srgbClr val="002060"/>
                </a:solidFill>
                <a:latin typeface="Arial"/>
              </a:rPr>
              <a:t>記録時間：</a:t>
            </a:r>
            <a:r>
              <a:rPr lang="en-US" altLang="ja-JP" sz="1100" spc="-1" dirty="0">
                <a:solidFill>
                  <a:srgbClr val="002060"/>
                </a:solidFill>
                <a:latin typeface="Arial"/>
              </a:rPr>
              <a:t>	0.25</a:t>
            </a:r>
            <a:r>
              <a:rPr lang="ja-JP" altLang="en-US" sz="1100" spc="-1" dirty="0">
                <a:solidFill>
                  <a:srgbClr val="002060"/>
                </a:solidFill>
                <a:latin typeface="Arial"/>
              </a:rPr>
              <a:t>秒</a:t>
            </a:r>
            <a:r>
              <a:rPr lang="en-US" altLang="ja-JP" sz="1100" spc="-1" dirty="0">
                <a:solidFill>
                  <a:srgbClr val="002060"/>
                </a:solidFill>
                <a:latin typeface="Arial"/>
              </a:rPr>
              <a:t>(4GB</a:t>
            </a:r>
            <a:r>
              <a:rPr lang="ja-JP" altLang="en-US" sz="1100" spc="-1" dirty="0">
                <a:solidFill>
                  <a:srgbClr val="002060"/>
                </a:solidFill>
                <a:latin typeface="Arial"/>
              </a:rPr>
              <a:t>メモリ</a:t>
            </a:r>
            <a:r>
              <a:rPr lang="en-US" altLang="ja-JP" sz="1100" spc="-1" dirty="0">
                <a:solidFill>
                  <a:srgbClr val="002060"/>
                </a:solidFill>
                <a:latin typeface="Arial"/>
              </a:rPr>
              <a:t>FPGA)</a:t>
            </a:r>
            <a:endParaRPr lang="en-US" altLang="ja-JP" sz="1100" b="0" strike="noStrike" spc="-1" dirty="0">
              <a:solidFill>
                <a:srgbClr val="002060"/>
              </a:solidFill>
              <a:latin typeface="Arial"/>
            </a:endParaRPr>
          </a:p>
        </p:txBody>
      </p:sp>
      <p:sp>
        <p:nvSpPr>
          <p:cNvPr id="85" name="CustomShape 135">
            <a:extLst>
              <a:ext uri="{FF2B5EF4-FFF2-40B4-BE49-F238E27FC236}">
                <a16:creationId xmlns:a16="http://schemas.microsoft.com/office/drawing/2014/main" id="{B023E0BD-3D4F-43BE-B0BA-F85B6D6905DB}"/>
              </a:ext>
            </a:extLst>
          </p:cNvPr>
          <p:cNvSpPr/>
          <p:nvPr/>
        </p:nvSpPr>
        <p:spPr>
          <a:xfrm>
            <a:off x="607764" y="4358692"/>
            <a:ext cx="2961773" cy="1445096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altLang="ja-JP" sz="1100" spc="-1" dirty="0">
                <a:solidFill>
                  <a:srgbClr val="002060"/>
                </a:solidFill>
                <a:latin typeface="Arial"/>
              </a:rPr>
              <a:t>&lt;</a:t>
            </a:r>
            <a:r>
              <a:rPr lang="ja-JP" altLang="en-US" sz="1100" spc="-1" dirty="0">
                <a:solidFill>
                  <a:srgbClr val="002060"/>
                </a:solidFill>
                <a:latin typeface="Arial"/>
              </a:rPr>
              <a:t>端末</a:t>
            </a:r>
            <a:r>
              <a:rPr lang="en-US" altLang="ja-JP" sz="1100" spc="-1" dirty="0">
                <a:solidFill>
                  <a:srgbClr val="002060"/>
                </a:solidFill>
                <a:latin typeface="Arial"/>
              </a:rPr>
              <a:t>4ch&gt;</a:t>
            </a:r>
          </a:p>
          <a:p>
            <a:pPr>
              <a:lnSpc>
                <a:spcPct val="100000"/>
              </a:lnSpc>
            </a:pPr>
            <a:r>
              <a:rPr lang="ja-JP" altLang="en-US" sz="1100" spc="-1" dirty="0">
                <a:solidFill>
                  <a:srgbClr val="002060"/>
                </a:solidFill>
                <a:latin typeface="Arial"/>
              </a:rPr>
              <a:t>仕様）</a:t>
            </a:r>
            <a:endParaRPr lang="en-US" altLang="ja-JP" sz="1100" b="1" spc="-1" dirty="0">
              <a:solidFill>
                <a:srgbClr val="FF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altLang="ja-JP" sz="1100" b="0" strike="noStrike" spc="-1" dirty="0">
                <a:solidFill>
                  <a:srgbClr val="002060"/>
                </a:solidFill>
                <a:latin typeface="Arial"/>
              </a:rPr>
              <a:t>CH</a:t>
            </a:r>
            <a:r>
              <a:rPr lang="ja-JP" altLang="en-US" sz="1100" b="0" strike="noStrike" spc="-1" dirty="0">
                <a:solidFill>
                  <a:srgbClr val="002060"/>
                </a:solidFill>
                <a:latin typeface="Arial"/>
              </a:rPr>
              <a:t>数：　</a:t>
            </a:r>
            <a:r>
              <a:rPr lang="en-US" altLang="ja-JP" sz="1100" b="0" strike="noStrike" spc="-1" dirty="0">
                <a:solidFill>
                  <a:srgbClr val="002060"/>
                </a:solidFill>
                <a:latin typeface="Arial"/>
              </a:rPr>
              <a:t>	4</a:t>
            </a:r>
            <a:r>
              <a:rPr lang="en-US" sz="1100" b="0" strike="noStrike" spc="-1" dirty="0">
                <a:solidFill>
                  <a:srgbClr val="002060"/>
                </a:solidFill>
                <a:latin typeface="Arial"/>
              </a:rPr>
              <a:t>ch Tx/Rx</a:t>
            </a:r>
          </a:p>
          <a:p>
            <a:pPr>
              <a:lnSpc>
                <a:spcPct val="100000"/>
              </a:lnSpc>
            </a:pPr>
            <a:r>
              <a:rPr lang="en-US" sz="1100" b="0" strike="noStrike" spc="-1" dirty="0">
                <a:solidFill>
                  <a:srgbClr val="002060"/>
                </a:solidFill>
                <a:latin typeface="Arial"/>
              </a:rPr>
              <a:t>IF</a:t>
            </a:r>
            <a:r>
              <a:rPr lang="ja-JP" altLang="en-US" sz="1100" b="0" strike="noStrike" spc="-1" dirty="0">
                <a:solidFill>
                  <a:srgbClr val="002060"/>
                </a:solidFill>
                <a:latin typeface="Arial"/>
              </a:rPr>
              <a:t>周波数：　</a:t>
            </a:r>
            <a:r>
              <a:rPr lang="en-US" altLang="ja-JP" sz="1100" b="0" strike="noStrike" spc="-1" dirty="0">
                <a:solidFill>
                  <a:srgbClr val="002060"/>
                </a:solidFill>
                <a:latin typeface="Arial"/>
              </a:rPr>
              <a:t>	5</a:t>
            </a:r>
            <a:r>
              <a:rPr lang="en-US" sz="1100" b="0" strike="noStrike" spc="-1" dirty="0">
                <a:solidFill>
                  <a:srgbClr val="002060"/>
                </a:solidFill>
                <a:latin typeface="Arial"/>
              </a:rPr>
              <a:t>.5GHz</a:t>
            </a:r>
          </a:p>
          <a:p>
            <a:pPr>
              <a:lnSpc>
                <a:spcPct val="100000"/>
              </a:lnSpc>
            </a:pPr>
            <a:r>
              <a:rPr lang="ja-JP" altLang="en-US" sz="1100" spc="-1" dirty="0">
                <a:solidFill>
                  <a:srgbClr val="002060"/>
                </a:solidFill>
                <a:latin typeface="Arial"/>
              </a:rPr>
              <a:t>帯域：　　　</a:t>
            </a:r>
            <a:r>
              <a:rPr lang="en-US" altLang="ja-JP" sz="1100" spc="-1" dirty="0">
                <a:solidFill>
                  <a:srgbClr val="002060"/>
                </a:solidFill>
                <a:latin typeface="Arial"/>
              </a:rPr>
              <a:t>	400</a:t>
            </a:r>
            <a:r>
              <a:rPr lang="en-US" sz="1100" b="0" strike="noStrike" spc="-1" dirty="0">
                <a:solidFill>
                  <a:srgbClr val="002060"/>
                </a:solidFill>
                <a:latin typeface="Arial"/>
              </a:rPr>
              <a:t>MHz</a:t>
            </a:r>
            <a:r>
              <a:rPr lang="ja-JP" altLang="en-US" sz="1100" b="0" strike="noStrike" spc="-1" dirty="0">
                <a:solidFill>
                  <a:srgbClr val="002060"/>
                </a:solidFill>
                <a:latin typeface="Arial"/>
              </a:rPr>
              <a:t>帯域 </a:t>
            </a:r>
            <a:r>
              <a:rPr lang="en-US" altLang="ja-JP" sz="1100" b="0" strike="noStrike" spc="-1" dirty="0">
                <a:solidFill>
                  <a:srgbClr val="002060"/>
                </a:solidFill>
                <a:latin typeface="Arial"/>
              </a:rPr>
              <a:t>Max.</a:t>
            </a:r>
          </a:p>
          <a:p>
            <a:pPr>
              <a:lnSpc>
                <a:spcPct val="100000"/>
              </a:lnSpc>
            </a:pPr>
            <a:r>
              <a:rPr lang="ja-JP" altLang="en-US" sz="1100" spc="-1" dirty="0">
                <a:solidFill>
                  <a:srgbClr val="002060"/>
                </a:solidFill>
                <a:latin typeface="Arial"/>
              </a:rPr>
              <a:t>ｻﾝﾌﾟﾘﾝｸﾞ：</a:t>
            </a:r>
            <a:r>
              <a:rPr lang="en-US" altLang="ja-JP" sz="1100" spc="-1" dirty="0">
                <a:solidFill>
                  <a:srgbClr val="002060"/>
                </a:solidFill>
                <a:latin typeface="Arial"/>
              </a:rPr>
              <a:t>	245.76MHz</a:t>
            </a:r>
            <a:endParaRPr lang="en-US" altLang="ja-JP" sz="1100" b="0" strike="noStrike" spc="-1" dirty="0">
              <a:solidFill>
                <a:srgbClr val="00206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ja-JP" altLang="en-US" sz="1100" spc="-1" dirty="0">
                <a:solidFill>
                  <a:srgbClr val="002060"/>
                </a:solidFill>
                <a:latin typeface="Arial"/>
              </a:rPr>
              <a:t>記録時間：　</a:t>
            </a:r>
            <a:r>
              <a:rPr lang="en-US" altLang="ja-JP" sz="1100" spc="-1" dirty="0">
                <a:solidFill>
                  <a:srgbClr val="002060"/>
                </a:solidFill>
                <a:latin typeface="Arial"/>
              </a:rPr>
              <a:t>	3.0</a:t>
            </a:r>
            <a:r>
              <a:rPr lang="ja-JP" altLang="en-US" sz="1100" spc="-1" dirty="0">
                <a:solidFill>
                  <a:srgbClr val="002060"/>
                </a:solidFill>
                <a:latin typeface="Arial"/>
              </a:rPr>
              <a:t>秒</a:t>
            </a:r>
            <a:r>
              <a:rPr lang="en-US" altLang="ja-JP" sz="1100" spc="-1" dirty="0">
                <a:solidFill>
                  <a:srgbClr val="002060"/>
                </a:solidFill>
                <a:latin typeface="Arial"/>
              </a:rPr>
              <a:t>(12GB</a:t>
            </a:r>
            <a:r>
              <a:rPr lang="ja-JP" altLang="en-US" sz="1100" spc="-1" dirty="0">
                <a:solidFill>
                  <a:srgbClr val="002060"/>
                </a:solidFill>
                <a:latin typeface="Arial"/>
              </a:rPr>
              <a:t>メモリ</a:t>
            </a:r>
            <a:r>
              <a:rPr lang="en-US" altLang="ja-JP" sz="1100" spc="-1" dirty="0">
                <a:solidFill>
                  <a:srgbClr val="002060"/>
                </a:solidFill>
                <a:latin typeface="Arial"/>
              </a:rPr>
              <a:t>FPGA)</a:t>
            </a:r>
          </a:p>
          <a:p>
            <a:pPr>
              <a:lnSpc>
                <a:spcPct val="100000"/>
              </a:lnSpc>
            </a:pPr>
            <a:r>
              <a:rPr lang="en-US" altLang="ja-JP" sz="1100" b="0" strike="noStrike" spc="-1" dirty="0" err="1">
                <a:solidFill>
                  <a:srgbClr val="002060"/>
                </a:solidFill>
                <a:latin typeface="Arial"/>
              </a:rPr>
              <a:t>DeskTopPC</a:t>
            </a:r>
            <a:r>
              <a:rPr lang="ja-JP" altLang="en-US" sz="1100" b="0" strike="noStrike" spc="-1" dirty="0">
                <a:solidFill>
                  <a:srgbClr val="002060"/>
                </a:solidFill>
                <a:latin typeface="Arial"/>
              </a:rPr>
              <a:t>：</a:t>
            </a:r>
            <a:r>
              <a:rPr lang="en-US" altLang="ja-JP" sz="1100" b="0" strike="noStrike" spc="-1" dirty="0">
                <a:solidFill>
                  <a:srgbClr val="002060"/>
                </a:solidFill>
                <a:latin typeface="Arial"/>
              </a:rPr>
              <a:t>	Intel i9-10K CPU</a:t>
            </a:r>
          </a:p>
        </p:txBody>
      </p:sp>
      <p:sp>
        <p:nvSpPr>
          <p:cNvPr id="86" name="CustomShape 98">
            <a:extLst>
              <a:ext uri="{FF2B5EF4-FFF2-40B4-BE49-F238E27FC236}">
                <a16:creationId xmlns:a16="http://schemas.microsoft.com/office/drawing/2014/main" id="{1FCECBE6-900D-4659-9003-3D490F8E3EF7}"/>
              </a:ext>
            </a:extLst>
          </p:cNvPr>
          <p:cNvSpPr/>
          <p:nvPr/>
        </p:nvSpPr>
        <p:spPr>
          <a:xfrm>
            <a:off x="763726" y="2067595"/>
            <a:ext cx="601952" cy="989756"/>
          </a:xfrm>
          <a:prstGeom prst="rect">
            <a:avLst/>
          </a:prstGeom>
          <a:solidFill>
            <a:schemeClr val="bg1"/>
          </a:solidFill>
          <a:ln w="6480">
            <a:solidFill>
              <a:srgbClr val="00206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000" b="0" strike="noStrike" spc="-1" dirty="0">
                <a:solidFill>
                  <a:srgbClr val="10243E"/>
                </a:solidFill>
                <a:latin typeface="Calibri"/>
                <a:ea typeface="DejaVu Sans"/>
              </a:rPr>
              <a:t>ZCU102</a:t>
            </a:r>
          </a:p>
          <a:p>
            <a:pPr algn="ctr">
              <a:lnSpc>
                <a:spcPct val="100000"/>
              </a:lnSpc>
            </a:pPr>
            <a:r>
              <a:rPr lang="en-US" sz="1000" b="0" strike="noStrike" spc="-1" dirty="0">
                <a:solidFill>
                  <a:srgbClr val="10243E"/>
                </a:solidFill>
                <a:latin typeface="Calibri"/>
                <a:ea typeface="DejaVu Sans"/>
              </a:rPr>
              <a:t>FPGA</a:t>
            </a:r>
          </a:p>
          <a:p>
            <a:pPr algn="ctr">
              <a:lnSpc>
                <a:spcPct val="100000"/>
              </a:lnSpc>
            </a:pPr>
            <a:endParaRPr lang="en-US" sz="1000" spc="-1" dirty="0">
              <a:solidFill>
                <a:srgbClr val="10243E"/>
              </a:solidFill>
              <a:latin typeface="Calibri"/>
              <a:ea typeface="DejaVu Sans"/>
            </a:endParaRPr>
          </a:p>
          <a:p>
            <a:pPr algn="ctr">
              <a:lnSpc>
                <a:spcPct val="100000"/>
              </a:lnSpc>
            </a:pPr>
            <a:endParaRPr lang="en-US" sz="1000" b="0" strike="noStrike" spc="-1" dirty="0">
              <a:solidFill>
                <a:srgbClr val="10243E"/>
              </a:solidFill>
              <a:latin typeface="Calibri"/>
              <a:ea typeface="DejaVu Sans"/>
            </a:endParaRPr>
          </a:p>
          <a:p>
            <a:pPr algn="ctr">
              <a:lnSpc>
                <a:spcPct val="100000"/>
              </a:lnSpc>
            </a:pPr>
            <a:endParaRPr lang="en-US" sz="1000" spc="-1" dirty="0">
              <a:solidFill>
                <a:srgbClr val="10243E"/>
              </a:solidFill>
              <a:latin typeface="Calibri"/>
              <a:ea typeface="DejaVu Sans"/>
            </a:endParaRPr>
          </a:p>
          <a:p>
            <a:pPr algn="ctr">
              <a:lnSpc>
                <a:spcPct val="100000"/>
              </a:lnSpc>
            </a:pPr>
            <a:endParaRPr lang="en-US" sz="1000" b="0" strike="noStrike" spc="-1" dirty="0">
              <a:latin typeface="Arial"/>
            </a:endParaRPr>
          </a:p>
        </p:txBody>
      </p:sp>
      <p:sp>
        <p:nvSpPr>
          <p:cNvPr id="87" name="Line 101">
            <a:extLst>
              <a:ext uri="{FF2B5EF4-FFF2-40B4-BE49-F238E27FC236}">
                <a16:creationId xmlns:a16="http://schemas.microsoft.com/office/drawing/2014/main" id="{F035C523-F62E-4486-84D3-FF2B4B75A97C}"/>
              </a:ext>
            </a:extLst>
          </p:cNvPr>
          <p:cNvSpPr/>
          <p:nvPr/>
        </p:nvSpPr>
        <p:spPr>
          <a:xfrm flipH="1">
            <a:off x="1372047" y="2230126"/>
            <a:ext cx="227372" cy="7886"/>
          </a:xfrm>
          <a:prstGeom prst="line">
            <a:avLst/>
          </a:prstGeom>
          <a:ln>
            <a:solidFill>
              <a:srgbClr val="00206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8" name="CustomShape 100">
            <a:extLst>
              <a:ext uri="{FF2B5EF4-FFF2-40B4-BE49-F238E27FC236}">
                <a16:creationId xmlns:a16="http://schemas.microsoft.com/office/drawing/2014/main" id="{015E994A-91EC-437E-947D-E61BC43B0E9F}"/>
              </a:ext>
            </a:extLst>
          </p:cNvPr>
          <p:cNvSpPr/>
          <p:nvPr/>
        </p:nvSpPr>
        <p:spPr>
          <a:xfrm>
            <a:off x="1603303" y="2057223"/>
            <a:ext cx="614103" cy="348992"/>
          </a:xfrm>
          <a:prstGeom prst="rect">
            <a:avLst/>
          </a:prstGeom>
          <a:solidFill>
            <a:schemeClr val="bg1"/>
          </a:solidFill>
          <a:ln w="6480">
            <a:solidFill>
              <a:srgbClr val="00206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000" spc="-1" dirty="0">
                <a:solidFill>
                  <a:srgbClr val="002060"/>
                </a:solidFill>
                <a:latin typeface="Calibri"/>
                <a:ea typeface="DejaVu Sans"/>
              </a:rPr>
              <a:t>AD9081</a:t>
            </a:r>
          </a:p>
          <a:p>
            <a:pPr algn="ctr">
              <a:lnSpc>
                <a:spcPct val="100000"/>
              </a:lnSpc>
            </a:pPr>
            <a:r>
              <a:rPr lang="en-US" sz="1000" b="0" strike="noStrike" spc="-1" dirty="0" err="1">
                <a:solidFill>
                  <a:srgbClr val="002060"/>
                </a:solidFill>
                <a:latin typeface="Calibri"/>
                <a:ea typeface="DejaVu Sans"/>
              </a:rPr>
              <a:t>MxFE</a:t>
            </a:r>
            <a:endParaRPr lang="en-US" sz="1000" b="0" strike="noStrike" spc="-1" dirty="0">
              <a:latin typeface="Arial"/>
            </a:endParaRPr>
          </a:p>
        </p:txBody>
      </p:sp>
      <p:sp>
        <p:nvSpPr>
          <p:cNvPr id="89" name="四角形: 角を丸くする 88">
            <a:extLst>
              <a:ext uri="{FF2B5EF4-FFF2-40B4-BE49-F238E27FC236}">
                <a16:creationId xmlns:a16="http://schemas.microsoft.com/office/drawing/2014/main" id="{AF872A7A-0BD5-49C1-8814-153635D5A679}"/>
              </a:ext>
            </a:extLst>
          </p:cNvPr>
          <p:cNvSpPr/>
          <p:nvPr/>
        </p:nvSpPr>
        <p:spPr>
          <a:xfrm>
            <a:off x="619303" y="1913091"/>
            <a:ext cx="1882787" cy="1425004"/>
          </a:xfrm>
          <a:prstGeom prst="roundRect">
            <a:avLst>
              <a:gd name="adj" fmla="val 5903"/>
            </a:avLst>
          </a:prstGeom>
          <a:noFill/>
          <a:ln w="19050">
            <a:solidFill>
              <a:srgbClr val="00206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0" name="CustomShape 98">
            <a:extLst>
              <a:ext uri="{FF2B5EF4-FFF2-40B4-BE49-F238E27FC236}">
                <a16:creationId xmlns:a16="http://schemas.microsoft.com/office/drawing/2014/main" id="{B1EC5297-E574-4553-873B-D30199F90092}"/>
              </a:ext>
            </a:extLst>
          </p:cNvPr>
          <p:cNvSpPr/>
          <p:nvPr/>
        </p:nvSpPr>
        <p:spPr>
          <a:xfrm>
            <a:off x="817488" y="2557513"/>
            <a:ext cx="488625" cy="388632"/>
          </a:xfrm>
          <a:prstGeom prst="rect">
            <a:avLst/>
          </a:prstGeom>
          <a:solidFill>
            <a:schemeClr val="bg1"/>
          </a:solidFill>
          <a:ln w="6480">
            <a:solidFill>
              <a:srgbClr val="00206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000" spc="-1" dirty="0">
                <a:solidFill>
                  <a:srgbClr val="10243E"/>
                </a:solidFill>
                <a:latin typeface="Calibri"/>
                <a:ea typeface="DejaVu Sans"/>
              </a:rPr>
              <a:t>2GB</a:t>
            </a:r>
          </a:p>
          <a:p>
            <a:pPr algn="ctr">
              <a:lnSpc>
                <a:spcPct val="100000"/>
              </a:lnSpc>
            </a:pPr>
            <a:r>
              <a:rPr lang="en-US" sz="1000" spc="-1" dirty="0">
                <a:solidFill>
                  <a:srgbClr val="10243E"/>
                </a:solidFill>
                <a:latin typeface="Calibri"/>
                <a:ea typeface="DejaVu Sans"/>
              </a:rPr>
              <a:t>MEM</a:t>
            </a:r>
          </a:p>
        </p:txBody>
      </p:sp>
      <p:sp>
        <p:nvSpPr>
          <p:cNvPr id="91" name="CustomShape 134">
            <a:extLst>
              <a:ext uri="{FF2B5EF4-FFF2-40B4-BE49-F238E27FC236}">
                <a16:creationId xmlns:a16="http://schemas.microsoft.com/office/drawing/2014/main" id="{29240857-B808-4230-B50D-DAA76A21182A}"/>
              </a:ext>
            </a:extLst>
          </p:cNvPr>
          <p:cNvSpPr/>
          <p:nvPr/>
        </p:nvSpPr>
        <p:spPr>
          <a:xfrm>
            <a:off x="1576278" y="2960348"/>
            <a:ext cx="1024747" cy="244767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altLang="ja-JP" sz="1000" spc="-1" dirty="0" err="1">
                <a:solidFill>
                  <a:srgbClr val="10243E"/>
                </a:solidFill>
                <a:latin typeface="Arial"/>
                <a:ea typeface="DejaVu Sans"/>
              </a:rPr>
              <a:t>DeskTop</a:t>
            </a:r>
            <a:r>
              <a:rPr lang="en-US" altLang="ja-JP" sz="1000" spc="-1" dirty="0">
                <a:solidFill>
                  <a:srgbClr val="10243E"/>
                </a:solidFill>
                <a:latin typeface="Arial"/>
                <a:ea typeface="DejaVu Sans"/>
              </a:rPr>
              <a:t> </a:t>
            </a:r>
            <a:r>
              <a:rPr lang="en-US" sz="1000" b="0" strike="noStrike" spc="-1" dirty="0">
                <a:solidFill>
                  <a:srgbClr val="10243E"/>
                </a:solidFill>
                <a:latin typeface="Arial"/>
                <a:ea typeface="DejaVu Sans"/>
              </a:rPr>
              <a:t>PC</a:t>
            </a:r>
            <a:endParaRPr lang="en-US" sz="1000" b="0" strike="noStrike" spc="-1" dirty="0">
              <a:latin typeface="Arial"/>
            </a:endParaRPr>
          </a:p>
        </p:txBody>
      </p:sp>
      <p:sp>
        <p:nvSpPr>
          <p:cNvPr id="92" name="Line 101">
            <a:extLst>
              <a:ext uri="{FF2B5EF4-FFF2-40B4-BE49-F238E27FC236}">
                <a16:creationId xmlns:a16="http://schemas.microsoft.com/office/drawing/2014/main" id="{59F31D5A-2686-4DED-99A0-1190D7A3A435}"/>
              </a:ext>
            </a:extLst>
          </p:cNvPr>
          <p:cNvSpPr/>
          <p:nvPr/>
        </p:nvSpPr>
        <p:spPr>
          <a:xfrm flipH="1" flipV="1">
            <a:off x="1375401" y="2750811"/>
            <a:ext cx="233741" cy="0"/>
          </a:xfrm>
          <a:prstGeom prst="line">
            <a:avLst/>
          </a:prstGeom>
          <a:ln>
            <a:solidFill>
              <a:srgbClr val="00206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93" name="グラフィックス 92" descr="コンピューター 単色塗りつぶし">
            <a:extLst>
              <a:ext uri="{FF2B5EF4-FFF2-40B4-BE49-F238E27FC236}">
                <a16:creationId xmlns:a16="http://schemas.microsoft.com/office/drawing/2014/main" id="{05F500CC-8352-44C7-A4ED-D93F3C8BEF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1577942" y="2362820"/>
            <a:ext cx="700696" cy="700696"/>
          </a:xfrm>
          <a:prstGeom prst="rect">
            <a:avLst/>
          </a:prstGeom>
        </p:spPr>
      </p:pic>
      <p:sp>
        <p:nvSpPr>
          <p:cNvPr id="94" name="Line 51">
            <a:extLst>
              <a:ext uri="{FF2B5EF4-FFF2-40B4-BE49-F238E27FC236}">
                <a16:creationId xmlns:a16="http://schemas.microsoft.com/office/drawing/2014/main" id="{844450A2-BBEA-43E8-BE93-24668C6B5011}"/>
              </a:ext>
            </a:extLst>
          </p:cNvPr>
          <p:cNvSpPr/>
          <p:nvPr/>
        </p:nvSpPr>
        <p:spPr>
          <a:xfrm flipV="1">
            <a:off x="2223776" y="2251019"/>
            <a:ext cx="906092" cy="7816"/>
          </a:xfrm>
          <a:prstGeom prst="line">
            <a:avLst/>
          </a:prstGeom>
          <a:ln>
            <a:solidFill>
              <a:srgbClr val="002060"/>
            </a:solidFill>
            <a:prstDash val="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95" name="CustomShape 139">
            <a:extLst>
              <a:ext uri="{FF2B5EF4-FFF2-40B4-BE49-F238E27FC236}">
                <a16:creationId xmlns:a16="http://schemas.microsoft.com/office/drawing/2014/main" id="{36A887D9-741A-4DAF-B74B-B86023D986D2}"/>
              </a:ext>
            </a:extLst>
          </p:cNvPr>
          <p:cNvSpPr/>
          <p:nvPr/>
        </p:nvSpPr>
        <p:spPr>
          <a:xfrm>
            <a:off x="2631516" y="2228295"/>
            <a:ext cx="368925" cy="24476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altLang="ja-JP" sz="1000" spc="-1" dirty="0">
                <a:solidFill>
                  <a:srgbClr val="002060"/>
                </a:solidFill>
                <a:latin typeface="Calibri"/>
                <a:ea typeface="DejaVu Sans"/>
              </a:rPr>
              <a:t>4ch</a:t>
            </a:r>
            <a:endParaRPr lang="en-US" sz="1000" b="0" strike="noStrike" spc="-1" dirty="0">
              <a:latin typeface="Arial"/>
            </a:endParaRPr>
          </a:p>
        </p:txBody>
      </p:sp>
      <p:sp>
        <p:nvSpPr>
          <p:cNvPr id="96" name="CustomShape 13">
            <a:extLst>
              <a:ext uri="{FF2B5EF4-FFF2-40B4-BE49-F238E27FC236}">
                <a16:creationId xmlns:a16="http://schemas.microsoft.com/office/drawing/2014/main" id="{D7ECDE9B-E57D-415F-B1C2-2202568B138E}"/>
              </a:ext>
            </a:extLst>
          </p:cNvPr>
          <p:cNvSpPr/>
          <p:nvPr/>
        </p:nvSpPr>
        <p:spPr>
          <a:xfrm>
            <a:off x="692357" y="3428198"/>
            <a:ext cx="2581924" cy="55254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000" spc="-1" dirty="0">
                <a:solidFill>
                  <a:srgbClr val="002060"/>
                </a:solidFill>
                <a:latin typeface="Arial"/>
              </a:rPr>
              <a:t>4</a:t>
            </a:r>
            <a:r>
              <a:rPr lang="en-US" sz="1000" b="0" strike="noStrike" spc="-1" dirty="0">
                <a:solidFill>
                  <a:srgbClr val="002060"/>
                </a:solidFill>
                <a:latin typeface="Arial"/>
              </a:rPr>
              <a:t>ch, </a:t>
            </a:r>
            <a:r>
              <a:rPr lang="en-US" sz="1000" spc="-1" dirty="0">
                <a:solidFill>
                  <a:srgbClr val="002060"/>
                </a:solidFill>
                <a:latin typeface="Arial"/>
              </a:rPr>
              <a:t>A/D, </a:t>
            </a:r>
            <a:r>
              <a:rPr lang="en-US" sz="1000" b="0" strike="noStrike" spc="-1" dirty="0">
                <a:solidFill>
                  <a:srgbClr val="002060"/>
                </a:solidFill>
                <a:latin typeface="Arial"/>
              </a:rPr>
              <a:t>D/A, 245.76MSPS</a:t>
            </a:r>
          </a:p>
          <a:p>
            <a:pPr>
              <a:lnSpc>
                <a:spcPct val="100000"/>
              </a:lnSpc>
            </a:pPr>
            <a:r>
              <a:rPr lang="en-US" sz="1000" spc="-1" dirty="0">
                <a:solidFill>
                  <a:srgbClr val="002060"/>
                </a:solidFill>
                <a:latin typeface="Arial"/>
              </a:rPr>
              <a:t>= 245.76MHz x 16bits x I/Q x 4ch</a:t>
            </a:r>
          </a:p>
          <a:p>
            <a:pPr>
              <a:lnSpc>
                <a:spcPct val="100000"/>
              </a:lnSpc>
            </a:pPr>
            <a:r>
              <a:rPr lang="en-US" sz="1000" b="0" strike="noStrike" spc="-1" dirty="0">
                <a:solidFill>
                  <a:srgbClr val="002060"/>
                </a:solidFill>
                <a:latin typeface="Arial"/>
              </a:rPr>
              <a:t>= </a:t>
            </a:r>
            <a:r>
              <a:rPr lang="en-US" sz="1000" spc="-1" dirty="0">
                <a:solidFill>
                  <a:srgbClr val="002060"/>
                </a:solidFill>
                <a:latin typeface="Arial"/>
              </a:rPr>
              <a:t>4</a:t>
            </a:r>
            <a:r>
              <a:rPr lang="en-US" sz="1000" b="0" strike="noStrike" spc="-1" dirty="0">
                <a:solidFill>
                  <a:srgbClr val="002060"/>
                </a:solidFill>
                <a:latin typeface="Arial"/>
              </a:rPr>
              <a:t>GB/sec Data Speed</a:t>
            </a:r>
          </a:p>
        </p:txBody>
      </p:sp>
      <p:pic>
        <p:nvPicPr>
          <p:cNvPr id="97" name="図 96" descr="グラフ, 散布図&#10;&#10;自動的に生成された説明">
            <a:extLst>
              <a:ext uri="{FF2B5EF4-FFF2-40B4-BE49-F238E27FC236}">
                <a16:creationId xmlns:a16="http://schemas.microsoft.com/office/drawing/2014/main" id="{B466369C-94FC-4481-AD7F-DFB573388A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5493" y="4746579"/>
            <a:ext cx="1614516" cy="1328654"/>
          </a:xfrm>
          <a:prstGeom prst="rect">
            <a:avLst/>
          </a:prstGeom>
        </p:spPr>
      </p:pic>
      <p:sp>
        <p:nvSpPr>
          <p:cNvPr id="98" name="CustomShape 13">
            <a:extLst>
              <a:ext uri="{FF2B5EF4-FFF2-40B4-BE49-F238E27FC236}">
                <a16:creationId xmlns:a16="http://schemas.microsoft.com/office/drawing/2014/main" id="{7828F591-63BD-4DD4-AF6B-126FB663FCA5}"/>
              </a:ext>
            </a:extLst>
          </p:cNvPr>
          <p:cNvSpPr/>
          <p:nvPr/>
        </p:nvSpPr>
        <p:spPr>
          <a:xfrm>
            <a:off x="6458022" y="4470127"/>
            <a:ext cx="1381987" cy="27554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200" b="0" strike="noStrike" spc="-1" dirty="0">
                <a:solidFill>
                  <a:srgbClr val="002060"/>
                </a:solidFill>
                <a:latin typeface="Arial"/>
              </a:rPr>
              <a:t>MATLAB</a:t>
            </a:r>
            <a:r>
              <a:rPr lang="ja-JP" altLang="en-US" sz="1200" b="0" strike="noStrike" spc="-1" dirty="0">
                <a:solidFill>
                  <a:srgbClr val="002060"/>
                </a:solidFill>
                <a:latin typeface="Arial"/>
              </a:rPr>
              <a:t>解析</a:t>
            </a:r>
            <a:endParaRPr lang="en-US" sz="1200" b="0" strike="noStrike" spc="-1" dirty="0">
              <a:solidFill>
                <a:srgbClr val="002060"/>
              </a:solidFill>
              <a:latin typeface="Arial"/>
            </a:endParaRPr>
          </a:p>
        </p:txBody>
      </p:sp>
      <p:sp>
        <p:nvSpPr>
          <p:cNvPr id="99" name="楕円 98">
            <a:extLst>
              <a:ext uri="{FF2B5EF4-FFF2-40B4-BE49-F238E27FC236}">
                <a16:creationId xmlns:a16="http://schemas.microsoft.com/office/drawing/2014/main" id="{2E4B4604-D6A1-4EFA-9340-C37404F5B25E}"/>
              </a:ext>
            </a:extLst>
          </p:cNvPr>
          <p:cNvSpPr/>
          <p:nvPr/>
        </p:nvSpPr>
        <p:spPr>
          <a:xfrm rot="1514316">
            <a:off x="4931079" y="2255157"/>
            <a:ext cx="1208073" cy="223928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0" name="楕円 99">
            <a:extLst>
              <a:ext uri="{FF2B5EF4-FFF2-40B4-BE49-F238E27FC236}">
                <a16:creationId xmlns:a16="http://schemas.microsoft.com/office/drawing/2014/main" id="{7892402B-45C1-4E9B-9C2B-F01B950F6172}"/>
              </a:ext>
            </a:extLst>
          </p:cNvPr>
          <p:cNvSpPr/>
          <p:nvPr/>
        </p:nvSpPr>
        <p:spPr>
          <a:xfrm rot="903616">
            <a:off x="4904988" y="2397577"/>
            <a:ext cx="1208073" cy="223928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1" name="楕円 100">
            <a:extLst>
              <a:ext uri="{FF2B5EF4-FFF2-40B4-BE49-F238E27FC236}">
                <a16:creationId xmlns:a16="http://schemas.microsoft.com/office/drawing/2014/main" id="{5ED3A50F-85F2-4FF4-8724-426E9778FD04}"/>
              </a:ext>
            </a:extLst>
          </p:cNvPr>
          <p:cNvSpPr/>
          <p:nvPr/>
        </p:nvSpPr>
        <p:spPr>
          <a:xfrm>
            <a:off x="4886280" y="2550416"/>
            <a:ext cx="1208073" cy="223928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2" name="楕円 101">
            <a:extLst>
              <a:ext uri="{FF2B5EF4-FFF2-40B4-BE49-F238E27FC236}">
                <a16:creationId xmlns:a16="http://schemas.microsoft.com/office/drawing/2014/main" id="{247B7CD7-4D24-41AA-B3D5-D1EF09A31295}"/>
              </a:ext>
            </a:extLst>
          </p:cNvPr>
          <p:cNvSpPr/>
          <p:nvPr/>
        </p:nvSpPr>
        <p:spPr>
          <a:xfrm rot="20686783">
            <a:off x="4915411" y="2713909"/>
            <a:ext cx="1208073" cy="223928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3" name="楕円 102">
            <a:extLst>
              <a:ext uri="{FF2B5EF4-FFF2-40B4-BE49-F238E27FC236}">
                <a16:creationId xmlns:a16="http://schemas.microsoft.com/office/drawing/2014/main" id="{C0E9FF7C-E9A1-44FD-9B29-C6310AF64B9A}"/>
              </a:ext>
            </a:extLst>
          </p:cNvPr>
          <p:cNvSpPr/>
          <p:nvPr/>
        </p:nvSpPr>
        <p:spPr>
          <a:xfrm rot="19518180">
            <a:off x="4979184" y="2892011"/>
            <a:ext cx="1208073" cy="223928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04" name="図 103" descr="グラフィカル ユーザー インターフェイス&#10;&#10;自動的に生成された説明">
            <a:extLst>
              <a:ext uri="{FF2B5EF4-FFF2-40B4-BE49-F238E27FC236}">
                <a16:creationId xmlns:a16="http://schemas.microsoft.com/office/drawing/2014/main" id="{8B592C25-DB2D-4A7A-84C6-DF468CD126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1077" y="4679848"/>
            <a:ext cx="2044920" cy="1314740"/>
          </a:xfrm>
          <a:prstGeom prst="rect">
            <a:avLst/>
          </a:prstGeom>
        </p:spPr>
      </p:pic>
      <p:sp>
        <p:nvSpPr>
          <p:cNvPr id="105" name="CustomShape 13">
            <a:extLst>
              <a:ext uri="{FF2B5EF4-FFF2-40B4-BE49-F238E27FC236}">
                <a16:creationId xmlns:a16="http://schemas.microsoft.com/office/drawing/2014/main" id="{0746E77D-AE35-4BE4-8E9C-D898234B6121}"/>
              </a:ext>
            </a:extLst>
          </p:cNvPr>
          <p:cNvSpPr/>
          <p:nvPr/>
        </p:nvSpPr>
        <p:spPr>
          <a:xfrm>
            <a:off x="4108329" y="4036254"/>
            <a:ext cx="1692158" cy="64487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200" spc="-1" dirty="0" err="1">
                <a:solidFill>
                  <a:srgbClr val="002060"/>
                </a:solidFill>
                <a:latin typeface="Arial"/>
              </a:rPr>
              <a:t>RadioVerse</a:t>
            </a:r>
            <a:endParaRPr lang="en-US" sz="1200" spc="-1" dirty="0">
              <a:solidFill>
                <a:srgbClr val="00206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200" b="0" strike="noStrike" spc="-1" dirty="0">
                <a:solidFill>
                  <a:srgbClr val="002060"/>
                </a:solidFill>
                <a:latin typeface="Arial"/>
              </a:rPr>
              <a:t>IIO</a:t>
            </a:r>
            <a:r>
              <a:rPr lang="ja-JP" altLang="en-US" sz="1200" b="0" strike="noStrike" spc="-1" dirty="0">
                <a:solidFill>
                  <a:srgbClr val="002060"/>
                </a:solidFill>
                <a:latin typeface="Arial"/>
              </a:rPr>
              <a:t>オシロスコープ</a:t>
            </a:r>
            <a:endParaRPr lang="en-US" altLang="ja-JP" sz="1200" b="0" strike="noStrike" spc="-1" dirty="0">
              <a:solidFill>
                <a:srgbClr val="00206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ja-JP" altLang="en-US" sz="1200" spc="-1" dirty="0">
                <a:solidFill>
                  <a:srgbClr val="002060"/>
                </a:solidFill>
                <a:latin typeface="Arial"/>
              </a:rPr>
              <a:t>信号送信受信</a:t>
            </a:r>
            <a:endParaRPr lang="en-US" sz="1200" b="0" strike="noStrike" spc="-1" dirty="0">
              <a:solidFill>
                <a:srgbClr val="002060"/>
              </a:solidFill>
              <a:latin typeface="Arial"/>
            </a:endParaRPr>
          </a:p>
        </p:txBody>
      </p:sp>
      <p:sp>
        <p:nvSpPr>
          <p:cNvPr id="106" name="CustomShape 3">
            <a:extLst>
              <a:ext uri="{FF2B5EF4-FFF2-40B4-BE49-F238E27FC236}">
                <a16:creationId xmlns:a16="http://schemas.microsoft.com/office/drawing/2014/main" id="{B67221DB-7E4A-42C2-B641-8E147C7443E8}"/>
              </a:ext>
            </a:extLst>
          </p:cNvPr>
          <p:cNvSpPr/>
          <p:nvPr/>
        </p:nvSpPr>
        <p:spPr>
          <a:xfrm>
            <a:off x="601885" y="698699"/>
            <a:ext cx="8136773" cy="7064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altLang="ja-JP" sz="1600" b="0" strike="noStrike" spc="-1" dirty="0">
                <a:solidFill>
                  <a:srgbClr val="FF0000"/>
                </a:solidFill>
                <a:latin typeface="Calibri"/>
                <a:ea typeface="DejaVu Sans"/>
              </a:rPr>
              <a:t>※</a:t>
            </a:r>
            <a:r>
              <a:rPr lang="ja-JP" altLang="en-US" sz="1600" b="0" strike="noStrike" spc="-1" dirty="0">
                <a:solidFill>
                  <a:srgbClr val="FF0000"/>
                </a:solidFill>
                <a:latin typeface="Calibri"/>
                <a:ea typeface="DejaVu Sans"/>
              </a:rPr>
              <a:t>ミリ波</a:t>
            </a:r>
            <a:r>
              <a:rPr lang="en-US" altLang="ja-JP" sz="1600" b="0" strike="noStrike" spc="-1" dirty="0">
                <a:solidFill>
                  <a:srgbClr val="FF0000"/>
                </a:solidFill>
                <a:latin typeface="Calibri"/>
                <a:ea typeface="DejaVu Sans"/>
              </a:rPr>
              <a:t>(28GHz,40GHz,66GHz)</a:t>
            </a:r>
            <a:r>
              <a:rPr lang="ja-JP" altLang="en-US" sz="1600" b="0" strike="noStrike" spc="-1" dirty="0">
                <a:solidFill>
                  <a:srgbClr val="FF0000"/>
                </a:solidFill>
                <a:latin typeface="Calibri"/>
                <a:ea typeface="DejaVu Sans"/>
              </a:rPr>
              <a:t>の</a:t>
            </a:r>
            <a:r>
              <a:rPr lang="en-US" altLang="ja-JP" sz="1600" b="0" strike="noStrike" spc="-1" dirty="0">
                <a:solidFill>
                  <a:srgbClr val="FF0000"/>
                </a:solidFill>
                <a:latin typeface="Calibri"/>
                <a:ea typeface="DejaVu Sans"/>
              </a:rPr>
              <a:t>MIMO</a:t>
            </a:r>
            <a:r>
              <a:rPr lang="ja-JP" altLang="en-US" sz="1600" b="0" strike="noStrike" spc="-1" dirty="0">
                <a:solidFill>
                  <a:srgbClr val="FF0000"/>
                </a:solidFill>
                <a:latin typeface="Calibri"/>
                <a:ea typeface="DejaVu Sans"/>
              </a:rPr>
              <a:t>研究：</a:t>
            </a:r>
            <a:r>
              <a:rPr lang="ja-JP" altLang="en-US" sz="1600" spc="-1" dirty="0">
                <a:solidFill>
                  <a:srgbClr val="FF0000"/>
                </a:solidFill>
                <a:latin typeface="Calibri"/>
                <a:ea typeface="DejaVu Sans"/>
              </a:rPr>
              <a:t>伝搬路解析に</a:t>
            </a:r>
            <a:r>
              <a:rPr lang="ja-JP" altLang="en-US" sz="2400" spc="-1" dirty="0">
                <a:solidFill>
                  <a:srgbClr val="FF0000"/>
                </a:solidFill>
                <a:latin typeface="Calibri"/>
                <a:ea typeface="DejaVu Sans"/>
              </a:rPr>
              <a:t>多チャンネル</a:t>
            </a:r>
            <a:r>
              <a:rPr lang="ja-JP" altLang="en-US" sz="1600" spc="-1" dirty="0">
                <a:solidFill>
                  <a:srgbClr val="FF0000"/>
                </a:solidFill>
                <a:latin typeface="Calibri"/>
                <a:ea typeface="DejaVu Sans"/>
              </a:rPr>
              <a:t>の要望</a:t>
            </a:r>
            <a:endParaRPr lang="en-US" altLang="ja-JP" sz="1600" spc="-1" dirty="0">
              <a:solidFill>
                <a:srgbClr val="FF0000"/>
              </a:solidFill>
              <a:latin typeface="Calibri"/>
              <a:ea typeface="DejaVu Sans"/>
            </a:endParaRPr>
          </a:p>
          <a:p>
            <a:pPr>
              <a:lnSpc>
                <a:spcPct val="100000"/>
              </a:lnSpc>
            </a:pPr>
            <a:r>
              <a:rPr lang="ja-JP" altLang="en-US" sz="1600" spc="-1" dirty="0">
                <a:solidFill>
                  <a:srgbClr val="FF0000"/>
                </a:solidFill>
                <a:latin typeface="Calibri"/>
                <a:ea typeface="DejaVu Sans"/>
              </a:rPr>
              <a:t>　アイダックスがアンテナ、</a:t>
            </a:r>
            <a:r>
              <a:rPr lang="en-US" altLang="ja-JP" sz="1600" spc="-1" dirty="0">
                <a:solidFill>
                  <a:srgbClr val="FF0000"/>
                </a:solidFill>
                <a:latin typeface="Calibri"/>
                <a:ea typeface="DejaVu Sans"/>
              </a:rPr>
              <a:t>RF</a:t>
            </a:r>
            <a:r>
              <a:rPr lang="ja-JP" altLang="en-US" sz="1600" spc="-1" dirty="0">
                <a:solidFill>
                  <a:srgbClr val="FF0000"/>
                </a:solidFill>
                <a:latin typeface="Calibri"/>
                <a:ea typeface="DejaVu Sans"/>
              </a:rPr>
              <a:t>を除く、</a:t>
            </a:r>
            <a:r>
              <a:rPr lang="en-US" altLang="ja-JP" sz="1600" spc="-1" dirty="0">
                <a:solidFill>
                  <a:srgbClr val="FF0000"/>
                </a:solidFill>
                <a:latin typeface="Calibri"/>
                <a:ea typeface="DejaVu Sans"/>
              </a:rPr>
              <a:t>SDR</a:t>
            </a:r>
            <a:r>
              <a:rPr lang="ja-JP" altLang="en-US" sz="1600" spc="-1" dirty="0">
                <a:solidFill>
                  <a:srgbClr val="FF0000"/>
                </a:solidFill>
                <a:latin typeface="Calibri"/>
                <a:ea typeface="DejaVu Sans"/>
              </a:rPr>
              <a:t>部、信号処理プログラムを提供</a:t>
            </a:r>
            <a:endParaRPr lang="en-US" altLang="ja-JP" sz="1600" spc="-1" dirty="0">
              <a:solidFill>
                <a:srgbClr val="FF0000"/>
              </a:solidFill>
              <a:latin typeface="Calibri"/>
              <a:ea typeface="DejaVu Sans"/>
            </a:endParaRPr>
          </a:p>
        </p:txBody>
      </p:sp>
      <p:sp>
        <p:nvSpPr>
          <p:cNvPr id="107" name="CustomShape 12">
            <a:extLst>
              <a:ext uri="{FF2B5EF4-FFF2-40B4-BE49-F238E27FC236}">
                <a16:creationId xmlns:a16="http://schemas.microsoft.com/office/drawing/2014/main" id="{B3A7A49C-CDC6-4926-975B-67729D9B9F60}"/>
              </a:ext>
            </a:extLst>
          </p:cNvPr>
          <p:cNvSpPr/>
          <p:nvPr/>
        </p:nvSpPr>
        <p:spPr>
          <a:xfrm>
            <a:off x="4718199" y="3394479"/>
            <a:ext cx="1505066" cy="27554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1200" b="0" strike="noStrike" spc="-1" dirty="0">
                <a:solidFill>
                  <a:srgbClr val="002060"/>
                </a:solidFill>
                <a:latin typeface="Calibri"/>
                <a:ea typeface="DejaVu Sans"/>
              </a:rPr>
              <a:t>Beamforming</a:t>
            </a:r>
          </a:p>
        </p:txBody>
      </p:sp>
      <p:sp>
        <p:nvSpPr>
          <p:cNvPr id="108" name="CustomShape 3">
            <a:extLst>
              <a:ext uri="{FF2B5EF4-FFF2-40B4-BE49-F238E27FC236}">
                <a16:creationId xmlns:a16="http://schemas.microsoft.com/office/drawing/2014/main" id="{1553698B-DF99-4B34-AC88-77F34DB43EE9}"/>
              </a:ext>
            </a:extLst>
          </p:cNvPr>
          <p:cNvSpPr/>
          <p:nvPr/>
        </p:nvSpPr>
        <p:spPr>
          <a:xfrm>
            <a:off x="9351499" y="754776"/>
            <a:ext cx="2581924" cy="82954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ja-JP" altLang="en-US" sz="1600" spc="-1" dirty="0">
                <a:solidFill>
                  <a:srgbClr val="FF0000"/>
                </a:solidFill>
                <a:latin typeface="Calibri"/>
                <a:ea typeface="DejaVu Sans"/>
              </a:rPr>
              <a:t>無線研究向け</a:t>
            </a:r>
            <a:endParaRPr lang="en-US" altLang="ja-JP" sz="1600" spc="-1" dirty="0">
              <a:solidFill>
                <a:srgbClr val="FF0000"/>
              </a:solidFill>
              <a:latin typeface="Calibri"/>
              <a:ea typeface="DejaVu Sans"/>
            </a:endParaRPr>
          </a:p>
          <a:p>
            <a:pPr>
              <a:lnSpc>
                <a:spcPct val="100000"/>
              </a:lnSpc>
            </a:pPr>
            <a:r>
              <a:rPr lang="ja-JP" altLang="en-US" sz="1600" spc="-1" dirty="0">
                <a:solidFill>
                  <a:srgbClr val="FF0000"/>
                </a:solidFill>
                <a:latin typeface="Calibri"/>
                <a:ea typeface="DejaVu Sans"/>
              </a:rPr>
              <a:t>一品物の開発</a:t>
            </a:r>
            <a:endParaRPr lang="en-US" altLang="ja-JP" sz="1600" spc="-1" dirty="0">
              <a:solidFill>
                <a:srgbClr val="FF0000"/>
              </a:solidFill>
              <a:latin typeface="Calibri"/>
              <a:ea typeface="DejaVu Sans"/>
            </a:endParaRPr>
          </a:p>
          <a:p>
            <a:pPr>
              <a:lnSpc>
                <a:spcPct val="100000"/>
              </a:lnSpc>
            </a:pPr>
            <a:r>
              <a:rPr lang="ja-JP" altLang="en-US" sz="1600" spc="-1" dirty="0">
                <a:solidFill>
                  <a:srgbClr val="FF0000"/>
                </a:solidFill>
                <a:latin typeface="Calibri"/>
                <a:ea typeface="DejaVu Sans"/>
              </a:rPr>
              <a:t>費用、開発期間がネック</a:t>
            </a:r>
            <a:endParaRPr lang="en-US" altLang="ja-JP" sz="1600" spc="-1" dirty="0">
              <a:solidFill>
                <a:srgbClr val="FF0000"/>
              </a:solidFill>
              <a:latin typeface="Calibri"/>
              <a:ea typeface="DejaVu Sans"/>
            </a:endParaRPr>
          </a:p>
        </p:txBody>
      </p:sp>
      <p:sp>
        <p:nvSpPr>
          <p:cNvPr id="109" name="CustomShape 3">
            <a:extLst>
              <a:ext uri="{FF2B5EF4-FFF2-40B4-BE49-F238E27FC236}">
                <a16:creationId xmlns:a16="http://schemas.microsoft.com/office/drawing/2014/main" id="{BF2E2DDA-B323-4347-92C6-A70EE9C83C6F}"/>
              </a:ext>
            </a:extLst>
          </p:cNvPr>
          <p:cNvSpPr/>
          <p:nvPr/>
        </p:nvSpPr>
        <p:spPr>
          <a:xfrm>
            <a:off x="3036261" y="2815784"/>
            <a:ext cx="1974715" cy="107576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ja-JP" altLang="en-US" sz="1600" spc="-1" dirty="0">
                <a:solidFill>
                  <a:srgbClr val="FF0000"/>
                </a:solidFill>
                <a:latin typeface="Calibri"/>
                <a:ea typeface="DejaVu Sans"/>
              </a:rPr>
              <a:t>選定理由：</a:t>
            </a:r>
            <a:endParaRPr lang="en-US" altLang="ja-JP" sz="1600" spc="-1" dirty="0">
              <a:solidFill>
                <a:srgbClr val="FF0000"/>
              </a:solidFill>
              <a:latin typeface="Calibri"/>
              <a:ea typeface="DejaVu Sans"/>
            </a:endParaRPr>
          </a:p>
          <a:p>
            <a:pPr>
              <a:lnSpc>
                <a:spcPct val="100000"/>
              </a:lnSpc>
            </a:pPr>
            <a:r>
              <a:rPr lang="ja-JP" altLang="en-US" sz="1600" spc="-1" dirty="0">
                <a:solidFill>
                  <a:srgbClr val="FF0000"/>
                </a:solidFill>
                <a:latin typeface="Calibri"/>
                <a:ea typeface="DejaVu Sans"/>
              </a:rPr>
              <a:t>評価ボードと</a:t>
            </a:r>
            <a:endParaRPr lang="en-US" altLang="ja-JP" sz="1600" spc="-1" dirty="0">
              <a:solidFill>
                <a:srgbClr val="FF0000"/>
              </a:solidFill>
              <a:latin typeface="Calibri"/>
              <a:ea typeface="DejaVu Sans"/>
            </a:endParaRPr>
          </a:p>
          <a:p>
            <a:pPr>
              <a:lnSpc>
                <a:spcPct val="100000"/>
              </a:lnSpc>
            </a:pPr>
            <a:r>
              <a:rPr lang="ja-JP" altLang="en-US" sz="1600" spc="-1" dirty="0">
                <a:solidFill>
                  <a:srgbClr val="FF0000"/>
                </a:solidFill>
                <a:latin typeface="Calibri"/>
                <a:ea typeface="DejaVu Sans"/>
              </a:rPr>
              <a:t>評価ソフトが</a:t>
            </a:r>
            <a:endParaRPr lang="en-US" altLang="ja-JP" sz="1600" spc="-1" dirty="0">
              <a:solidFill>
                <a:srgbClr val="FF0000"/>
              </a:solidFill>
              <a:latin typeface="Calibri"/>
              <a:ea typeface="DejaVu Sans"/>
            </a:endParaRPr>
          </a:p>
          <a:p>
            <a:pPr>
              <a:lnSpc>
                <a:spcPct val="100000"/>
              </a:lnSpc>
            </a:pPr>
            <a:r>
              <a:rPr lang="ja-JP" altLang="en-US" sz="1600" spc="-1" dirty="0">
                <a:solidFill>
                  <a:srgbClr val="FF0000"/>
                </a:solidFill>
                <a:latin typeface="Calibri"/>
                <a:ea typeface="DejaVu Sans"/>
              </a:rPr>
              <a:t>充実している！</a:t>
            </a:r>
            <a:endParaRPr lang="en-US" altLang="ja-JP" sz="1600" spc="-1" dirty="0">
              <a:solidFill>
                <a:srgbClr val="FF0000"/>
              </a:solidFill>
              <a:latin typeface="Calibri"/>
              <a:ea typeface="DejaVu Sans"/>
            </a:endParaRPr>
          </a:p>
        </p:txBody>
      </p:sp>
    </p:spTree>
    <p:extLst>
      <p:ext uri="{BB962C8B-B14F-4D97-AF65-F5344CB8AC3E}">
        <p14:creationId xmlns:p14="http://schemas.microsoft.com/office/powerpoint/2010/main" val="4471033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CustomShape 1"/>
          <p:cNvSpPr/>
          <p:nvPr/>
        </p:nvSpPr>
        <p:spPr>
          <a:xfrm>
            <a:off x="976688" y="871068"/>
            <a:ext cx="3991551" cy="223789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marL="12600">
              <a:lnSpc>
                <a:spcPct val="100000"/>
              </a:lnSpc>
            </a:pPr>
            <a:r>
              <a:rPr lang="ja-JP" altLang="en-US" sz="2400" b="0" strike="noStrike" spc="-1" dirty="0">
                <a:solidFill>
                  <a:srgbClr val="002060"/>
                </a:solidFill>
                <a:latin typeface="Arial"/>
              </a:rPr>
              <a:t>過去の製品：</a:t>
            </a:r>
            <a:r>
              <a:rPr lang="en-US" altLang="ja-JP" sz="2400" b="0" strike="noStrike" spc="-1" dirty="0">
                <a:solidFill>
                  <a:srgbClr val="002060"/>
                </a:solidFill>
                <a:latin typeface="Arial"/>
              </a:rPr>
              <a:t>2020</a:t>
            </a:r>
            <a:r>
              <a:rPr lang="ja-JP" altLang="en-US" sz="2400" b="0" strike="noStrike" spc="-1" dirty="0">
                <a:solidFill>
                  <a:srgbClr val="002060"/>
                </a:solidFill>
                <a:latin typeface="Arial"/>
              </a:rPr>
              <a:t>年</a:t>
            </a:r>
            <a:endParaRPr lang="en-US" altLang="ja-JP" sz="2400" b="0" strike="noStrike" spc="-1" dirty="0">
              <a:solidFill>
                <a:srgbClr val="002060"/>
              </a:solidFill>
              <a:latin typeface="Arial"/>
            </a:endParaRPr>
          </a:p>
          <a:p>
            <a:pPr marL="12600">
              <a:lnSpc>
                <a:spcPct val="100000"/>
              </a:lnSpc>
            </a:pPr>
            <a:r>
              <a:rPr lang="en-US" sz="2400" spc="-1" dirty="0">
                <a:solidFill>
                  <a:srgbClr val="002060"/>
                </a:solidFill>
                <a:latin typeface="Arial"/>
              </a:rPr>
              <a:t>5G</a:t>
            </a:r>
            <a:r>
              <a:rPr lang="ja-JP" altLang="en-US" sz="2400" spc="-1" dirty="0">
                <a:solidFill>
                  <a:srgbClr val="002060"/>
                </a:solidFill>
                <a:latin typeface="Arial"/>
              </a:rPr>
              <a:t>研究向け</a:t>
            </a:r>
            <a:endParaRPr lang="en-US" altLang="ja-JP" sz="2400" spc="-1" dirty="0">
              <a:solidFill>
                <a:srgbClr val="002060"/>
              </a:solidFill>
              <a:latin typeface="Arial"/>
            </a:endParaRPr>
          </a:p>
          <a:p>
            <a:pPr marL="12600">
              <a:lnSpc>
                <a:spcPct val="100000"/>
              </a:lnSpc>
            </a:pPr>
            <a:r>
              <a:rPr lang="ja-JP" altLang="en-US" sz="2400" spc="-1" dirty="0">
                <a:solidFill>
                  <a:srgbClr val="002060"/>
                </a:solidFill>
                <a:latin typeface="Arial"/>
              </a:rPr>
              <a:t>失敗：エッジのメッキ不良</a:t>
            </a:r>
            <a:endParaRPr lang="en-US" altLang="ja-JP" sz="2400" spc="-1" dirty="0">
              <a:solidFill>
                <a:srgbClr val="002060"/>
              </a:solidFill>
              <a:latin typeface="Arial"/>
            </a:endParaRPr>
          </a:p>
          <a:p>
            <a:pPr marL="12600">
              <a:lnSpc>
                <a:spcPct val="100000"/>
              </a:lnSpc>
            </a:pPr>
            <a:r>
              <a:rPr lang="en-US" altLang="ja-JP" sz="2400" spc="-1" dirty="0">
                <a:solidFill>
                  <a:srgbClr val="002060"/>
                </a:solidFill>
                <a:latin typeface="Arial"/>
              </a:rPr>
              <a:t>	DDR4</a:t>
            </a:r>
            <a:r>
              <a:rPr lang="ja-JP" altLang="en-US" sz="2400" spc="-1" dirty="0">
                <a:solidFill>
                  <a:srgbClr val="002060"/>
                </a:solidFill>
                <a:latin typeface="Arial"/>
              </a:rPr>
              <a:t>配線ミス</a:t>
            </a:r>
            <a:endParaRPr lang="en-US" altLang="ja-JP" sz="2400" spc="-1" dirty="0">
              <a:solidFill>
                <a:srgbClr val="002060"/>
              </a:solidFill>
              <a:latin typeface="Arial"/>
            </a:endParaRPr>
          </a:p>
          <a:p>
            <a:pPr marL="12600">
              <a:lnSpc>
                <a:spcPct val="100000"/>
              </a:lnSpc>
            </a:pPr>
            <a:r>
              <a:rPr lang="ja-JP" altLang="en-US" sz="2400" b="0" strike="noStrike" spc="-1" dirty="0">
                <a:solidFill>
                  <a:srgbClr val="002060"/>
                </a:solidFill>
                <a:latin typeface="Arial"/>
              </a:rPr>
              <a:t>　　　ライブラリ</a:t>
            </a:r>
            <a:r>
              <a:rPr lang="en-US" altLang="ja-JP" sz="2400" b="0" strike="noStrike" spc="-1" dirty="0">
                <a:solidFill>
                  <a:srgbClr val="002060"/>
                </a:solidFill>
                <a:latin typeface="Arial"/>
              </a:rPr>
              <a:t>SW</a:t>
            </a:r>
          </a:p>
          <a:p>
            <a:pPr marL="12600">
              <a:lnSpc>
                <a:spcPct val="100000"/>
              </a:lnSpc>
            </a:pPr>
            <a:r>
              <a:rPr lang="en-US" sz="2400" b="0" strike="noStrike" spc="-1" dirty="0">
                <a:solidFill>
                  <a:srgbClr val="002060"/>
                </a:solidFill>
                <a:latin typeface="Arial"/>
              </a:rPr>
              <a:t>	</a:t>
            </a:r>
            <a:r>
              <a:rPr lang="ja-JP" altLang="en-US" sz="2400" spc="-1" dirty="0">
                <a:solidFill>
                  <a:srgbClr val="002060"/>
                </a:solidFill>
                <a:latin typeface="Arial"/>
              </a:rPr>
              <a:t>アイソレーション</a:t>
            </a:r>
            <a:endParaRPr lang="en-US" sz="2400" b="0" strike="noStrike" spc="-1" dirty="0">
              <a:solidFill>
                <a:srgbClr val="002060"/>
              </a:solidFill>
              <a:latin typeface="Arial"/>
            </a:endParaRPr>
          </a:p>
        </p:txBody>
      </p:sp>
      <p:sp>
        <p:nvSpPr>
          <p:cNvPr id="4" name="CustomShape 1">
            <a:extLst>
              <a:ext uri="{FF2B5EF4-FFF2-40B4-BE49-F238E27FC236}">
                <a16:creationId xmlns:a16="http://schemas.microsoft.com/office/drawing/2014/main" id="{E5FD0B20-EFF9-4211-89DF-2544B229D925}"/>
              </a:ext>
            </a:extLst>
          </p:cNvPr>
          <p:cNvSpPr/>
          <p:nvPr/>
        </p:nvSpPr>
        <p:spPr>
          <a:xfrm>
            <a:off x="468688" y="228497"/>
            <a:ext cx="3574031" cy="45222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marL="12600">
              <a:lnSpc>
                <a:spcPct val="100000"/>
              </a:lnSpc>
            </a:pPr>
            <a:r>
              <a:rPr lang="ja-JP" altLang="en-US" sz="2400" spc="-1" dirty="0">
                <a:solidFill>
                  <a:srgbClr val="002060"/>
                </a:solidFill>
                <a:latin typeface="Arial"/>
              </a:rPr>
              <a:t>２）</a:t>
            </a:r>
            <a:r>
              <a:rPr lang="en-US" altLang="ja-JP" sz="2400" spc="-1" dirty="0">
                <a:solidFill>
                  <a:srgbClr val="002060"/>
                </a:solidFill>
                <a:latin typeface="Arial"/>
              </a:rPr>
              <a:t>SDR</a:t>
            </a:r>
            <a:r>
              <a:rPr lang="ja-JP" altLang="en-US" sz="2400" spc="-1" dirty="0">
                <a:solidFill>
                  <a:srgbClr val="002060"/>
                </a:solidFill>
                <a:latin typeface="Arial"/>
              </a:rPr>
              <a:t>開発の失敗事例</a:t>
            </a:r>
            <a:endParaRPr lang="en-US" altLang="ja-JP" sz="2400" spc="-1" dirty="0">
              <a:solidFill>
                <a:srgbClr val="002060"/>
              </a:solidFill>
              <a:latin typeface="Arial"/>
            </a:endParaRPr>
          </a:p>
        </p:txBody>
      </p:sp>
      <p:pic>
        <p:nvPicPr>
          <p:cNvPr id="3" name="図 2" descr="グラフィカル ユーザー インターフェイス が含まれている画像&#10;&#10;自動的に生成された説明">
            <a:extLst>
              <a:ext uri="{FF2B5EF4-FFF2-40B4-BE49-F238E27FC236}">
                <a16:creationId xmlns:a16="http://schemas.microsoft.com/office/drawing/2014/main" id="{841CF837-5F42-4E41-89C6-E114BCC0AC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8609" y="871068"/>
            <a:ext cx="5893151" cy="5463599"/>
          </a:xfrm>
          <a:prstGeom prst="rect">
            <a:avLst/>
          </a:prstGeom>
        </p:spPr>
      </p:pic>
      <p:pic>
        <p:nvPicPr>
          <p:cNvPr id="7" name="図 6" descr="電子機器, 回路 が含まれている画像&#10;&#10;自動的に生成された説明">
            <a:extLst>
              <a:ext uri="{FF2B5EF4-FFF2-40B4-BE49-F238E27FC236}">
                <a16:creationId xmlns:a16="http://schemas.microsoft.com/office/drawing/2014/main" id="{55F402DE-1CB4-4E8D-9461-0A95E08349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516" y="3278987"/>
            <a:ext cx="4974908" cy="2789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7488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stomShape 1">
            <a:extLst>
              <a:ext uri="{FF2B5EF4-FFF2-40B4-BE49-F238E27FC236}">
                <a16:creationId xmlns:a16="http://schemas.microsoft.com/office/drawing/2014/main" id="{E5FD0B20-EFF9-4211-89DF-2544B229D925}"/>
              </a:ext>
            </a:extLst>
          </p:cNvPr>
          <p:cNvSpPr/>
          <p:nvPr/>
        </p:nvSpPr>
        <p:spPr>
          <a:xfrm>
            <a:off x="468688" y="228497"/>
            <a:ext cx="7627562" cy="45222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marL="12600">
              <a:lnSpc>
                <a:spcPct val="100000"/>
              </a:lnSpc>
            </a:pPr>
            <a:r>
              <a:rPr lang="ja-JP" altLang="en-US" sz="2400" spc="-1" dirty="0">
                <a:solidFill>
                  <a:srgbClr val="002060"/>
                </a:solidFill>
                <a:latin typeface="Arial"/>
              </a:rPr>
              <a:t>２）</a:t>
            </a:r>
            <a:r>
              <a:rPr lang="en-US" altLang="ja-JP" sz="2400" spc="-1" dirty="0">
                <a:solidFill>
                  <a:srgbClr val="002060"/>
                </a:solidFill>
                <a:latin typeface="Arial"/>
              </a:rPr>
              <a:t>SDR</a:t>
            </a:r>
            <a:r>
              <a:rPr lang="ja-JP" altLang="en-US" sz="2400" spc="-1" dirty="0">
                <a:solidFill>
                  <a:srgbClr val="002060"/>
                </a:solidFill>
                <a:latin typeface="Arial"/>
              </a:rPr>
              <a:t>開発の失敗事例：エッジのメッキ不良</a:t>
            </a:r>
            <a:endParaRPr lang="en-US" altLang="ja-JP" sz="2400" spc="-1" dirty="0">
              <a:solidFill>
                <a:srgbClr val="002060"/>
              </a:solidFill>
              <a:latin typeface="Arial"/>
            </a:endParaRPr>
          </a:p>
        </p:txBody>
      </p:sp>
      <p:pic>
        <p:nvPicPr>
          <p:cNvPr id="5" name="図 4" descr="回路, 電子機器 が含まれている画像&#10;&#10;自動的に生成された説明">
            <a:extLst>
              <a:ext uri="{FF2B5EF4-FFF2-40B4-BE49-F238E27FC236}">
                <a16:creationId xmlns:a16="http://schemas.microsoft.com/office/drawing/2014/main" id="{ECE7EB2D-A51A-488D-8E86-994E64F00A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0377" y="1127222"/>
            <a:ext cx="5106254" cy="4997352"/>
          </a:xfrm>
          <a:prstGeom prst="rect">
            <a:avLst/>
          </a:prstGeom>
        </p:spPr>
      </p:pic>
      <p:pic>
        <p:nvPicPr>
          <p:cNvPr id="8" name="図 7" descr="建物, 回路 が含まれている画像&#10;&#10;自動的に生成された説明">
            <a:extLst>
              <a:ext uri="{FF2B5EF4-FFF2-40B4-BE49-F238E27FC236}">
                <a16:creationId xmlns:a16="http://schemas.microsoft.com/office/drawing/2014/main" id="{478FF13F-DF3B-4E7E-BFBF-F2815ECE81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6898" y="1127222"/>
            <a:ext cx="2636302" cy="4997351"/>
          </a:xfrm>
          <a:prstGeom prst="rect">
            <a:avLst/>
          </a:prstGeom>
        </p:spPr>
      </p:pic>
      <p:pic>
        <p:nvPicPr>
          <p:cNvPr id="10" name="図 9" descr="机の上に置かれたキーボード&#10;&#10;自動的に生成された説明">
            <a:extLst>
              <a:ext uri="{FF2B5EF4-FFF2-40B4-BE49-F238E27FC236}">
                <a16:creationId xmlns:a16="http://schemas.microsoft.com/office/drawing/2014/main" id="{337211C6-7846-4162-8289-828911DDC6A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578" y="2359843"/>
            <a:ext cx="3432143" cy="2574107"/>
          </a:xfrm>
          <a:prstGeom prst="rect">
            <a:avLst/>
          </a:prstGeom>
        </p:spPr>
      </p:pic>
      <p:sp>
        <p:nvSpPr>
          <p:cNvPr id="11" name="CustomShape 1">
            <a:extLst>
              <a:ext uri="{FF2B5EF4-FFF2-40B4-BE49-F238E27FC236}">
                <a16:creationId xmlns:a16="http://schemas.microsoft.com/office/drawing/2014/main" id="{7F34600B-6FBF-4522-8505-B5C79F7C311E}"/>
              </a:ext>
            </a:extLst>
          </p:cNvPr>
          <p:cNvSpPr/>
          <p:nvPr/>
        </p:nvSpPr>
        <p:spPr>
          <a:xfrm>
            <a:off x="738564" y="1223493"/>
            <a:ext cx="2833312" cy="91010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marL="12600">
              <a:lnSpc>
                <a:spcPct val="100000"/>
              </a:lnSpc>
            </a:pPr>
            <a:r>
              <a:rPr lang="ja-JP" altLang="en-US" sz="2400" spc="-1" dirty="0">
                <a:solidFill>
                  <a:srgbClr val="002060"/>
                </a:solidFill>
                <a:latin typeface="Arial"/>
              </a:rPr>
              <a:t>１</a:t>
            </a:r>
            <a:r>
              <a:rPr lang="en-US" altLang="ja-JP" sz="2400" spc="-1" dirty="0">
                <a:solidFill>
                  <a:srgbClr val="002060"/>
                </a:solidFill>
                <a:latin typeface="Arial"/>
              </a:rPr>
              <a:t>U</a:t>
            </a:r>
            <a:r>
              <a:rPr lang="ja-JP" altLang="en-US" sz="2400" spc="-1" dirty="0">
                <a:solidFill>
                  <a:srgbClr val="002060"/>
                </a:solidFill>
                <a:latin typeface="Arial"/>
              </a:rPr>
              <a:t>サーバーに、</a:t>
            </a:r>
            <a:endParaRPr lang="en-US" altLang="ja-JP" sz="2400" spc="-1" dirty="0">
              <a:solidFill>
                <a:srgbClr val="002060"/>
              </a:solidFill>
              <a:latin typeface="Arial"/>
            </a:endParaRPr>
          </a:p>
          <a:p>
            <a:pPr marL="12600">
              <a:lnSpc>
                <a:spcPct val="100000"/>
              </a:lnSpc>
            </a:pPr>
            <a:r>
              <a:rPr lang="ja-JP" altLang="en-US" sz="2400" b="0" strike="noStrike" spc="-1" dirty="0">
                <a:solidFill>
                  <a:srgbClr val="002060"/>
                </a:solidFill>
                <a:latin typeface="Arial"/>
              </a:rPr>
              <a:t>詰め込みたかった。</a:t>
            </a:r>
            <a:endParaRPr lang="en-US" sz="2400" b="0" strike="noStrike" spc="-1" dirty="0">
              <a:solidFill>
                <a:srgbClr val="00206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179887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stomShape 1">
            <a:extLst>
              <a:ext uri="{FF2B5EF4-FFF2-40B4-BE49-F238E27FC236}">
                <a16:creationId xmlns:a16="http://schemas.microsoft.com/office/drawing/2014/main" id="{E5FD0B20-EFF9-4211-89DF-2544B229D925}"/>
              </a:ext>
            </a:extLst>
          </p:cNvPr>
          <p:cNvSpPr/>
          <p:nvPr/>
        </p:nvSpPr>
        <p:spPr>
          <a:xfrm>
            <a:off x="468688" y="228497"/>
            <a:ext cx="7627562" cy="45222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marL="12600">
              <a:lnSpc>
                <a:spcPct val="100000"/>
              </a:lnSpc>
            </a:pPr>
            <a:r>
              <a:rPr lang="ja-JP" altLang="en-US" sz="2400" spc="-1" dirty="0">
                <a:solidFill>
                  <a:srgbClr val="002060"/>
                </a:solidFill>
                <a:latin typeface="Arial"/>
              </a:rPr>
              <a:t>２）</a:t>
            </a:r>
            <a:r>
              <a:rPr lang="en-US" altLang="ja-JP" sz="2400" spc="-1" dirty="0">
                <a:solidFill>
                  <a:srgbClr val="002060"/>
                </a:solidFill>
                <a:latin typeface="Arial"/>
              </a:rPr>
              <a:t>SDR</a:t>
            </a:r>
            <a:r>
              <a:rPr lang="ja-JP" altLang="en-US" sz="2400" spc="-1" dirty="0">
                <a:solidFill>
                  <a:srgbClr val="002060"/>
                </a:solidFill>
                <a:latin typeface="Arial"/>
              </a:rPr>
              <a:t>開発の失敗事例：</a:t>
            </a:r>
            <a:r>
              <a:rPr lang="en-US" altLang="ja-JP" sz="2400" spc="-1" dirty="0">
                <a:solidFill>
                  <a:srgbClr val="002060"/>
                </a:solidFill>
                <a:latin typeface="Arial"/>
              </a:rPr>
              <a:t>DDR4</a:t>
            </a:r>
            <a:r>
              <a:rPr lang="ja-JP" altLang="en-US" sz="2400" spc="-1" dirty="0">
                <a:solidFill>
                  <a:srgbClr val="002060"/>
                </a:solidFill>
                <a:latin typeface="Arial"/>
              </a:rPr>
              <a:t>配線ミス</a:t>
            </a:r>
            <a:endParaRPr lang="en-US" altLang="ja-JP" sz="2400" spc="-1" dirty="0">
              <a:solidFill>
                <a:srgbClr val="002060"/>
              </a:solidFill>
              <a:latin typeface="Arial"/>
            </a:endParaRPr>
          </a:p>
        </p:txBody>
      </p:sp>
      <p:sp>
        <p:nvSpPr>
          <p:cNvPr id="11" name="CustomShape 1">
            <a:extLst>
              <a:ext uri="{FF2B5EF4-FFF2-40B4-BE49-F238E27FC236}">
                <a16:creationId xmlns:a16="http://schemas.microsoft.com/office/drawing/2014/main" id="{7F34600B-6FBF-4522-8505-B5C79F7C311E}"/>
              </a:ext>
            </a:extLst>
          </p:cNvPr>
          <p:cNvSpPr/>
          <p:nvPr/>
        </p:nvSpPr>
        <p:spPr>
          <a:xfrm>
            <a:off x="737445" y="908660"/>
            <a:ext cx="4939453" cy="163451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marL="12600">
              <a:lnSpc>
                <a:spcPct val="100000"/>
              </a:lnSpc>
            </a:pPr>
            <a:r>
              <a:rPr lang="en-US" altLang="ja-JP" spc="-1" dirty="0">
                <a:solidFill>
                  <a:srgbClr val="002060"/>
                </a:solidFill>
                <a:latin typeface="Arial"/>
              </a:rPr>
              <a:t>31</a:t>
            </a:r>
            <a:r>
              <a:rPr lang="ja-JP" altLang="en-US" spc="-1" dirty="0">
                <a:solidFill>
                  <a:srgbClr val="002060"/>
                </a:solidFill>
                <a:latin typeface="Arial"/>
              </a:rPr>
              <a:t>ページの配線シミュレーション</a:t>
            </a:r>
            <a:endParaRPr lang="en-US" altLang="ja-JP" spc="-1" dirty="0">
              <a:solidFill>
                <a:srgbClr val="002060"/>
              </a:solidFill>
              <a:latin typeface="Arial"/>
            </a:endParaRPr>
          </a:p>
          <a:p>
            <a:pPr marL="12600">
              <a:lnSpc>
                <a:spcPct val="100000"/>
              </a:lnSpc>
            </a:pPr>
            <a:r>
              <a:rPr lang="ja-JP" altLang="en-US" spc="-1" dirty="0">
                <a:solidFill>
                  <a:srgbClr val="002060"/>
                </a:solidFill>
                <a:latin typeface="Arial"/>
              </a:rPr>
              <a:t>の結果を受け取っていた。</a:t>
            </a:r>
            <a:endParaRPr lang="en-US" altLang="ja-JP" spc="-1" dirty="0">
              <a:solidFill>
                <a:srgbClr val="002060"/>
              </a:solidFill>
              <a:latin typeface="Arial"/>
            </a:endParaRPr>
          </a:p>
          <a:p>
            <a:pPr marL="12600">
              <a:lnSpc>
                <a:spcPct val="100000"/>
              </a:lnSpc>
            </a:pPr>
            <a:r>
              <a:rPr lang="ja-JP" altLang="en-US" b="0" strike="noStrike" spc="-1" dirty="0">
                <a:solidFill>
                  <a:srgbClr val="002060"/>
                </a:solidFill>
                <a:latin typeface="Arial"/>
              </a:rPr>
              <a:t>現実、全ページをチェックするか？</a:t>
            </a:r>
            <a:endParaRPr lang="en-US" altLang="ja-JP" b="0" strike="noStrike" spc="-1" dirty="0">
              <a:solidFill>
                <a:srgbClr val="002060"/>
              </a:solidFill>
              <a:latin typeface="Arial"/>
            </a:endParaRPr>
          </a:p>
          <a:p>
            <a:pPr marL="12600">
              <a:lnSpc>
                <a:spcPct val="100000"/>
              </a:lnSpc>
            </a:pPr>
            <a:r>
              <a:rPr lang="ja-JP" altLang="en-US" b="0" strike="noStrike" spc="-1" dirty="0">
                <a:solidFill>
                  <a:srgbClr val="002060"/>
                </a:solidFill>
                <a:latin typeface="Arial"/>
              </a:rPr>
              <a:t>有料のためページが増える。</a:t>
            </a:r>
            <a:endParaRPr lang="en-US" altLang="ja-JP" b="0" strike="noStrike" spc="-1" dirty="0">
              <a:solidFill>
                <a:srgbClr val="002060"/>
              </a:solidFill>
              <a:latin typeface="Arial"/>
            </a:endParaRPr>
          </a:p>
          <a:p>
            <a:pPr marL="12600">
              <a:lnSpc>
                <a:spcPct val="100000"/>
              </a:lnSpc>
            </a:pPr>
            <a:r>
              <a:rPr lang="en-US" altLang="ja-JP" spc="-1" dirty="0">
                <a:solidFill>
                  <a:srgbClr val="002060"/>
                </a:solidFill>
                <a:latin typeface="Arial"/>
              </a:rPr>
              <a:t>CAL</a:t>
            </a:r>
            <a:r>
              <a:rPr lang="ja-JP" altLang="en-US" spc="-1" dirty="0">
                <a:solidFill>
                  <a:srgbClr val="002060"/>
                </a:solidFill>
                <a:latin typeface="Arial"/>
              </a:rPr>
              <a:t>で</a:t>
            </a:r>
            <a:r>
              <a:rPr lang="en-US" altLang="ja-JP" spc="-1" dirty="0">
                <a:solidFill>
                  <a:srgbClr val="002060"/>
                </a:solidFill>
                <a:latin typeface="Arial"/>
              </a:rPr>
              <a:t>Write Labeling</a:t>
            </a:r>
            <a:r>
              <a:rPr lang="ja-JP" altLang="en-US" spc="-1" dirty="0">
                <a:solidFill>
                  <a:srgbClr val="002060"/>
                </a:solidFill>
                <a:latin typeface="Arial"/>
              </a:rPr>
              <a:t>のエラーから進まず。</a:t>
            </a:r>
            <a:endParaRPr lang="en-US" altLang="ja-JP" spc="-1" dirty="0">
              <a:solidFill>
                <a:srgbClr val="002060"/>
              </a:solidFill>
              <a:latin typeface="Arial"/>
            </a:endParaRPr>
          </a:p>
        </p:txBody>
      </p:sp>
      <p:pic>
        <p:nvPicPr>
          <p:cNvPr id="3" name="図 2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B67CDAD6-490D-4C72-B42E-1C1F99E5E3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5507" y="2446757"/>
            <a:ext cx="2587893" cy="3606850"/>
          </a:xfrm>
          <a:prstGeom prst="rect">
            <a:avLst/>
          </a:prstGeom>
        </p:spPr>
      </p:pic>
      <p:pic>
        <p:nvPicPr>
          <p:cNvPr id="7" name="図 6" descr="ダイアグラム&#10;&#10;自動的に生成された説明">
            <a:extLst>
              <a:ext uri="{FF2B5EF4-FFF2-40B4-BE49-F238E27FC236}">
                <a16:creationId xmlns:a16="http://schemas.microsoft.com/office/drawing/2014/main" id="{A95DE346-8B7F-4256-B7B6-1804E3EEBE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5103" y="1108685"/>
            <a:ext cx="3839730" cy="5355246"/>
          </a:xfrm>
          <a:prstGeom prst="rect">
            <a:avLst/>
          </a:prstGeom>
        </p:spPr>
      </p:pic>
      <p:sp>
        <p:nvSpPr>
          <p:cNvPr id="12" name="四角形: 角を丸くする 11">
            <a:extLst>
              <a:ext uri="{FF2B5EF4-FFF2-40B4-BE49-F238E27FC236}">
                <a16:creationId xmlns:a16="http://schemas.microsoft.com/office/drawing/2014/main" id="{B014397F-028C-4637-BC97-866C72B7A18D}"/>
              </a:ext>
            </a:extLst>
          </p:cNvPr>
          <p:cNvSpPr/>
          <p:nvPr/>
        </p:nvSpPr>
        <p:spPr>
          <a:xfrm>
            <a:off x="3772499" y="2543175"/>
            <a:ext cx="509970" cy="3429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四角形: 角を丸くする 12">
            <a:extLst>
              <a:ext uri="{FF2B5EF4-FFF2-40B4-BE49-F238E27FC236}">
                <a16:creationId xmlns:a16="http://schemas.microsoft.com/office/drawing/2014/main" id="{B93FDE5C-4B51-4141-A542-98A9A90C762E}"/>
              </a:ext>
            </a:extLst>
          </p:cNvPr>
          <p:cNvSpPr/>
          <p:nvPr/>
        </p:nvSpPr>
        <p:spPr>
          <a:xfrm>
            <a:off x="9500804" y="1242269"/>
            <a:ext cx="509970" cy="3429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四角形: 角を丸くする 13">
            <a:extLst>
              <a:ext uri="{FF2B5EF4-FFF2-40B4-BE49-F238E27FC236}">
                <a16:creationId xmlns:a16="http://schemas.microsoft.com/office/drawing/2014/main" id="{BEE60215-8DD7-4006-961F-1C6406768CE3}"/>
              </a:ext>
            </a:extLst>
          </p:cNvPr>
          <p:cNvSpPr/>
          <p:nvPr/>
        </p:nvSpPr>
        <p:spPr>
          <a:xfrm>
            <a:off x="9091229" y="6138863"/>
            <a:ext cx="509970" cy="75456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395038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9580</TotalTime>
  <Words>1918</Words>
  <Application>Microsoft Office PowerPoint</Application>
  <PresentationFormat>ワイド画面</PresentationFormat>
  <Paragraphs>473</Paragraphs>
  <Slides>33</Slides>
  <Notes>20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8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33</vt:i4>
      </vt:variant>
    </vt:vector>
  </HeadingPairs>
  <TitlesOfParts>
    <vt:vector size="42" baseType="lpstr">
      <vt:lpstr>HGP創英角ｺﾞｼｯｸUB</vt:lpstr>
      <vt:lpstr>メイリオ</vt:lpstr>
      <vt:lpstr>游ゴシック</vt:lpstr>
      <vt:lpstr>Arial</vt:lpstr>
      <vt:lpstr>Calibri</vt:lpstr>
      <vt:lpstr>DejaVu Sans</vt:lpstr>
      <vt:lpstr>Symbol</vt:lpstr>
      <vt:lpstr>Wingdings</vt:lpstr>
      <vt:lpstr>Office Theme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PCDAQ</dc:creator>
  <cp:keywords>Public</cp:keywords>
  <dc:description/>
  <cp:lastModifiedBy>戸部 英彦</cp:lastModifiedBy>
  <cp:revision>622</cp:revision>
  <cp:lastPrinted>2021-07-24T04:50:58Z</cp:lastPrinted>
  <dcterms:created xsi:type="dcterms:W3CDTF">2018-06-21T09:16:10Z</dcterms:created>
  <dcterms:modified xsi:type="dcterms:W3CDTF">2021-11-05T01:55:30Z</dcterms:modified>
  <dc:language>ja-JP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Created">
    <vt:filetime>2018-06-21T00:00:00Z</vt:filetime>
  </property>
  <property fmtid="{D5CDD505-2E9C-101B-9397-08002B2CF9AE}" pid="4" name="HiddenSlides">
    <vt:i4>0</vt:i4>
  </property>
  <property fmtid="{D5CDD505-2E9C-101B-9397-08002B2CF9AE}" pid="5" name="HyperlinksChanged">
    <vt:bool>false</vt:bool>
  </property>
  <property fmtid="{D5CDD505-2E9C-101B-9397-08002B2CF9AE}" pid="6" name="LastSaved">
    <vt:filetime>2018-06-21T00:00:00Z</vt:filetime>
  </property>
  <property fmtid="{D5CDD505-2E9C-101B-9397-08002B2CF9AE}" pid="7" name="LinksUpToDate">
    <vt:bool>false</vt:bool>
  </property>
  <property fmtid="{D5CDD505-2E9C-101B-9397-08002B2CF9AE}" pid="8" name="MMClips">
    <vt:i4>0</vt:i4>
  </property>
  <property fmtid="{D5CDD505-2E9C-101B-9397-08002B2CF9AE}" pid="9" name="Notes">
    <vt:i4>0</vt:i4>
  </property>
  <property fmtid="{D5CDD505-2E9C-101B-9397-08002B2CF9AE}" pid="10" name="PresentationFormat">
    <vt:lpwstr>ワイド画面</vt:lpwstr>
  </property>
  <property fmtid="{D5CDD505-2E9C-101B-9397-08002B2CF9AE}" pid="11" name="PublicationYear">
    <vt:lpwstr>2018</vt:lpwstr>
  </property>
  <property fmtid="{D5CDD505-2E9C-101B-9397-08002B2CF9AE}" pid="12" name="ScaleCrop">
    <vt:bool>false</vt:bool>
  </property>
  <property fmtid="{D5CDD505-2E9C-101B-9397-08002B2CF9AE}" pid="13" name="ShareDoc">
    <vt:bool>false</vt:bool>
  </property>
  <property fmtid="{D5CDD505-2E9C-101B-9397-08002B2CF9AE}" pid="14" name="Slides">
    <vt:i4>5</vt:i4>
  </property>
  <property fmtid="{D5CDD505-2E9C-101B-9397-08002B2CF9AE}" pid="15" name="TitusGUID">
    <vt:lpwstr>78ca939c-0acf-4542-aa73-80b4fefdfcba</vt:lpwstr>
  </property>
  <property fmtid="{D5CDD505-2E9C-101B-9397-08002B2CF9AE}" pid="16" name="VisualMarkings">
    <vt:lpwstr>No</vt:lpwstr>
  </property>
  <property fmtid="{D5CDD505-2E9C-101B-9397-08002B2CF9AE}" pid="17" name="XilinxAdditional Classifications">
    <vt:lpwstr/>
  </property>
  <property fmtid="{D5CDD505-2E9C-101B-9397-08002B2CF9AE}" pid="18" name="XilinxClassification">
    <vt:lpwstr>Public</vt:lpwstr>
  </property>
  <property fmtid="{D5CDD505-2E9C-101B-9397-08002B2CF9AE}" pid="19" name="XilinxDevelopment Projects">
    <vt:lpwstr/>
  </property>
  <property fmtid="{D5CDD505-2E9C-101B-9397-08002B2CF9AE}" pid="20" name="XilinxExport Control">
    <vt:lpwstr/>
  </property>
  <property fmtid="{D5CDD505-2E9C-101B-9397-08002B2CF9AE}" pid="21" name="XilinxNote (Line 2)">
    <vt:lpwstr/>
  </property>
  <property fmtid="{D5CDD505-2E9C-101B-9397-08002B2CF9AE}" pid="22" name="XilinxPublication Year">
    <vt:lpwstr>2018</vt:lpwstr>
  </property>
  <property fmtid="{D5CDD505-2E9C-101B-9397-08002B2CF9AE}" pid="23" name="XilinxThird Party">
    <vt:lpwstr/>
  </property>
  <property fmtid="{D5CDD505-2E9C-101B-9397-08002B2CF9AE}" pid="24" name="XilinxVisual Markings">
    <vt:lpwstr>No</vt:lpwstr>
  </property>
</Properties>
</file>