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1448" r:id="rId2"/>
    <p:sldId id="1492" r:id="rId3"/>
    <p:sldId id="1451" r:id="rId4"/>
    <p:sldId id="1452" r:id="rId5"/>
    <p:sldId id="1468" r:id="rId6"/>
    <p:sldId id="1506" r:id="rId7"/>
    <p:sldId id="1469" r:id="rId8"/>
    <p:sldId id="1478" r:id="rId9"/>
    <p:sldId id="1477" r:id="rId10"/>
    <p:sldId id="1470" r:id="rId11"/>
    <p:sldId id="1471" r:id="rId12"/>
    <p:sldId id="1511" r:id="rId13"/>
    <p:sldId id="1507" r:id="rId14"/>
    <p:sldId id="1503" r:id="rId15"/>
    <p:sldId id="1504" r:id="rId16"/>
    <p:sldId id="1493" r:id="rId17"/>
    <p:sldId id="1508" r:id="rId18"/>
    <p:sldId id="1472" r:id="rId19"/>
    <p:sldId id="1479" r:id="rId20"/>
    <p:sldId id="1481" r:id="rId21"/>
    <p:sldId id="1480" r:id="rId22"/>
    <p:sldId id="1509" r:id="rId23"/>
    <p:sldId id="1487" r:id="rId24"/>
    <p:sldId id="1501" r:id="rId25"/>
    <p:sldId id="1502" r:id="rId26"/>
    <p:sldId id="1500" r:id="rId27"/>
    <p:sldId id="1489" r:id="rId28"/>
    <p:sldId id="1497" r:id="rId29"/>
    <p:sldId id="1498" r:id="rId30"/>
    <p:sldId id="1488" r:id="rId31"/>
    <p:sldId id="1510" r:id="rId32"/>
    <p:sldId id="1491" r:id="rId33"/>
    <p:sldId id="1499" r:id="rId34"/>
    <p:sldId id="1505" r:id="rId35"/>
    <p:sldId id="1494" r:id="rId36"/>
    <p:sldId id="1512" r:id="rId37"/>
    <p:sldId id="1495" r:id="rId38"/>
    <p:sldId id="1496" r:id="rId39"/>
    <p:sldId id="1490" r:id="rId40"/>
    <p:sldId id="1484" r:id="rId41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1" autoAdjust="0"/>
    <p:restoredTop sz="89729" autoAdjust="0"/>
  </p:normalViewPr>
  <p:slideViewPr>
    <p:cSldViewPr>
      <p:cViewPr varScale="1">
        <p:scale>
          <a:sx n="103" d="100"/>
          <a:sy n="103" d="100"/>
        </p:scale>
        <p:origin x="126" y="144"/>
      </p:cViewPr>
      <p:guideLst>
        <p:guide orient="horz" pos="288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4" d="100"/>
          <a:sy n="54" d="100"/>
        </p:scale>
        <p:origin x="2717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0DB77C13-7AA0-4B37-8B06-AD9342DDA1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5600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404ADE7-63C7-4209-AFC9-34EC4C6B59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370716"/>
            <a:ext cx="2918830" cy="495599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005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0659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4858" tIns="47429" rIns="94858" bIns="4742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2649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4858" tIns="47429" rIns="94858" bIns="4742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3878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4858" tIns="47429" rIns="94858" bIns="4742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3023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4858" tIns="47429" rIns="94858" bIns="4742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1311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4858" tIns="47429" rIns="94858" bIns="4742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1096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4858" tIns="47429" rIns="94858" bIns="4742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84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4858" tIns="47429" rIns="94858" bIns="4742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13207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4858" tIns="47429" rIns="94858" bIns="4742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1072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4858" tIns="47429" rIns="94858" bIns="4742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24178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4858" tIns="47429" rIns="94858" bIns="4742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4757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4858" tIns="47429" rIns="94858" bIns="4742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4195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4858" tIns="47429" rIns="94858" bIns="4742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07611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4858" tIns="47429" rIns="94858" bIns="4742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68558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4858" tIns="47429" rIns="94858" bIns="4742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63047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4858" tIns="47429" rIns="94858" bIns="4742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13767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4858" tIns="47429" rIns="94858" bIns="4742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17132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4858" tIns="47429" rIns="94858" bIns="4742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60136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4858" tIns="47429" rIns="94858" bIns="4742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93635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4858" tIns="47429" rIns="94858" bIns="4742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60634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4858" tIns="47429" rIns="94858" bIns="4742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90664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4858" tIns="47429" rIns="94858" bIns="4742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08078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4858" tIns="47429" rIns="94858" bIns="4742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1189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4858" tIns="47429" rIns="94858" bIns="4742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31532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4858" tIns="47429" rIns="94858" bIns="4742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25158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4858" tIns="47429" rIns="94858" bIns="4742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26723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4858" tIns="47429" rIns="94858" bIns="4742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35893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4858" tIns="47429" rIns="94858" bIns="4742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7385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4858" tIns="47429" rIns="94858" bIns="4742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79986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4858" tIns="47429" rIns="94858" bIns="4742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40995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4858" tIns="47429" rIns="94858" bIns="4742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66238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4858" tIns="47429" rIns="94858" bIns="4742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79803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4858" tIns="47429" rIns="94858" bIns="4742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81930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4858" tIns="47429" rIns="94858" bIns="4742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622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4858" tIns="47429" rIns="94858" bIns="4742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48080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4858" tIns="47429" rIns="94858" bIns="4742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4021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4858" tIns="47429" rIns="94858" bIns="4742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1313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4858" tIns="47429" rIns="94858" bIns="4742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9362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4858" tIns="47429" rIns="94858" bIns="4742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624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4858" tIns="47429" rIns="94858" bIns="4742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3970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4858" tIns="47429" rIns="94858" bIns="4742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2921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39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2667" y="152400"/>
            <a:ext cx="1100666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5895" y="1728653"/>
            <a:ext cx="103002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3E3E3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pic>
        <p:nvPicPr>
          <p:cNvPr id="9" name="Picture 8" descr="underline">
            <a:extLst>
              <a:ext uri="{FF2B5EF4-FFF2-40B4-BE49-F238E27FC236}">
                <a16:creationId xmlns:a16="http://schemas.microsoft.com/office/drawing/2014/main" id="{741E12C0-C59E-43CE-BDD0-067226B188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25230"/>
            <a:ext cx="12192000" cy="6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EA92DAA5-09D0-477D-A033-7A2709AACAD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67200" y="6473825"/>
            <a:ext cx="4113211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18558E"/>
              </a:buClr>
              <a:buFont typeface="Tahoma" pitchFamily="34" charset="0"/>
              <a:buNone/>
              <a:defRPr/>
            </a:pPr>
            <a:r>
              <a:rPr kumimoji="0" lang="ja-JP" altLang="en-US" sz="1400" b="0" i="1" dirty="0">
                <a:solidFill>
                  <a:srgbClr val="154979"/>
                </a:solidFill>
                <a:latin typeface="Tahoma" pitchFamily="34" charset="0"/>
                <a:ea typeface="HG創英角ｺﾞｼｯｸUB" pitchFamily="49" charset="-128"/>
              </a:rPr>
              <a:t>ローカル５</a:t>
            </a:r>
            <a:r>
              <a:rPr kumimoji="0" lang="en-US" altLang="ja-JP" sz="1400" b="0" i="1" dirty="0">
                <a:solidFill>
                  <a:srgbClr val="154979"/>
                </a:solidFill>
                <a:latin typeface="Tahoma" pitchFamily="34" charset="0"/>
                <a:ea typeface="HG創英角ｺﾞｼｯｸUB" pitchFamily="49" charset="-128"/>
              </a:rPr>
              <a:t>G</a:t>
            </a:r>
            <a:r>
              <a:rPr kumimoji="0" lang="ja-JP" altLang="en-US" sz="1400" b="0" i="1" dirty="0">
                <a:solidFill>
                  <a:srgbClr val="154979"/>
                </a:solidFill>
                <a:latin typeface="Tahoma" pitchFamily="34" charset="0"/>
                <a:ea typeface="HG創英角ｺﾞｼｯｸUB" pitchFamily="49" charset="-128"/>
              </a:rPr>
              <a:t>の活用と中小企業での試作・開発</a:t>
            </a:r>
            <a:endParaRPr kumimoji="0" lang="en-US" altLang="ja-JP" sz="1400" b="0" i="1" dirty="0">
              <a:solidFill>
                <a:srgbClr val="154979"/>
              </a:solidFill>
              <a:latin typeface="Tahoma" pitchFamily="34" charset="0"/>
              <a:ea typeface="HG創英角ｺﾞｼｯｸUB" pitchFamily="49" charset="-128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8BB5C4B5-FA23-4AD6-A066-33C9D36480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84586" y="6553200"/>
            <a:ext cx="13831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000" dirty="0">
                <a:solidFill>
                  <a:srgbClr val="003366"/>
                </a:solidFill>
                <a:ea typeface="HGP創英角ｺﾞｼｯｸUB" pitchFamily="50" charset="-128"/>
              </a:rPr>
              <a:t>2019.10.29</a:t>
            </a:r>
          </a:p>
        </p:txBody>
      </p:sp>
      <p:pic>
        <p:nvPicPr>
          <p:cNvPr id="12" name="Picture 8" descr="iDAQS_LOGO">
            <a:extLst>
              <a:ext uri="{FF2B5EF4-FFF2-40B4-BE49-F238E27FC236}">
                <a16:creationId xmlns:a16="http://schemas.microsoft.com/office/drawing/2014/main" id="{D7C6A18D-1859-4BCA-9359-D05ED97BFE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6406946"/>
            <a:ext cx="1090642" cy="38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1">
            <a:extLst>
              <a:ext uri="{FF2B5EF4-FFF2-40B4-BE49-F238E27FC236}">
                <a16:creationId xmlns:a16="http://schemas.microsoft.com/office/drawing/2014/main" id="{72E20645-D777-46D5-A293-9A8411A3C3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84566" y="6522965"/>
            <a:ext cx="8788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000" dirty="0">
                <a:solidFill>
                  <a:srgbClr val="003366"/>
                </a:solidFill>
                <a:ea typeface="HGP創英角ｺﾞｼｯｸUB" pitchFamily="50" charset="-128"/>
              </a:rPr>
              <a:t>Page - </a:t>
            </a:r>
            <a:fld id="{8B0A2CB6-F81F-48C5-81DE-600CFD10AF71}" type="slidenum">
              <a:rPr lang="en-US" altLang="ja-JP" sz="1000" smtClean="0">
                <a:solidFill>
                  <a:srgbClr val="003366"/>
                </a:solidFill>
                <a:ea typeface="HGP創英角ｺﾞｼｯｸUB" pitchFamily="50" charset="-128"/>
              </a:rPr>
              <a:t>‹#›</a:t>
            </a:fld>
            <a:r>
              <a:rPr lang="en-US" altLang="ja-JP" sz="1000" dirty="0">
                <a:solidFill>
                  <a:srgbClr val="003366"/>
                </a:solidFill>
                <a:ea typeface="HGP創英角ｺﾞｼｯｸUB" pitchFamily="50" charset="-128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sv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4.png"/><Relationship Id="rId12" Type="http://schemas.openxmlformats.org/officeDocument/2006/relationships/image" Target="../media/image64.sv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sv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svg"/><Relationship Id="rId4" Type="http://schemas.openxmlformats.org/officeDocument/2006/relationships/image" Target="../media/image56.svg"/><Relationship Id="rId9" Type="http://schemas.openxmlformats.org/officeDocument/2006/relationships/image" Target="../media/image61.png"/><Relationship Id="rId14" Type="http://schemas.openxmlformats.org/officeDocument/2006/relationships/image" Target="../media/image66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55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56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42.jpg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0E935EF0-53BE-46AB-A226-AFD8F0637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825" y="3276600"/>
            <a:ext cx="701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400" u="sng" dirty="0">
                <a:solidFill>
                  <a:srgbClr val="003366"/>
                </a:solidFill>
                <a:ea typeface="HGP創英角ｺﾞｼｯｸUB" pitchFamily="50" charset="-128"/>
              </a:rPr>
              <a:t>ローカル</a:t>
            </a:r>
            <a:r>
              <a:rPr lang="en-US" altLang="ja-JP" sz="2400" u="sng" dirty="0">
                <a:solidFill>
                  <a:srgbClr val="003366"/>
                </a:solidFill>
                <a:ea typeface="HGP創英角ｺﾞｼｯｸUB" pitchFamily="50" charset="-128"/>
              </a:rPr>
              <a:t>5G</a:t>
            </a:r>
            <a:r>
              <a:rPr lang="ja-JP" altLang="en-US" sz="2400" u="sng" dirty="0">
                <a:solidFill>
                  <a:srgbClr val="003366"/>
                </a:solidFill>
                <a:ea typeface="HGP創英角ｺﾞｼｯｸUB" pitchFamily="50" charset="-128"/>
              </a:rPr>
              <a:t>の活用と中小企業での試作・開発</a:t>
            </a:r>
            <a:endParaRPr lang="en-US" altLang="ja-JP" sz="2400" u="sng" dirty="0">
              <a:solidFill>
                <a:srgbClr val="003366"/>
              </a:solidFill>
              <a:ea typeface="HGP創英角ｺﾞｼｯｸUB" pitchFamily="50" charset="-128"/>
            </a:endParaRPr>
          </a:p>
        </p:txBody>
      </p:sp>
      <p:pic>
        <p:nvPicPr>
          <p:cNvPr id="5" name="Picture 9" descr="web_logo">
            <a:extLst>
              <a:ext uri="{FF2B5EF4-FFF2-40B4-BE49-F238E27FC236}">
                <a16:creationId xmlns:a16="http://schemas.microsoft.com/office/drawing/2014/main" id="{032ADC65-0F47-4657-B916-5CFCF8B25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424" y="2073275"/>
            <a:ext cx="231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iDAQS_LOGO">
            <a:extLst>
              <a:ext uri="{FF2B5EF4-FFF2-40B4-BE49-F238E27FC236}">
                <a16:creationId xmlns:a16="http://schemas.microsoft.com/office/drawing/2014/main" id="{F7F52753-D265-4AA2-B657-EBCF5434F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399" y="1066800"/>
            <a:ext cx="26193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F6BC904E-1D2B-41EB-AC99-D7ACB4D2C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881" y="5029200"/>
            <a:ext cx="270986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ja-JP" altLang="en-US" sz="1800" dirty="0">
                <a:latin typeface="Times New Roman" pitchFamily="18" charset="0"/>
                <a:ea typeface="HG創英角ｺﾞｼｯｸUB" pitchFamily="49" charset="-128"/>
              </a:rPr>
              <a:t>代表取締役　戸部英彦</a:t>
            </a:r>
          </a:p>
        </p:txBody>
      </p:sp>
      <p:pic>
        <p:nvPicPr>
          <p:cNvPr id="10" name="Picture 128" descr="logo_j">
            <a:extLst>
              <a:ext uri="{FF2B5EF4-FFF2-40B4-BE49-F238E27FC236}">
                <a16:creationId xmlns:a16="http://schemas.microsoft.com/office/drawing/2014/main" id="{CB5D9FEE-0906-460A-BE8B-D556BB43A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622800"/>
            <a:ext cx="25749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899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1371600" y="152400"/>
            <a:ext cx="39624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ja-JP" altLang="en-US" sz="2800" spc="-5" dirty="0">
                <a:solidFill>
                  <a:schemeClr val="tx1"/>
                </a:solidFill>
              </a:rPr>
              <a:t>２</a:t>
            </a:r>
            <a:r>
              <a:rPr lang="en-US" altLang="ja-JP" sz="2800" spc="-5" dirty="0">
                <a:solidFill>
                  <a:schemeClr val="tx1"/>
                </a:solidFill>
              </a:rPr>
              <a:t>.</a:t>
            </a:r>
            <a:r>
              <a:rPr lang="ja-JP" altLang="en-US" sz="2800" spc="-5" dirty="0">
                <a:solidFill>
                  <a:schemeClr val="tx1"/>
                </a:solidFill>
              </a:rPr>
              <a:t> ローカル５</a:t>
            </a:r>
            <a:r>
              <a:rPr lang="en-US" altLang="ja-JP" sz="2800" spc="-5" dirty="0">
                <a:solidFill>
                  <a:schemeClr val="tx1"/>
                </a:solidFill>
              </a:rPr>
              <a:t>G</a:t>
            </a:r>
            <a:r>
              <a:rPr lang="ja-JP" altLang="en-US" sz="2800" spc="-5" dirty="0">
                <a:solidFill>
                  <a:schemeClr val="tx1"/>
                </a:solidFill>
              </a:rPr>
              <a:t>とは？</a:t>
            </a:r>
            <a:endParaRPr sz="2800" spc="-5" dirty="0">
              <a:solidFill>
                <a:schemeClr val="tx1"/>
              </a:solidFill>
            </a:endParaRPr>
          </a:p>
        </p:txBody>
      </p:sp>
      <p:pic>
        <p:nvPicPr>
          <p:cNvPr id="3" name="図 2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487A8267-3913-4945-B848-67093356D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63" y="1569990"/>
            <a:ext cx="11878838" cy="4305526"/>
          </a:xfrm>
          <a:prstGeom prst="rect">
            <a:avLst/>
          </a:prstGeom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1E685955-E7C5-4844-9BF5-2CA12EA44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280430"/>
            <a:ext cx="20633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ラインの生産性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配線なし、低遅延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A4336FBE-9258-4F8C-AA61-C7B27A455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00" y="5857299"/>
            <a:ext cx="10823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総務省資料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7E9EF5A5-FFA3-43DE-BD09-1E6C6200C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1315990"/>
            <a:ext cx="1752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安全な応答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＝＞低遅延</a:t>
            </a:r>
          </a:p>
        </p:txBody>
      </p:sp>
    </p:spTree>
    <p:extLst>
      <p:ext uri="{BB962C8B-B14F-4D97-AF65-F5344CB8AC3E}">
        <p14:creationId xmlns:p14="http://schemas.microsoft.com/office/powerpoint/2010/main" val="1078432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1371600" y="152400"/>
            <a:ext cx="39624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ja-JP" altLang="en-US" sz="2800" spc="-5" dirty="0">
                <a:solidFill>
                  <a:schemeClr val="tx1"/>
                </a:solidFill>
              </a:rPr>
              <a:t>２</a:t>
            </a:r>
            <a:r>
              <a:rPr lang="en-US" altLang="ja-JP" sz="2800" spc="-5" dirty="0">
                <a:solidFill>
                  <a:schemeClr val="tx1"/>
                </a:solidFill>
              </a:rPr>
              <a:t>.</a:t>
            </a:r>
            <a:r>
              <a:rPr lang="ja-JP" altLang="en-US" sz="2800" spc="-5" dirty="0">
                <a:solidFill>
                  <a:schemeClr val="tx1"/>
                </a:solidFill>
              </a:rPr>
              <a:t> ローカル５</a:t>
            </a:r>
            <a:r>
              <a:rPr lang="en-US" altLang="ja-JP" sz="2800" spc="-5" dirty="0">
                <a:solidFill>
                  <a:schemeClr val="tx1"/>
                </a:solidFill>
              </a:rPr>
              <a:t>G</a:t>
            </a:r>
            <a:r>
              <a:rPr lang="ja-JP" altLang="en-US" sz="2800" spc="-5" dirty="0">
                <a:solidFill>
                  <a:schemeClr val="tx1"/>
                </a:solidFill>
              </a:rPr>
              <a:t>とは？</a:t>
            </a:r>
            <a:endParaRPr sz="2800" spc="-5" dirty="0">
              <a:solidFill>
                <a:schemeClr val="tx1"/>
              </a:solidFill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A4336FBE-9258-4F8C-AA61-C7B27A455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990600"/>
            <a:ext cx="32004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ローカル</a:t>
            </a:r>
            <a:r>
              <a:rPr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5G</a:t>
            </a:r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の電波の認可は、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土地、ビル、工場の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所有者に権利が与えられる。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認可申請は、無線従事者が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行う。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個々のスマホや無線モジュールにキャリアに料金を支払う必要がない。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自前の無線ネットワークを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構築して、他社にない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生産性を上げるチャンス！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利権が絡む、商社も参入。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悪巧みもあるか？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endParaRPr lang="ja-JP" altLang="en-US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8B31209-9213-4359-9028-9B7FFD931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881887"/>
            <a:ext cx="7603777" cy="5201171"/>
          </a:xfrm>
          <a:prstGeom prst="rect">
            <a:avLst/>
          </a:prstGeom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99B76964-4CBD-4B77-B322-3F167E58E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562600"/>
            <a:ext cx="9541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総務省資料</a:t>
            </a:r>
            <a:endParaRPr lang="en-US" altLang="ja-JP" sz="12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7786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1371600" y="152400"/>
            <a:ext cx="39624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ja-JP" altLang="en-US" sz="2800" spc="-5" dirty="0">
                <a:solidFill>
                  <a:schemeClr val="tx1"/>
                </a:solidFill>
              </a:rPr>
              <a:t>２</a:t>
            </a:r>
            <a:r>
              <a:rPr lang="en-US" altLang="ja-JP" sz="2800" spc="-5" dirty="0">
                <a:solidFill>
                  <a:schemeClr val="tx1"/>
                </a:solidFill>
              </a:rPr>
              <a:t>.</a:t>
            </a:r>
            <a:r>
              <a:rPr lang="ja-JP" altLang="en-US" sz="2800" spc="-5" dirty="0">
                <a:solidFill>
                  <a:schemeClr val="tx1"/>
                </a:solidFill>
              </a:rPr>
              <a:t> ローカル５</a:t>
            </a:r>
            <a:r>
              <a:rPr lang="en-US" altLang="ja-JP" sz="2800" spc="-5" dirty="0">
                <a:solidFill>
                  <a:schemeClr val="tx1"/>
                </a:solidFill>
              </a:rPr>
              <a:t>G</a:t>
            </a:r>
            <a:r>
              <a:rPr lang="ja-JP" altLang="en-US" sz="2800" spc="-5" dirty="0">
                <a:solidFill>
                  <a:schemeClr val="tx1"/>
                </a:solidFill>
              </a:rPr>
              <a:t>とは？</a:t>
            </a:r>
            <a:endParaRPr sz="2800" spc="-5" dirty="0">
              <a:solidFill>
                <a:schemeClr val="tx1"/>
              </a:solidFill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A4336FBE-9258-4F8C-AA61-C7B27A455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600200"/>
            <a:ext cx="86106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なぜ、ローカル５</a:t>
            </a:r>
            <a:r>
              <a:rPr lang="en-US" altLang="ja-JP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G</a:t>
            </a:r>
            <a:r>
              <a:rPr lang="ja-JP" altLang="en-US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か？</a:t>
            </a:r>
            <a:endParaRPr lang="en-US" altLang="ja-JP" sz="20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endParaRPr lang="en-US" altLang="ja-JP" sz="20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en-US" altLang="ja-JP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※5G</a:t>
            </a:r>
            <a:r>
              <a:rPr lang="ja-JP" altLang="en-US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は、日本は遅れている。＝＞</a:t>
            </a:r>
            <a:r>
              <a:rPr lang="en-US" altLang="ja-JP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US</a:t>
            </a:r>
            <a:r>
              <a:rPr lang="ja-JP" altLang="en-US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、韓国では伸びている。</a:t>
            </a:r>
            <a:endParaRPr lang="en-US" altLang="ja-JP" sz="20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endParaRPr lang="en-US" altLang="ja-JP" sz="20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en-US" altLang="ja-JP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	</a:t>
            </a:r>
            <a:r>
              <a:rPr lang="ja-JP" altLang="en-US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</a:t>
            </a:r>
            <a:r>
              <a:rPr lang="en-US" altLang="ja-JP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2019</a:t>
            </a:r>
            <a:r>
              <a:rPr lang="ja-JP" altLang="en-US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年プレリリース</a:t>
            </a:r>
            <a:endParaRPr lang="en-US" altLang="ja-JP" sz="20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en-US" altLang="ja-JP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	</a:t>
            </a:r>
            <a:r>
              <a:rPr lang="ja-JP" altLang="en-US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</a:t>
            </a:r>
            <a:r>
              <a:rPr lang="en-US" altLang="ja-JP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2020</a:t>
            </a:r>
            <a:r>
              <a:rPr lang="ja-JP" altLang="en-US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年からリリース、しかし、</a:t>
            </a:r>
            <a:r>
              <a:rPr lang="en-US" altLang="ja-JP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NSA</a:t>
            </a:r>
            <a:r>
              <a:rPr lang="ja-JP" altLang="en-US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でスタート</a:t>
            </a:r>
            <a:endParaRPr lang="en-US" altLang="ja-JP" sz="20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en-US" altLang="ja-JP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	</a:t>
            </a:r>
            <a:r>
              <a:rPr lang="ja-JP" altLang="en-US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</a:t>
            </a:r>
            <a:r>
              <a:rPr lang="en-US" altLang="ja-JP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SA(Stand Alone)</a:t>
            </a:r>
            <a:r>
              <a:rPr lang="ja-JP" altLang="en-US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は、</a:t>
            </a:r>
            <a:r>
              <a:rPr lang="en-US" altLang="ja-JP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2022,2023</a:t>
            </a:r>
            <a:r>
              <a:rPr lang="ja-JP" altLang="en-US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年からか？２，３年掛かる。</a:t>
            </a:r>
            <a:endParaRPr lang="en-US" altLang="ja-JP" sz="20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endParaRPr lang="en-US" altLang="ja-JP" sz="20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en-US" altLang="ja-JP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※Industory4.0</a:t>
            </a:r>
            <a:r>
              <a:rPr lang="ja-JP" altLang="en-US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などスマートファクトリーは進んでいる。</a:t>
            </a:r>
            <a:endParaRPr lang="en-US" altLang="ja-JP" sz="20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lang="ja-JP" altLang="en-US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，</a:t>
            </a:r>
            <a:r>
              <a:rPr lang="en-US" altLang="ja-JP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</a:t>
            </a:r>
            <a:r>
              <a:rPr lang="ja-JP" altLang="en-US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年も待てない。　＝＞　自前でローカル</a:t>
            </a:r>
            <a:r>
              <a:rPr lang="en-US" altLang="ja-JP" sz="2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5G!</a:t>
            </a:r>
          </a:p>
        </p:txBody>
      </p:sp>
    </p:spTree>
    <p:extLst>
      <p:ext uri="{BB962C8B-B14F-4D97-AF65-F5344CB8AC3E}">
        <p14:creationId xmlns:p14="http://schemas.microsoft.com/office/powerpoint/2010/main" val="1510258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5">
            <a:extLst>
              <a:ext uri="{FF2B5EF4-FFF2-40B4-BE49-F238E27FC236}">
                <a16:creationId xmlns:a16="http://schemas.microsoft.com/office/drawing/2014/main" id="{73A1BA0F-D926-4652-BD76-6E46A4115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600200"/>
            <a:ext cx="8534400" cy="351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AAE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18558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415" tIns="34208" rIns="68415" bIns="34208">
            <a:spAutoFit/>
          </a:bodyPr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１．会社紹介</a:t>
            </a:r>
            <a:endParaRPr lang="en-US" altLang="ja-JP" sz="3200" b="1" dirty="0">
              <a:solidFill>
                <a:schemeClr val="tx2">
                  <a:lumMod val="20000"/>
                  <a:lumOff val="80000"/>
                </a:schemeClr>
              </a:solidFill>
              <a:latin typeface="+mn-ea"/>
              <a:ea typeface="+mn-ea"/>
            </a:endParaRPr>
          </a:p>
          <a:p>
            <a:pPr eaLnBrk="1" hangingPunct="1"/>
            <a:r>
              <a:rPr lang="ja-JP" alt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２．ローカル５</a:t>
            </a:r>
            <a:r>
              <a:rPr lang="en-US" altLang="ja-JP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G</a:t>
            </a:r>
            <a:r>
              <a:rPr lang="ja-JP" alt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とは？</a:t>
            </a:r>
            <a:endParaRPr lang="en-US" altLang="ja-JP" sz="3200" b="1" dirty="0">
              <a:solidFill>
                <a:schemeClr val="tx2">
                  <a:lumMod val="20000"/>
                  <a:lumOff val="80000"/>
                </a:schemeClr>
              </a:solidFill>
              <a:latin typeface="+mn-ea"/>
              <a:ea typeface="+mn-ea"/>
            </a:endParaRPr>
          </a:p>
          <a:p>
            <a:pPr eaLnBrk="1" hangingPunct="1"/>
            <a:r>
              <a:rPr lang="ja-JP" altLang="en-US" sz="3200" b="1" dirty="0">
                <a:solidFill>
                  <a:srgbClr val="003366"/>
                </a:solidFill>
                <a:latin typeface="+mn-ea"/>
                <a:ea typeface="+mn-ea"/>
              </a:rPr>
              <a:t>３．オープン化：フロントホール</a:t>
            </a:r>
            <a:r>
              <a:rPr lang="en-US" altLang="ja-JP" sz="3200" b="1" dirty="0">
                <a:solidFill>
                  <a:srgbClr val="003366"/>
                </a:solidFill>
                <a:latin typeface="+mn-ea"/>
                <a:ea typeface="+mn-ea"/>
              </a:rPr>
              <a:t>(RAN)</a:t>
            </a:r>
          </a:p>
          <a:p>
            <a:pPr eaLnBrk="1" hangingPunct="1"/>
            <a:r>
              <a:rPr lang="ja-JP" alt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４．</a:t>
            </a:r>
            <a:r>
              <a:rPr lang="ja-JP" alt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</a:rPr>
              <a:t>オープン化：コミュニティ</a:t>
            </a:r>
            <a:r>
              <a:rPr lang="en-US" altLang="ja-JP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</a:rPr>
              <a:t>(SW)</a:t>
            </a:r>
            <a:endParaRPr lang="en-US" altLang="ja-JP" sz="3200" b="1" dirty="0">
              <a:solidFill>
                <a:schemeClr val="tx2">
                  <a:lumMod val="20000"/>
                  <a:lumOff val="80000"/>
                </a:schemeClr>
              </a:solidFill>
              <a:latin typeface="+mn-ea"/>
              <a:ea typeface="+mn-ea"/>
            </a:endParaRPr>
          </a:p>
          <a:p>
            <a:pPr eaLnBrk="1" hangingPunct="1"/>
            <a:r>
              <a:rPr lang="ja-JP" alt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５．ハードの進化</a:t>
            </a:r>
            <a:r>
              <a:rPr lang="ja-JP" alt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</a:rPr>
              <a:t>：ソフトウェア無線</a:t>
            </a:r>
            <a:r>
              <a:rPr lang="en-US" altLang="ja-JP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</a:rPr>
              <a:t>(HW)</a:t>
            </a:r>
          </a:p>
          <a:p>
            <a:pPr eaLnBrk="1" hangingPunct="1"/>
            <a:r>
              <a:rPr lang="ja-JP" alt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６．ローカル</a:t>
            </a:r>
            <a:r>
              <a:rPr lang="en-US" altLang="ja-JP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5G</a:t>
            </a:r>
            <a:r>
              <a:rPr lang="ja-JP" alt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への取組</a:t>
            </a:r>
            <a:endParaRPr lang="en-US" altLang="ja-JP" sz="3200" b="1" dirty="0">
              <a:solidFill>
                <a:schemeClr val="tx2">
                  <a:lumMod val="20000"/>
                  <a:lumOff val="80000"/>
                </a:schemeClr>
              </a:solidFill>
              <a:latin typeface="+mn-ea"/>
              <a:ea typeface="+mn-ea"/>
            </a:endParaRPr>
          </a:p>
          <a:p>
            <a:pPr eaLnBrk="1" hangingPunct="1"/>
            <a:endParaRPr lang="en-US" altLang="ja-JP" sz="3200" b="1" dirty="0">
              <a:solidFill>
                <a:srgbClr val="003366"/>
              </a:solidFill>
              <a:latin typeface="+mn-ea"/>
              <a:ea typeface="+mn-ea"/>
            </a:endParaRPr>
          </a:p>
        </p:txBody>
      </p:sp>
      <p:sp>
        <p:nvSpPr>
          <p:cNvPr id="11" name="object 42">
            <a:extLst>
              <a:ext uri="{FF2B5EF4-FFF2-40B4-BE49-F238E27FC236}">
                <a16:creationId xmlns:a16="http://schemas.microsoft.com/office/drawing/2014/main" id="{7D4381F4-3681-4C37-8CCA-E929F094B1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600" y="152400"/>
            <a:ext cx="212217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ja-JP" altLang="en-US" sz="2800" spc="-5" dirty="0">
                <a:solidFill>
                  <a:schemeClr val="tx2"/>
                </a:solidFill>
              </a:rPr>
              <a:t>内容</a:t>
            </a:r>
            <a:endParaRPr sz="2800" spc="-5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21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42">
            <a:extLst>
              <a:ext uri="{FF2B5EF4-FFF2-40B4-BE49-F238E27FC236}">
                <a16:creationId xmlns:a16="http://schemas.microsoft.com/office/drawing/2014/main" id="{B5492136-C80A-48F2-B974-9FDBCF5EA8BD}"/>
              </a:ext>
            </a:extLst>
          </p:cNvPr>
          <p:cNvSpPr txBox="1">
            <a:spLocks/>
          </p:cNvSpPr>
          <p:nvPr/>
        </p:nvSpPr>
        <p:spPr>
          <a:xfrm>
            <a:off x="1371599" y="152400"/>
            <a:ext cx="567776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0" i="0">
                <a:solidFill>
                  <a:srgbClr val="40404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/>
            <a:r>
              <a:rPr lang="ja-JP" altLang="en-US" sz="2800" kern="0" spc="-5" dirty="0">
                <a:solidFill>
                  <a:schemeClr val="tx1"/>
                </a:solidFill>
              </a:rPr>
              <a:t>３</a:t>
            </a:r>
            <a:r>
              <a:rPr lang="en-US" altLang="ja-JP" sz="2800" kern="0" spc="-5" dirty="0">
                <a:solidFill>
                  <a:schemeClr val="tx1"/>
                </a:solidFill>
              </a:rPr>
              <a:t>.</a:t>
            </a:r>
            <a:r>
              <a:rPr lang="ja-JP" altLang="en-US" sz="2800" kern="0" spc="-5" dirty="0">
                <a:solidFill>
                  <a:schemeClr val="tx1"/>
                </a:solidFill>
              </a:rPr>
              <a:t> オープン化：フロントホール</a:t>
            </a:r>
            <a:r>
              <a:rPr lang="en-US" altLang="ja-JP" sz="2800" kern="0" spc="-5" dirty="0">
                <a:solidFill>
                  <a:schemeClr val="tx1"/>
                </a:solidFill>
              </a:rPr>
              <a:t>(RAN)</a:t>
            </a:r>
            <a:endParaRPr lang="ja-JP" altLang="en-US" sz="2800" kern="0" spc="-5" dirty="0">
              <a:solidFill>
                <a:schemeClr val="tx1"/>
              </a:solidFill>
            </a:endParaRPr>
          </a:p>
        </p:txBody>
      </p:sp>
      <p:sp>
        <p:nvSpPr>
          <p:cNvPr id="18" name="Rectangle 237">
            <a:extLst>
              <a:ext uri="{FF2B5EF4-FFF2-40B4-BE49-F238E27FC236}">
                <a16:creationId xmlns:a16="http://schemas.microsoft.com/office/drawing/2014/main" id="{AD54E903-5E1D-4303-A6A9-97046E12C562}"/>
              </a:ext>
            </a:extLst>
          </p:cNvPr>
          <p:cNvSpPr/>
          <p:nvPr/>
        </p:nvSpPr>
        <p:spPr bwMode="auto">
          <a:xfrm>
            <a:off x="0" y="5084158"/>
            <a:ext cx="12192000" cy="412623"/>
          </a:xfrm>
          <a:prstGeom prst="rect">
            <a:avLst/>
          </a:prstGeom>
          <a:gradFill>
            <a:gsLst>
              <a:gs pos="0">
                <a:schemeClr val="bg1">
                  <a:lumMod val="85000"/>
                  <a:alpha val="41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9" name="Picture 97">
            <a:extLst>
              <a:ext uri="{FF2B5EF4-FFF2-40B4-BE49-F238E27FC236}">
                <a16:creationId xmlns:a16="http://schemas.microsoft.com/office/drawing/2014/main" id="{0D31300B-D567-4F8D-BDF9-E482EE33B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893" y="3947205"/>
            <a:ext cx="2573675" cy="1541681"/>
          </a:xfrm>
          <a:prstGeom prst="rect">
            <a:avLst/>
          </a:prstGeom>
        </p:spPr>
      </p:pic>
      <p:grpSp>
        <p:nvGrpSpPr>
          <p:cNvPr id="21" name="RF-Waves">
            <a:extLst>
              <a:ext uri="{FF2B5EF4-FFF2-40B4-BE49-F238E27FC236}">
                <a16:creationId xmlns:a16="http://schemas.microsoft.com/office/drawing/2014/main" id="{5531D52A-92AE-4A4B-95B9-79F7001F6AF8}"/>
              </a:ext>
            </a:extLst>
          </p:cNvPr>
          <p:cNvGrpSpPr/>
          <p:nvPr/>
        </p:nvGrpSpPr>
        <p:grpSpPr>
          <a:xfrm>
            <a:off x="9725564" y="2417627"/>
            <a:ext cx="1743426" cy="1047825"/>
            <a:chOff x="9725564" y="2704955"/>
            <a:chExt cx="1743426" cy="1047825"/>
          </a:xfrm>
        </p:grpSpPr>
        <p:cxnSp>
          <p:nvCxnSpPr>
            <p:cNvPr id="23" name="Straight Arrow Connector 19">
              <a:extLst>
                <a:ext uri="{FF2B5EF4-FFF2-40B4-BE49-F238E27FC236}">
                  <a16:creationId xmlns:a16="http://schemas.microsoft.com/office/drawing/2014/main" id="{47FAFE8E-0E06-43E4-91E3-A6FB7ED34485}"/>
                </a:ext>
              </a:extLst>
            </p:cNvPr>
            <p:cNvCxnSpPr/>
            <p:nvPr/>
          </p:nvCxnSpPr>
          <p:spPr bwMode="auto">
            <a:xfrm>
              <a:off x="9884869" y="3326844"/>
              <a:ext cx="1424818" cy="0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triangle"/>
              <a:tailEnd type="triangle"/>
            </a:ln>
            <a:effectLst/>
          </p:spPr>
        </p:cxnSp>
        <p:grpSp>
          <p:nvGrpSpPr>
            <p:cNvPr id="26" name="Group 20">
              <a:extLst>
                <a:ext uri="{FF2B5EF4-FFF2-40B4-BE49-F238E27FC236}">
                  <a16:creationId xmlns:a16="http://schemas.microsoft.com/office/drawing/2014/main" id="{080378C7-CFC3-447D-8DBF-0412F3A915E6}"/>
                </a:ext>
              </a:extLst>
            </p:cNvPr>
            <p:cNvGrpSpPr/>
            <p:nvPr/>
          </p:nvGrpSpPr>
          <p:grpSpPr>
            <a:xfrm>
              <a:off x="9769715" y="2704955"/>
              <a:ext cx="822519" cy="471440"/>
              <a:chOff x="9106186" y="1866771"/>
              <a:chExt cx="822519" cy="570442"/>
            </a:xfrm>
          </p:grpSpPr>
          <p:sp>
            <p:nvSpPr>
              <p:cNvPr id="41" name="Freeform 144">
                <a:extLst>
                  <a:ext uri="{FF2B5EF4-FFF2-40B4-BE49-F238E27FC236}">
                    <a16:creationId xmlns:a16="http://schemas.microsoft.com/office/drawing/2014/main" id="{D6DFD799-787A-4208-822A-3754CBEC5272}"/>
                  </a:ext>
                </a:extLst>
              </p:cNvPr>
              <p:cNvSpPr/>
              <p:nvPr/>
            </p:nvSpPr>
            <p:spPr bwMode="auto">
              <a:xfrm>
                <a:off x="9106186" y="1866771"/>
                <a:ext cx="204311" cy="285816"/>
              </a:xfrm>
              <a:custGeom>
                <a:avLst/>
                <a:gdLst>
                  <a:gd name="connsiteX0" fmla="*/ 0 w 638355"/>
                  <a:gd name="connsiteY0" fmla="*/ 517585 h 517585"/>
                  <a:gd name="connsiteX1" fmla="*/ 327804 w 638355"/>
                  <a:gd name="connsiteY1" fmla="*/ 0 h 517585"/>
                  <a:gd name="connsiteX2" fmla="*/ 638355 w 638355"/>
                  <a:gd name="connsiteY2" fmla="*/ 517585 h 517585"/>
                  <a:gd name="connsiteX3" fmla="*/ 638355 w 638355"/>
                  <a:gd name="connsiteY3" fmla="*/ 517585 h 51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8355" h="517585">
                    <a:moveTo>
                      <a:pt x="0" y="517585"/>
                    </a:moveTo>
                    <a:cubicBezTo>
                      <a:pt x="110706" y="258792"/>
                      <a:pt x="221412" y="0"/>
                      <a:pt x="327804" y="0"/>
                    </a:cubicBezTo>
                    <a:cubicBezTo>
                      <a:pt x="434196" y="0"/>
                      <a:pt x="638355" y="517585"/>
                      <a:pt x="638355" y="517585"/>
                    </a:cubicBezTo>
                    <a:lnTo>
                      <a:pt x="638355" y="517585"/>
                    </a:lnTo>
                  </a:path>
                </a:pathLst>
              </a:custGeom>
              <a:noFill/>
              <a:ln w="1270" cap="flat" cmpd="sng" algn="ctr">
                <a:solidFill>
                  <a:srgbClr val="00B050">
                    <a:alpha val="6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reeform 145">
                <a:extLst>
                  <a:ext uri="{FF2B5EF4-FFF2-40B4-BE49-F238E27FC236}">
                    <a16:creationId xmlns:a16="http://schemas.microsoft.com/office/drawing/2014/main" id="{DE043301-EB29-4B10-8C0A-9D9B1C1AF5A2}"/>
                  </a:ext>
                </a:extLst>
              </p:cNvPr>
              <p:cNvSpPr/>
              <p:nvPr/>
            </p:nvSpPr>
            <p:spPr bwMode="auto">
              <a:xfrm rot="10800000">
                <a:off x="9310497" y="2151397"/>
                <a:ext cx="204311" cy="285816"/>
              </a:xfrm>
              <a:custGeom>
                <a:avLst/>
                <a:gdLst>
                  <a:gd name="connsiteX0" fmla="*/ 0 w 638355"/>
                  <a:gd name="connsiteY0" fmla="*/ 517585 h 517585"/>
                  <a:gd name="connsiteX1" fmla="*/ 327804 w 638355"/>
                  <a:gd name="connsiteY1" fmla="*/ 0 h 517585"/>
                  <a:gd name="connsiteX2" fmla="*/ 638355 w 638355"/>
                  <a:gd name="connsiteY2" fmla="*/ 517585 h 517585"/>
                  <a:gd name="connsiteX3" fmla="*/ 638355 w 638355"/>
                  <a:gd name="connsiteY3" fmla="*/ 517585 h 51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8355" h="517585">
                    <a:moveTo>
                      <a:pt x="0" y="517585"/>
                    </a:moveTo>
                    <a:cubicBezTo>
                      <a:pt x="110706" y="258792"/>
                      <a:pt x="221412" y="0"/>
                      <a:pt x="327804" y="0"/>
                    </a:cubicBezTo>
                    <a:cubicBezTo>
                      <a:pt x="434196" y="0"/>
                      <a:pt x="638355" y="517585"/>
                      <a:pt x="638355" y="517585"/>
                    </a:cubicBezTo>
                    <a:lnTo>
                      <a:pt x="638355" y="517585"/>
                    </a:lnTo>
                  </a:path>
                </a:pathLst>
              </a:custGeom>
              <a:noFill/>
              <a:ln w="1270" cap="flat" cmpd="sng" algn="ctr">
                <a:solidFill>
                  <a:srgbClr val="00B050">
                    <a:alpha val="6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Freeform 146">
                <a:extLst>
                  <a:ext uri="{FF2B5EF4-FFF2-40B4-BE49-F238E27FC236}">
                    <a16:creationId xmlns:a16="http://schemas.microsoft.com/office/drawing/2014/main" id="{F1BF61E1-B759-4A0C-83F2-77E073A4F463}"/>
                  </a:ext>
                </a:extLst>
              </p:cNvPr>
              <p:cNvSpPr/>
              <p:nvPr/>
            </p:nvSpPr>
            <p:spPr bwMode="auto">
              <a:xfrm>
                <a:off x="9514808" y="1866771"/>
                <a:ext cx="204311" cy="285816"/>
              </a:xfrm>
              <a:custGeom>
                <a:avLst/>
                <a:gdLst>
                  <a:gd name="connsiteX0" fmla="*/ 0 w 638355"/>
                  <a:gd name="connsiteY0" fmla="*/ 517585 h 517585"/>
                  <a:gd name="connsiteX1" fmla="*/ 327804 w 638355"/>
                  <a:gd name="connsiteY1" fmla="*/ 0 h 517585"/>
                  <a:gd name="connsiteX2" fmla="*/ 638355 w 638355"/>
                  <a:gd name="connsiteY2" fmla="*/ 517585 h 517585"/>
                  <a:gd name="connsiteX3" fmla="*/ 638355 w 638355"/>
                  <a:gd name="connsiteY3" fmla="*/ 517585 h 51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8355" h="517585">
                    <a:moveTo>
                      <a:pt x="0" y="517585"/>
                    </a:moveTo>
                    <a:cubicBezTo>
                      <a:pt x="110706" y="258792"/>
                      <a:pt x="221412" y="0"/>
                      <a:pt x="327804" y="0"/>
                    </a:cubicBezTo>
                    <a:cubicBezTo>
                      <a:pt x="434196" y="0"/>
                      <a:pt x="638355" y="517585"/>
                      <a:pt x="638355" y="517585"/>
                    </a:cubicBezTo>
                    <a:lnTo>
                      <a:pt x="638355" y="517585"/>
                    </a:lnTo>
                  </a:path>
                </a:pathLst>
              </a:custGeom>
              <a:noFill/>
              <a:ln w="1270" cap="flat" cmpd="sng" algn="ctr">
                <a:solidFill>
                  <a:srgbClr val="00B050">
                    <a:alpha val="6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Freeform 147">
                <a:extLst>
                  <a:ext uri="{FF2B5EF4-FFF2-40B4-BE49-F238E27FC236}">
                    <a16:creationId xmlns:a16="http://schemas.microsoft.com/office/drawing/2014/main" id="{05F481EC-D726-4D9F-A737-E76B9A85B5EC}"/>
                  </a:ext>
                </a:extLst>
              </p:cNvPr>
              <p:cNvSpPr/>
              <p:nvPr/>
            </p:nvSpPr>
            <p:spPr bwMode="auto">
              <a:xfrm rot="10800000">
                <a:off x="9719119" y="2151397"/>
                <a:ext cx="204311" cy="285816"/>
              </a:xfrm>
              <a:custGeom>
                <a:avLst/>
                <a:gdLst>
                  <a:gd name="connsiteX0" fmla="*/ 0 w 638355"/>
                  <a:gd name="connsiteY0" fmla="*/ 517585 h 517585"/>
                  <a:gd name="connsiteX1" fmla="*/ 327804 w 638355"/>
                  <a:gd name="connsiteY1" fmla="*/ 0 h 517585"/>
                  <a:gd name="connsiteX2" fmla="*/ 638355 w 638355"/>
                  <a:gd name="connsiteY2" fmla="*/ 517585 h 517585"/>
                  <a:gd name="connsiteX3" fmla="*/ 638355 w 638355"/>
                  <a:gd name="connsiteY3" fmla="*/ 517585 h 51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8355" h="517585">
                    <a:moveTo>
                      <a:pt x="0" y="517585"/>
                    </a:moveTo>
                    <a:cubicBezTo>
                      <a:pt x="110706" y="258792"/>
                      <a:pt x="221412" y="0"/>
                      <a:pt x="327804" y="0"/>
                    </a:cubicBezTo>
                    <a:cubicBezTo>
                      <a:pt x="434196" y="0"/>
                      <a:pt x="638355" y="517585"/>
                      <a:pt x="638355" y="517585"/>
                    </a:cubicBezTo>
                    <a:lnTo>
                      <a:pt x="638355" y="517585"/>
                    </a:lnTo>
                  </a:path>
                </a:pathLst>
              </a:custGeom>
              <a:noFill/>
              <a:ln w="1270" cap="flat" cmpd="sng" algn="ctr">
                <a:solidFill>
                  <a:srgbClr val="00B050">
                    <a:alpha val="6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Freeform 148">
                <a:extLst>
                  <a:ext uri="{FF2B5EF4-FFF2-40B4-BE49-F238E27FC236}">
                    <a16:creationId xmlns:a16="http://schemas.microsoft.com/office/drawing/2014/main" id="{8AE4986E-6B96-4DAF-9119-415EE9EA8573}"/>
                  </a:ext>
                </a:extLst>
              </p:cNvPr>
              <p:cNvSpPr/>
              <p:nvPr/>
            </p:nvSpPr>
            <p:spPr bwMode="auto">
              <a:xfrm>
                <a:off x="9106186" y="2021251"/>
                <a:ext cx="204311" cy="138366"/>
              </a:xfrm>
              <a:custGeom>
                <a:avLst/>
                <a:gdLst>
                  <a:gd name="connsiteX0" fmla="*/ 0 w 638355"/>
                  <a:gd name="connsiteY0" fmla="*/ 517585 h 517585"/>
                  <a:gd name="connsiteX1" fmla="*/ 327804 w 638355"/>
                  <a:gd name="connsiteY1" fmla="*/ 0 h 517585"/>
                  <a:gd name="connsiteX2" fmla="*/ 638355 w 638355"/>
                  <a:gd name="connsiteY2" fmla="*/ 517585 h 517585"/>
                  <a:gd name="connsiteX3" fmla="*/ 638355 w 638355"/>
                  <a:gd name="connsiteY3" fmla="*/ 517585 h 51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8355" h="517585">
                    <a:moveTo>
                      <a:pt x="0" y="517585"/>
                    </a:moveTo>
                    <a:cubicBezTo>
                      <a:pt x="110706" y="258792"/>
                      <a:pt x="221412" y="0"/>
                      <a:pt x="327804" y="0"/>
                    </a:cubicBezTo>
                    <a:cubicBezTo>
                      <a:pt x="434196" y="0"/>
                      <a:pt x="638355" y="517585"/>
                      <a:pt x="638355" y="517585"/>
                    </a:cubicBezTo>
                    <a:lnTo>
                      <a:pt x="638355" y="517585"/>
                    </a:lnTo>
                  </a:path>
                </a:pathLst>
              </a:custGeom>
              <a:solidFill>
                <a:schemeClr val="bg1"/>
              </a:solidFill>
              <a:ln w="1270" cap="flat" cmpd="sng" algn="ctr">
                <a:solidFill>
                  <a:srgbClr val="C00000">
                    <a:alpha val="6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reeform 149">
                <a:extLst>
                  <a:ext uri="{FF2B5EF4-FFF2-40B4-BE49-F238E27FC236}">
                    <a16:creationId xmlns:a16="http://schemas.microsoft.com/office/drawing/2014/main" id="{32CF0150-1836-4490-BFB6-261C3CF60FA8}"/>
                  </a:ext>
                </a:extLst>
              </p:cNvPr>
              <p:cNvSpPr/>
              <p:nvPr/>
            </p:nvSpPr>
            <p:spPr bwMode="auto">
              <a:xfrm rot="10800000">
                <a:off x="9310497" y="2159041"/>
                <a:ext cx="204311" cy="138366"/>
              </a:xfrm>
              <a:custGeom>
                <a:avLst/>
                <a:gdLst>
                  <a:gd name="connsiteX0" fmla="*/ 0 w 638355"/>
                  <a:gd name="connsiteY0" fmla="*/ 517585 h 517585"/>
                  <a:gd name="connsiteX1" fmla="*/ 327804 w 638355"/>
                  <a:gd name="connsiteY1" fmla="*/ 0 h 517585"/>
                  <a:gd name="connsiteX2" fmla="*/ 638355 w 638355"/>
                  <a:gd name="connsiteY2" fmla="*/ 517585 h 517585"/>
                  <a:gd name="connsiteX3" fmla="*/ 638355 w 638355"/>
                  <a:gd name="connsiteY3" fmla="*/ 517585 h 51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8355" h="517585">
                    <a:moveTo>
                      <a:pt x="0" y="517585"/>
                    </a:moveTo>
                    <a:cubicBezTo>
                      <a:pt x="110706" y="258792"/>
                      <a:pt x="221412" y="0"/>
                      <a:pt x="327804" y="0"/>
                    </a:cubicBezTo>
                    <a:cubicBezTo>
                      <a:pt x="434196" y="0"/>
                      <a:pt x="638355" y="517585"/>
                      <a:pt x="638355" y="517585"/>
                    </a:cubicBezTo>
                    <a:lnTo>
                      <a:pt x="638355" y="517585"/>
                    </a:lnTo>
                  </a:path>
                </a:pathLst>
              </a:custGeom>
              <a:solidFill>
                <a:schemeClr val="bg1"/>
              </a:solidFill>
              <a:ln w="1270" cap="flat" cmpd="sng" algn="ctr">
                <a:solidFill>
                  <a:srgbClr val="C00000">
                    <a:alpha val="6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Freeform 150">
                <a:extLst>
                  <a:ext uri="{FF2B5EF4-FFF2-40B4-BE49-F238E27FC236}">
                    <a16:creationId xmlns:a16="http://schemas.microsoft.com/office/drawing/2014/main" id="{6552E276-0242-4FBA-87DC-A8D0962F4288}"/>
                  </a:ext>
                </a:extLst>
              </p:cNvPr>
              <p:cNvSpPr/>
              <p:nvPr/>
            </p:nvSpPr>
            <p:spPr bwMode="auto">
              <a:xfrm>
                <a:off x="9514808" y="2021251"/>
                <a:ext cx="204311" cy="138366"/>
              </a:xfrm>
              <a:custGeom>
                <a:avLst/>
                <a:gdLst>
                  <a:gd name="connsiteX0" fmla="*/ 0 w 638355"/>
                  <a:gd name="connsiteY0" fmla="*/ 517585 h 517585"/>
                  <a:gd name="connsiteX1" fmla="*/ 327804 w 638355"/>
                  <a:gd name="connsiteY1" fmla="*/ 0 h 517585"/>
                  <a:gd name="connsiteX2" fmla="*/ 638355 w 638355"/>
                  <a:gd name="connsiteY2" fmla="*/ 517585 h 517585"/>
                  <a:gd name="connsiteX3" fmla="*/ 638355 w 638355"/>
                  <a:gd name="connsiteY3" fmla="*/ 517585 h 51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8355" h="517585">
                    <a:moveTo>
                      <a:pt x="0" y="517585"/>
                    </a:moveTo>
                    <a:cubicBezTo>
                      <a:pt x="110706" y="258792"/>
                      <a:pt x="221412" y="0"/>
                      <a:pt x="327804" y="0"/>
                    </a:cubicBezTo>
                    <a:cubicBezTo>
                      <a:pt x="434196" y="0"/>
                      <a:pt x="638355" y="517585"/>
                      <a:pt x="638355" y="517585"/>
                    </a:cubicBezTo>
                    <a:lnTo>
                      <a:pt x="638355" y="517585"/>
                    </a:lnTo>
                  </a:path>
                </a:pathLst>
              </a:custGeom>
              <a:solidFill>
                <a:schemeClr val="bg1"/>
              </a:solidFill>
              <a:ln w="1270" cap="flat" cmpd="sng" algn="ctr">
                <a:solidFill>
                  <a:srgbClr val="C00000">
                    <a:alpha val="6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Freeform 151">
                <a:extLst>
                  <a:ext uri="{FF2B5EF4-FFF2-40B4-BE49-F238E27FC236}">
                    <a16:creationId xmlns:a16="http://schemas.microsoft.com/office/drawing/2014/main" id="{12620FAC-7439-4FBF-8493-2033D08DA75E}"/>
                  </a:ext>
                </a:extLst>
              </p:cNvPr>
              <p:cNvSpPr/>
              <p:nvPr/>
            </p:nvSpPr>
            <p:spPr bwMode="auto">
              <a:xfrm rot="10800000">
                <a:off x="9719119" y="2159041"/>
                <a:ext cx="204311" cy="138366"/>
              </a:xfrm>
              <a:custGeom>
                <a:avLst/>
                <a:gdLst>
                  <a:gd name="connsiteX0" fmla="*/ 0 w 638355"/>
                  <a:gd name="connsiteY0" fmla="*/ 517585 h 517585"/>
                  <a:gd name="connsiteX1" fmla="*/ 327804 w 638355"/>
                  <a:gd name="connsiteY1" fmla="*/ 0 h 517585"/>
                  <a:gd name="connsiteX2" fmla="*/ 638355 w 638355"/>
                  <a:gd name="connsiteY2" fmla="*/ 517585 h 517585"/>
                  <a:gd name="connsiteX3" fmla="*/ 638355 w 638355"/>
                  <a:gd name="connsiteY3" fmla="*/ 517585 h 51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8355" h="517585">
                    <a:moveTo>
                      <a:pt x="0" y="517585"/>
                    </a:moveTo>
                    <a:cubicBezTo>
                      <a:pt x="110706" y="258792"/>
                      <a:pt x="221412" y="0"/>
                      <a:pt x="327804" y="0"/>
                    </a:cubicBezTo>
                    <a:cubicBezTo>
                      <a:pt x="434196" y="0"/>
                      <a:pt x="638355" y="517585"/>
                      <a:pt x="638355" y="517585"/>
                    </a:cubicBezTo>
                    <a:lnTo>
                      <a:pt x="638355" y="517585"/>
                    </a:lnTo>
                  </a:path>
                </a:pathLst>
              </a:custGeom>
              <a:solidFill>
                <a:schemeClr val="bg1"/>
              </a:solidFill>
              <a:ln w="1270" cap="flat" cmpd="sng" algn="ctr">
                <a:solidFill>
                  <a:srgbClr val="C00000">
                    <a:alpha val="6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Freeform 152">
                <a:extLst>
                  <a:ext uri="{FF2B5EF4-FFF2-40B4-BE49-F238E27FC236}">
                    <a16:creationId xmlns:a16="http://schemas.microsoft.com/office/drawing/2014/main" id="{37F75CED-6E3F-498C-B845-968A9A9AFB8E}"/>
                  </a:ext>
                </a:extLst>
              </p:cNvPr>
              <p:cNvSpPr/>
              <p:nvPr/>
            </p:nvSpPr>
            <p:spPr bwMode="auto">
              <a:xfrm flipV="1">
                <a:off x="9111461" y="2159352"/>
                <a:ext cx="204311" cy="133156"/>
              </a:xfrm>
              <a:custGeom>
                <a:avLst/>
                <a:gdLst>
                  <a:gd name="connsiteX0" fmla="*/ 0 w 638355"/>
                  <a:gd name="connsiteY0" fmla="*/ 517585 h 517585"/>
                  <a:gd name="connsiteX1" fmla="*/ 327804 w 638355"/>
                  <a:gd name="connsiteY1" fmla="*/ 0 h 517585"/>
                  <a:gd name="connsiteX2" fmla="*/ 638355 w 638355"/>
                  <a:gd name="connsiteY2" fmla="*/ 517585 h 517585"/>
                  <a:gd name="connsiteX3" fmla="*/ 638355 w 638355"/>
                  <a:gd name="connsiteY3" fmla="*/ 517585 h 51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8355" h="517585">
                    <a:moveTo>
                      <a:pt x="0" y="517585"/>
                    </a:moveTo>
                    <a:cubicBezTo>
                      <a:pt x="110706" y="258792"/>
                      <a:pt x="221412" y="0"/>
                      <a:pt x="327804" y="0"/>
                    </a:cubicBezTo>
                    <a:cubicBezTo>
                      <a:pt x="434196" y="0"/>
                      <a:pt x="638355" y="517585"/>
                      <a:pt x="638355" y="517585"/>
                    </a:cubicBezTo>
                    <a:lnTo>
                      <a:pt x="638355" y="517585"/>
                    </a:lnTo>
                  </a:path>
                </a:pathLst>
              </a:custGeom>
              <a:noFill/>
              <a:ln w="1270" cap="flat" cmpd="sng" algn="ctr">
                <a:solidFill>
                  <a:srgbClr val="C00000">
                    <a:alpha val="6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Freeform 153">
                <a:extLst>
                  <a:ext uri="{FF2B5EF4-FFF2-40B4-BE49-F238E27FC236}">
                    <a16:creationId xmlns:a16="http://schemas.microsoft.com/office/drawing/2014/main" id="{9ECDB7E8-97B0-4F3C-BC85-81AE6E8987B8}"/>
                  </a:ext>
                </a:extLst>
              </p:cNvPr>
              <p:cNvSpPr/>
              <p:nvPr/>
            </p:nvSpPr>
            <p:spPr bwMode="auto">
              <a:xfrm rot="10800000" flipV="1">
                <a:off x="9315772" y="2026750"/>
                <a:ext cx="204311" cy="133156"/>
              </a:xfrm>
              <a:custGeom>
                <a:avLst/>
                <a:gdLst>
                  <a:gd name="connsiteX0" fmla="*/ 0 w 638355"/>
                  <a:gd name="connsiteY0" fmla="*/ 517585 h 517585"/>
                  <a:gd name="connsiteX1" fmla="*/ 327804 w 638355"/>
                  <a:gd name="connsiteY1" fmla="*/ 0 h 517585"/>
                  <a:gd name="connsiteX2" fmla="*/ 638355 w 638355"/>
                  <a:gd name="connsiteY2" fmla="*/ 517585 h 517585"/>
                  <a:gd name="connsiteX3" fmla="*/ 638355 w 638355"/>
                  <a:gd name="connsiteY3" fmla="*/ 517585 h 51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8355" h="517585">
                    <a:moveTo>
                      <a:pt x="0" y="517585"/>
                    </a:moveTo>
                    <a:cubicBezTo>
                      <a:pt x="110706" y="258792"/>
                      <a:pt x="221412" y="0"/>
                      <a:pt x="327804" y="0"/>
                    </a:cubicBezTo>
                    <a:cubicBezTo>
                      <a:pt x="434196" y="0"/>
                      <a:pt x="638355" y="517585"/>
                      <a:pt x="638355" y="517585"/>
                    </a:cubicBezTo>
                    <a:lnTo>
                      <a:pt x="638355" y="517585"/>
                    </a:lnTo>
                  </a:path>
                </a:pathLst>
              </a:custGeom>
              <a:noFill/>
              <a:ln w="1270" cap="flat" cmpd="sng" algn="ctr">
                <a:solidFill>
                  <a:srgbClr val="C00000">
                    <a:alpha val="6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" name="Freeform 154">
                <a:extLst>
                  <a:ext uri="{FF2B5EF4-FFF2-40B4-BE49-F238E27FC236}">
                    <a16:creationId xmlns:a16="http://schemas.microsoft.com/office/drawing/2014/main" id="{7E6462E7-2904-4689-93D6-71CCBA66A41F}"/>
                  </a:ext>
                </a:extLst>
              </p:cNvPr>
              <p:cNvSpPr/>
              <p:nvPr/>
            </p:nvSpPr>
            <p:spPr bwMode="auto">
              <a:xfrm flipV="1">
                <a:off x="9520083" y="2159352"/>
                <a:ext cx="204311" cy="133156"/>
              </a:xfrm>
              <a:custGeom>
                <a:avLst/>
                <a:gdLst>
                  <a:gd name="connsiteX0" fmla="*/ 0 w 638355"/>
                  <a:gd name="connsiteY0" fmla="*/ 517585 h 517585"/>
                  <a:gd name="connsiteX1" fmla="*/ 327804 w 638355"/>
                  <a:gd name="connsiteY1" fmla="*/ 0 h 517585"/>
                  <a:gd name="connsiteX2" fmla="*/ 638355 w 638355"/>
                  <a:gd name="connsiteY2" fmla="*/ 517585 h 517585"/>
                  <a:gd name="connsiteX3" fmla="*/ 638355 w 638355"/>
                  <a:gd name="connsiteY3" fmla="*/ 517585 h 51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8355" h="517585">
                    <a:moveTo>
                      <a:pt x="0" y="517585"/>
                    </a:moveTo>
                    <a:cubicBezTo>
                      <a:pt x="110706" y="258792"/>
                      <a:pt x="221412" y="0"/>
                      <a:pt x="327804" y="0"/>
                    </a:cubicBezTo>
                    <a:cubicBezTo>
                      <a:pt x="434196" y="0"/>
                      <a:pt x="638355" y="517585"/>
                      <a:pt x="638355" y="517585"/>
                    </a:cubicBezTo>
                    <a:lnTo>
                      <a:pt x="638355" y="517585"/>
                    </a:lnTo>
                  </a:path>
                </a:pathLst>
              </a:custGeom>
              <a:noFill/>
              <a:ln w="1270" cap="flat" cmpd="sng" algn="ctr">
                <a:solidFill>
                  <a:srgbClr val="C00000">
                    <a:alpha val="6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Freeform 155">
                <a:extLst>
                  <a:ext uri="{FF2B5EF4-FFF2-40B4-BE49-F238E27FC236}">
                    <a16:creationId xmlns:a16="http://schemas.microsoft.com/office/drawing/2014/main" id="{AEB8004D-7D10-43FA-B472-076429E1E546}"/>
                  </a:ext>
                </a:extLst>
              </p:cNvPr>
              <p:cNvSpPr/>
              <p:nvPr/>
            </p:nvSpPr>
            <p:spPr bwMode="auto">
              <a:xfrm rot="10800000" flipV="1">
                <a:off x="9724394" y="2026750"/>
                <a:ext cx="204311" cy="133156"/>
              </a:xfrm>
              <a:custGeom>
                <a:avLst/>
                <a:gdLst>
                  <a:gd name="connsiteX0" fmla="*/ 0 w 638355"/>
                  <a:gd name="connsiteY0" fmla="*/ 517585 h 517585"/>
                  <a:gd name="connsiteX1" fmla="*/ 327804 w 638355"/>
                  <a:gd name="connsiteY1" fmla="*/ 0 h 517585"/>
                  <a:gd name="connsiteX2" fmla="*/ 638355 w 638355"/>
                  <a:gd name="connsiteY2" fmla="*/ 517585 h 517585"/>
                  <a:gd name="connsiteX3" fmla="*/ 638355 w 638355"/>
                  <a:gd name="connsiteY3" fmla="*/ 517585 h 51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8355" h="517585">
                    <a:moveTo>
                      <a:pt x="0" y="517585"/>
                    </a:moveTo>
                    <a:cubicBezTo>
                      <a:pt x="110706" y="258792"/>
                      <a:pt x="221412" y="0"/>
                      <a:pt x="327804" y="0"/>
                    </a:cubicBezTo>
                    <a:cubicBezTo>
                      <a:pt x="434196" y="0"/>
                      <a:pt x="638355" y="517585"/>
                      <a:pt x="638355" y="517585"/>
                    </a:cubicBezTo>
                    <a:lnTo>
                      <a:pt x="638355" y="517585"/>
                    </a:lnTo>
                  </a:path>
                </a:pathLst>
              </a:custGeom>
              <a:noFill/>
              <a:ln w="1270" cap="flat" cmpd="sng" algn="ctr">
                <a:solidFill>
                  <a:srgbClr val="C00000">
                    <a:alpha val="6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7" name="Group 180">
              <a:extLst>
                <a:ext uri="{FF2B5EF4-FFF2-40B4-BE49-F238E27FC236}">
                  <a16:creationId xmlns:a16="http://schemas.microsoft.com/office/drawing/2014/main" id="{261B91CE-4970-4A84-B0D2-9FAB22D75C18}"/>
                </a:ext>
              </a:extLst>
            </p:cNvPr>
            <p:cNvGrpSpPr/>
            <p:nvPr/>
          </p:nvGrpSpPr>
          <p:grpSpPr>
            <a:xfrm>
              <a:off x="10602323" y="2704955"/>
              <a:ext cx="822519" cy="471440"/>
              <a:chOff x="9106186" y="1866771"/>
              <a:chExt cx="822519" cy="570442"/>
            </a:xfrm>
          </p:grpSpPr>
          <p:sp>
            <p:nvSpPr>
              <p:cNvPr id="29" name="Freeform 181">
                <a:extLst>
                  <a:ext uri="{FF2B5EF4-FFF2-40B4-BE49-F238E27FC236}">
                    <a16:creationId xmlns:a16="http://schemas.microsoft.com/office/drawing/2014/main" id="{9EB0536B-2683-4B82-9C57-8DBBB9388D22}"/>
                  </a:ext>
                </a:extLst>
              </p:cNvPr>
              <p:cNvSpPr/>
              <p:nvPr/>
            </p:nvSpPr>
            <p:spPr bwMode="auto">
              <a:xfrm>
                <a:off x="9106186" y="1866771"/>
                <a:ext cx="204311" cy="285816"/>
              </a:xfrm>
              <a:custGeom>
                <a:avLst/>
                <a:gdLst>
                  <a:gd name="connsiteX0" fmla="*/ 0 w 638355"/>
                  <a:gd name="connsiteY0" fmla="*/ 517585 h 517585"/>
                  <a:gd name="connsiteX1" fmla="*/ 327804 w 638355"/>
                  <a:gd name="connsiteY1" fmla="*/ 0 h 517585"/>
                  <a:gd name="connsiteX2" fmla="*/ 638355 w 638355"/>
                  <a:gd name="connsiteY2" fmla="*/ 517585 h 517585"/>
                  <a:gd name="connsiteX3" fmla="*/ 638355 w 638355"/>
                  <a:gd name="connsiteY3" fmla="*/ 517585 h 51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8355" h="517585">
                    <a:moveTo>
                      <a:pt x="0" y="517585"/>
                    </a:moveTo>
                    <a:cubicBezTo>
                      <a:pt x="110706" y="258792"/>
                      <a:pt x="221412" y="0"/>
                      <a:pt x="327804" y="0"/>
                    </a:cubicBezTo>
                    <a:cubicBezTo>
                      <a:pt x="434196" y="0"/>
                      <a:pt x="638355" y="517585"/>
                      <a:pt x="638355" y="517585"/>
                    </a:cubicBezTo>
                    <a:lnTo>
                      <a:pt x="638355" y="517585"/>
                    </a:lnTo>
                  </a:path>
                </a:pathLst>
              </a:custGeom>
              <a:noFill/>
              <a:ln w="1270" cap="flat" cmpd="sng" algn="ctr">
                <a:solidFill>
                  <a:srgbClr val="00B050">
                    <a:alpha val="6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Freeform 182">
                <a:extLst>
                  <a:ext uri="{FF2B5EF4-FFF2-40B4-BE49-F238E27FC236}">
                    <a16:creationId xmlns:a16="http://schemas.microsoft.com/office/drawing/2014/main" id="{FB1E147B-38B3-4A68-BCAF-53497FD7703C}"/>
                  </a:ext>
                </a:extLst>
              </p:cNvPr>
              <p:cNvSpPr/>
              <p:nvPr/>
            </p:nvSpPr>
            <p:spPr bwMode="auto">
              <a:xfrm rot="10800000">
                <a:off x="9310497" y="2151397"/>
                <a:ext cx="204311" cy="285816"/>
              </a:xfrm>
              <a:custGeom>
                <a:avLst/>
                <a:gdLst>
                  <a:gd name="connsiteX0" fmla="*/ 0 w 638355"/>
                  <a:gd name="connsiteY0" fmla="*/ 517585 h 517585"/>
                  <a:gd name="connsiteX1" fmla="*/ 327804 w 638355"/>
                  <a:gd name="connsiteY1" fmla="*/ 0 h 517585"/>
                  <a:gd name="connsiteX2" fmla="*/ 638355 w 638355"/>
                  <a:gd name="connsiteY2" fmla="*/ 517585 h 517585"/>
                  <a:gd name="connsiteX3" fmla="*/ 638355 w 638355"/>
                  <a:gd name="connsiteY3" fmla="*/ 517585 h 51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8355" h="517585">
                    <a:moveTo>
                      <a:pt x="0" y="517585"/>
                    </a:moveTo>
                    <a:cubicBezTo>
                      <a:pt x="110706" y="258792"/>
                      <a:pt x="221412" y="0"/>
                      <a:pt x="327804" y="0"/>
                    </a:cubicBezTo>
                    <a:cubicBezTo>
                      <a:pt x="434196" y="0"/>
                      <a:pt x="638355" y="517585"/>
                      <a:pt x="638355" y="517585"/>
                    </a:cubicBezTo>
                    <a:lnTo>
                      <a:pt x="638355" y="517585"/>
                    </a:lnTo>
                  </a:path>
                </a:pathLst>
              </a:custGeom>
              <a:noFill/>
              <a:ln w="1270" cap="flat" cmpd="sng" algn="ctr">
                <a:solidFill>
                  <a:srgbClr val="00B050">
                    <a:alpha val="6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Freeform 183">
                <a:extLst>
                  <a:ext uri="{FF2B5EF4-FFF2-40B4-BE49-F238E27FC236}">
                    <a16:creationId xmlns:a16="http://schemas.microsoft.com/office/drawing/2014/main" id="{16D26622-CE18-4E3D-A09F-3901DD5EA0E2}"/>
                  </a:ext>
                </a:extLst>
              </p:cNvPr>
              <p:cNvSpPr/>
              <p:nvPr/>
            </p:nvSpPr>
            <p:spPr bwMode="auto">
              <a:xfrm>
                <a:off x="9514808" y="1866771"/>
                <a:ext cx="204311" cy="285816"/>
              </a:xfrm>
              <a:custGeom>
                <a:avLst/>
                <a:gdLst>
                  <a:gd name="connsiteX0" fmla="*/ 0 w 638355"/>
                  <a:gd name="connsiteY0" fmla="*/ 517585 h 517585"/>
                  <a:gd name="connsiteX1" fmla="*/ 327804 w 638355"/>
                  <a:gd name="connsiteY1" fmla="*/ 0 h 517585"/>
                  <a:gd name="connsiteX2" fmla="*/ 638355 w 638355"/>
                  <a:gd name="connsiteY2" fmla="*/ 517585 h 517585"/>
                  <a:gd name="connsiteX3" fmla="*/ 638355 w 638355"/>
                  <a:gd name="connsiteY3" fmla="*/ 517585 h 51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8355" h="517585">
                    <a:moveTo>
                      <a:pt x="0" y="517585"/>
                    </a:moveTo>
                    <a:cubicBezTo>
                      <a:pt x="110706" y="258792"/>
                      <a:pt x="221412" y="0"/>
                      <a:pt x="327804" y="0"/>
                    </a:cubicBezTo>
                    <a:cubicBezTo>
                      <a:pt x="434196" y="0"/>
                      <a:pt x="638355" y="517585"/>
                      <a:pt x="638355" y="517585"/>
                    </a:cubicBezTo>
                    <a:lnTo>
                      <a:pt x="638355" y="517585"/>
                    </a:lnTo>
                  </a:path>
                </a:pathLst>
              </a:custGeom>
              <a:noFill/>
              <a:ln w="1270" cap="flat" cmpd="sng" algn="ctr">
                <a:solidFill>
                  <a:srgbClr val="00B050">
                    <a:alpha val="6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Freeform 184">
                <a:extLst>
                  <a:ext uri="{FF2B5EF4-FFF2-40B4-BE49-F238E27FC236}">
                    <a16:creationId xmlns:a16="http://schemas.microsoft.com/office/drawing/2014/main" id="{EFE77006-058D-4C2C-A479-94B8219A566F}"/>
                  </a:ext>
                </a:extLst>
              </p:cNvPr>
              <p:cNvSpPr/>
              <p:nvPr/>
            </p:nvSpPr>
            <p:spPr bwMode="auto">
              <a:xfrm rot="10800000">
                <a:off x="9719119" y="2151397"/>
                <a:ext cx="204311" cy="285816"/>
              </a:xfrm>
              <a:custGeom>
                <a:avLst/>
                <a:gdLst>
                  <a:gd name="connsiteX0" fmla="*/ 0 w 638355"/>
                  <a:gd name="connsiteY0" fmla="*/ 517585 h 517585"/>
                  <a:gd name="connsiteX1" fmla="*/ 327804 w 638355"/>
                  <a:gd name="connsiteY1" fmla="*/ 0 h 517585"/>
                  <a:gd name="connsiteX2" fmla="*/ 638355 w 638355"/>
                  <a:gd name="connsiteY2" fmla="*/ 517585 h 517585"/>
                  <a:gd name="connsiteX3" fmla="*/ 638355 w 638355"/>
                  <a:gd name="connsiteY3" fmla="*/ 517585 h 51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8355" h="517585">
                    <a:moveTo>
                      <a:pt x="0" y="517585"/>
                    </a:moveTo>
                    <a:cubicBezTo>
                      <a:pt x="110706" y="258792"/>
                      <a:pt x="221412" y="0"/>
                      <a:pt x="327804" y="0"/>
                    </a:cubicBezTo>
                    <a:cubicBezTo>
                      <a:pt x="434196" y="0"/>
                      <a:pt x="638355" y="517585"/>
                      <a:pt x="638355" y="517585"/>
                    </a:cubicBezTo>
                    <a:lnTo>
                      <a:pt x="638355" y="517585"/>
                    </a:lnTo>
                  </a:path>
                </a:pathLst>
              </a:custGeom>
              <a:noFill/>
              <a:ln w="1270" cap="flat" cmpd="sng" algn="ctr">
                <a:solidFill>
                  <a:srgbClr val="00B050">
                    <a:alpha val="6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Freeform 185">
                <a:extLst>
                  <a:ext uri="{FF2B5EF4-FFF2-40B4-BE49-F238E27FC236}">
                    <a16:creationId xmlns:a16="http://schemas.microsoft.com/office/drawing/2014/main" id="{A1143520-AAD8-4F20-8A26-1AA8DAA66E48}"/>
                  </a:ext>
                </a:extLst>
              </p:cNvPr>
              <p:cNvSpPr/>
              <p:nvPr/>
            </p:nvSpPr>
            <p:spPr bwMode="auto">
              <a:xfrm>
                <a:off x="9106186" y="2021251"/>
                <a:ext cx="204311" cy="138366"/>
              </a:xfrm>
              <a:custGeom>
                <a:avLst/>
                <a:gdLst>
                  <a:gd name="connsiteX0" fmla="*/ 0 w 638355"/>
                  <a:gd name="connsiteY0" fmla="*/ 517585 h 517585"/>
                  <a:gd name="connsiteX1" fmla="*/ 327804 w 638355"/>
                  <a:gd name="connsiteY1" fmla="*/ 0 h 517585"/>
                  <a:gd name="connsiteX2" fmla="*/ 638355 w 638355"/>
                  <a:gd name="connsiteY2" fmla="*/ 517585 h 517585"/>
                  <a:gd name="connsiteX3" fmla="*/ 638355 w 638355"/>
                  <a:gd name="connsiteY3" fmla="*/ 517585 h 51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8355" h="517585">
                    <a:moveTo>
                      <a:pt x="0" y="517585"/>
                    </a:moveTo>
                    <a:cubicBezTo>
                      <a:pt x="110706" y="258792"/>
                      <a:pt x="221412" y="0"/>
                      <a:pt x="327804" y="0"/>
                    </a:cubicBezTo>
                    <a:cubicBezTo>
                      <a:pt x="434196" y="0"/>
                      <a:pt x="638355" y="517585"/>
                      <a:pt x="638355" y="517585"/>
                    </a:cubicBezTo>
                    <a:lnTo>
                      <a:pt x="638355" y="517585"/>
                    </a:lnTo>
                  </a:path>
                </a:pathLst>
              </a:custGeom>
              <a:solidFill>
                <a:schemeClr val="bg1"/>
              </a:solidFill>
              <a:ln w="1270" cap="flat" cmpd="sng" algn="ctr">
                <a:solidFill>
                  <a:srgbClr val="C00000">
                    <a:alpha val="6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Freeform 186">
                <a:extLst>
                  <a:ext uri="{FF2B5EF4-FFF2-40B4-BE49-F238E27FC236}">
                    <a16:creationId xmlns:a16="http://schemas.microsoft.com/office/drawing/2014/main" id="{9B73FC37-4635-41C8-A1C8-367AB34EBB2D}"/>
                  </a:ext>
                </a:extLst>
              </p:cNvPr>
              <p:cNvSpPr/>
              <p:nvPr/>
            </p:nvSpPr>
            <p:spPr bwMode="auto">
              <a:xfrm rot="10800000">
                <a:off x="9310497" y="2159041"/>
                <a:ext cx="204311" cy="138366"/>
              </a:xfrm>
              <a:custGeom>
                <a:avLst/>
                <a:gdLst>
                  <a:gd name="connsiteX0" fmla="*/ 0 w 638355"/>
                  <a:gd name="connsiteY0" fmla="*/ 517585 h 517585"/>
                  <a:gd name="connsiteX1" fmla="*/ 327804 w 638355"/>
                  <a:gd name="connsiteY1" fmla="*/ 0 h 517585"/>
                  <a:gd name="connsiteX2" fmla="*/ 638355 w 638355"/>
                  <a:gd name="connsiteY2" fmla="*/ 517585 h 517585"/>
                  <a:gd name="connsiteX3" fmla="*/ 638355 w 638355"/>
                  <a:gd name="connsiteY3" fmla="*/ 517585 h 51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8355" h="517585">
                    <a:moveTo>
                      <a:pt x="0" y="517585"/>
                    </a:moveTo>
                    <a:cubicBezTo>
                      <a:pt x="110706" y="258792"/>
                      <a:pt x="221412" y="0"/>
                      <a:pt x="327804" y="0"/>
                    </a:cubicBezTo>
                    <a:cubicBezTo>
                      <a:pt x="434196" y="0"/>
                      <a:pt x="638355" y="517585"/>
                      <a:pt x="638355" y="517585"/>
                    </a:cubicBezTo>
                    <a:lnTo>
                      <a:pt x="638355" y="517585"/>
                    </a:lnTo>
                  </a:path>
                </a:pathLst>
              </a:custGeom>
              <a:solidFill>
                <a:schemeClr val="bg1"/>
              </a:solidFill>
              <a:ln w="1270" cap="flat" cmpd="sng" algn="ctr">
                <a:solidFill>
                  <a:srgbClr val="C00000">
                    <a:alpha val="6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Freeform 187">
                <a:extLst>
                  <a:ext uri="{FF2B5EF4-FFF2-40B4-BE49-F238E27FC236}">
                    <a16:creationId xmlns:a16="http://schemas.microsoft.com/office/drawing/2014/main" id="{F1F35C84-8B7C-4D62-9679-E4F1D398BF3E}"/>
                  </a:ext>
                </a:extLst>
              </p:cNvPr>
              <p:cNvSpPr/>
              <p:nvPr/>
            </p:nvSpPr>
            <p:spPr bwMode="auto">
              <a:xfrm>
                <a:off x="9514808" y="2021251"/>
                <a:ext cx="204311" cy="138366"/>
              </a:xfrm>
              <a:custGeom>
                <a:avLst/>
                <a:gdLst>
                  <a:gd name="connsiteX0" fmla="*/ 0 w 638355"/>
                  <a:gd name="connsiteY0" fmla="*/ 517585 h 517585"/>
                  <a:gd name="connsiteX1" fmla="*/ 327804 w 638355"/>
                  <a:gd name="connsiteY1" fmla="*/ 0 h 517585"/>
                  <a:gd name="connsiteX2" fmla="*/ 638355 w 638355"/>
                  <a:gd name="connsiteY2" fmla="*/ 517585 h 517585"/>
                  <a:gd name="connsiteX3" fmla="*/ 638355 w 638355"/>
                  <a:gd name="connsiteY3" fmla="*/ 517585 h 51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8355" h="517585">
                    <a:moveTo>
                      <a:pt x="0" y="517585"/>
                    </a:moveTo>
                    <a:cubicBezTo>
                      <a:pt x="110706" y="258792"/>
                      <a:pt x="221412" y="0"/>
                      <a:pt x="327804" y="0"/>
                    </a:cubicBezTo>
                    <a:cubicBezTo>
                      <a:pt x="434196" y="0"/>
                      <a:pt x="638355" y="517585"/>
                      <a:pt x="638355" y="517585"/>
                    </a:cubicBezTo>
                    <a:lnTo>
                      <a:pt x="638355" y="517585"/>
                    </a:lnTo>
                  </a:path>
                </a:pathLst>
              </a:custGeom>
              <a:solidFill>
                <a:schemeClr val="bg1"/>
              </a:solidFill>
              <a:ln w="1270" cap="flat" cmpd="sng" algn="ctr">
                <a:solidFill>
                  <a:srgbClr val="C00000">
                    <a:alpha val="6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Freeform 188">
                <a:extLst>
                  <a:ext uri="{FF2B5EF4-FFF2-40B4-BE49-F238E27FC236}">
                    <a16:creationId xmlns:a16="http://schemas.microsoft.com/office/drawing/2014/main" id="{CBD6C6E9-FF08-48E9-800C-815FD11EC832}"/>
                  </a:ext>
                </a:extLst>
              </p:cNvPr>
              <p:cNvSpPr/>
              <p:nvPr/>
            </p:nvSpPr>
            <p:spPr bwMode="auto">
              <a:xfrm rot="10800000">
                <a:off x="9719119" y="2159041"/>
                <a:ext cx="204311" cy="138366"/>
              </a:xfrm>
              <a:custGeom>
                <a:avLst/>
                <a:gdLst>
                  <a:gd name="connsiteX0" fmla="*/ 0 w 638355"/>
                  <a:gd name="connsiteY0" fmla="*/ 517585 h 517585"/>
                  <a:gd name="connsiteX1" fmla="*/ 327804 w 638355"/>
                  <a:gd name="connsiteY1" fmla="*/ 0 h 517585"/>
                  <a:gd name="connsiteX2" fmla="*/ 638355 w 638355"/>
                  <a:gd name="connsiteY2" fmla="*/ 517585 h 517585"/>
                  <a:gd name="connsiteX3" fmla="*/ 638355 w 638355"/>
                  <a:gd name="connsiteY3" fmla="*/ 517585 h 51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8355" h="517585">
                    <a:moveTo>
                      <a:pt x="0" y="517585"/>
                    </a:moveTo>
                    <a:cubicBezTo>
                      <a:pt x="110706" y="258792"/>
                      <a:pt x="221412" y="0"/>
                      <a:pt x="327804" y="0"/>
                    </a:cubicBezTo>
                    <a:cubicBezTo>
                      <a:pt x="434196" y="0"/>
                      <a:pt x="638355" y="517585"/>
                      <a:pt x="638355" y="517585"/>
                    </a:cubicBezTo>
                    <a:lnTo>
                      <a:pt x="638355" y="517585"/>
                    </a:lnTo>
                  </a:path>
                </a:pathLst>
              </a:custGeom>
              <a:solidFill>
                <a:schemeClr val="bg1"/>
              </a:solidFill>
              <a:ln w="1270" cap="flat" cmpd="sng" algn="ctr">
                <a:solidFill>
                  <a:srgbClr val="C00000">
                    <a:alpha val="6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Freeform 189">
                <a:extLst>
                  <a:ext uri="{FF2B5EF4-FFF2-40B4-BE49-F238E27FC236}">
                    <a16:creationId xmlns:a16="http://schemas.microsoft.com/office/drawing/2014/main" id="{9D9E36F1-5A5E-46D2-98E2-A8DE3A43A8AC}"/>
                  </a:ext>
                </a:extLst>
              </p:cNvPr>
              <p:cNvSpPr/>
              <p:nvPr/>
            </p:nvSpPr>
            <p:spPr bwMode="auto">
              <a:xfrm flipV="1">
                <a:off x="9111461" y="2159352"/>
                <a:ext cx="204311" cy="133156"/>
              </a:xfrm>
              <a:custGeom>
                <a:avLst/>
                <a:gdLst>
                  <a:gd name="connsiteX0" fmla="*/ 0 w 638355"/>
                  <a:gd name="connsiteY0" fmla="*/ 517585 h 517585"/>
                  <a:gd name="connsiteX1" fmla="*/ 327804 w 638355"/>
                  <a:gd name="connsiteY1" fmla="*/ 0 h 517585"/>
                  <a:gd name="connsiteX2" fmla="*/ 638355 w 638355"/>
                  <a:gd name="connsiteY2" fmla="*/ 517585 h 517585"/>
                  <a:gd name="connsiteX3" fmla="*/ 638355 w 638355"/>
                  <a:gd name="connsiteY3" fmla="*/ 517585 h 51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8355" h="517585">
                    <a:moveTo>
                      <a:pt x="0" y="517585"/>
                    </a:moveTo>
                    <a:cubicBezTo>
                      <a:pt x="110706" y="258792"/>
                      <a:pt x="221412" y="0"/>
                      <a:pt x="327804" y="0"/>
                    </a:cubicBezTo>
                    <a:cubicBezTo>
                      <a:pt x="434196" y="0"/>
                      <a:pt x="638355" y="517585"/>
                      <a:pt x="638355" y="517585"/>
                    </a:cubicBezTo>
                    <a:lnTo>
                      <a:pt x="638355" y="517585"/>
                    </a:lnTo>
                  </a:path>
                </a:pathLst>
              </a:custGeom>
              <a:noFill/>
              <a:ln w="1270" cap="flat" cmpd="sng" algn="ctr">
                <a:solidFill>
                  <a:srgbClr val="C00000">
                    <a:alpha val="6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Freeform 190">
                <a:extLst>
                  <a:ext uri="{FF2B5EF4-FFF2-40B4-BE49-F238E27FC236}">
                    <a16:creationId xmlns:a16="http://schemas.microsoft.com/office/drawing/2014/main" id="{B9824D6A-83F7-4712-9EBC-13039CA5FFA5}"/>
                  </a:ext>
                </a:extLst>
              </p:cNvPr>
              <p:cNvSpPr/>
              <p:nvPr/>
            </p:nvSpPr>
            <p:spPr bwMode="auto">
              <a:xfrm rot="10800000" flipV="1">
                <a:off x="9315772" y="2026750"/>
                <a:ext cx="204311" cy="133156"/>
              </a:xfrm>
              <a:custGeom>
                <a:avLst/>
                <a:gdLst>
                  <a:gd name="connsiteX0" fmla="*/ 0 w 638355"/>
                  <a:gd name="connsiteY0" fmla="*/ 517585 h 517585"/>
                  <a:gd name="connsiteX1" fmla="*/ 327804 w 638355"/>
                  <a:gd name="connsiteY1" fmla="*/ 0 h 517585"/>
                  <a:gd name="connsiteX2" fmla="*/ 638355 w 638355"/>
                  <a:gd name="connsiteY2" fmla="*/ 517585 h 517585"/>
                  <a:gd name="connsiteX3" fmla="*/ 638355 w 638355"/>
                  <a:gd name="connsiteY3" fmla="*/ 517585 h 51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8355" h="517585">
                    <a:moveTo>
                      <a:pt x="0" y="517585"/>
                    </a:moveTo>
                    <a:cubicBezTo>
                      <a:pt x="110706" y="258792"/>
                      <a:pt x="221412" y="0"/>
                      <a:pt x="327804" y="0"/>
                    </a:cubicBezTo>
                    <a:cubicBezTo>
                      <a:pt x="434196" y="0"/>
                      <a:pt x="638355" y="517585"/>
                      <a:pt x="638355" y="517585"/>
                    </a:cubicBezTo>
                    <a:lnTo>
                      <a:pt x="638355" y="517585"/>
                    </a:lnTo>
                  </a:path>
                </a:pathLst>
              </a:custGeom>
              <a:noFill/>
              <a:ln w="1270" cap="flat" cmpd="sng" algn="ctr">
                <a:solidFill>
                  <a:srgbClr val="C00000">
                    <a:alpha val="6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Freeform 191">
                <a:extLst>
                  <a:ext uri="{FF2B5EF4-FFF2-40B4-BE49-F238E27FC236}">
                    <a16:creationId xmlns:a16="http://schemas.microsoft.com/office/drawing/2014/main" id="{35C09FD0-B1C8-4F21-9E36-0C63FDBD3AB1}"/>
                  </a:ext>
                </a:extLst>
              </p:cNvPr>
              <p:cNvSpPr/>
              <p:nvPr/>
            </p:nvSpPr>
            <p:spPr bwMode="auto">
              <a:xfrm flipV="1">
                <a:off x="9520083" y="2159352"/>
                <a:ext cx="204311" cy="133156"/>
              </a:xfrm>
              <a:custGeom>
                <a:avLst/>
                <a:gdLst>
                  <a:gd name="connsiteX0" fmla="*/ 0 w 638355"/>
                  <a:gd name="connsiteY0" fmla="*/ 517585 h 517585"/>
                  <a:gd name="connsiteX1" fmla="*/ 327804 w 638355"/>
                  <a:gd name="connsiteY1" fmla="*/ 0 h 517585"/>
                  <a:gd name="connsiteX2" fmla="*/ 638355 w 638355"/>
                  <a:gd name="connsiteY2" fmla="*/ 517585 h 517585"/>
                  <a:gd name="connsiteX3" fmla="*/ 638355 w 638355"/>
                  <a:gd name="connsiteY3" fmla="*/ 517585 h 51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8355" h="517585">
                    <a:moveTo>
                      <a:pt x="0" y="517585"/>
                    </a:moveTo>
                    <a:cubicBezTo>
                      <a:pt x="110706" y="258792"/>
                      <a:pt x="221412" y="0"/>
                      <a:pt x="327804" y="0"/>
                    </a:cubicBezTo>
                    <a:cubicBezTo>
                      <a:pt x="434196" y="0"/>
                      <a:pt x="638355" y="517585"/>
                      <a:pt x="638355" y="517585"/>
                    </a:cubicBezTo>
                    <a:lnTo>
                      <a:pt x="638355" y="517585"/>
                    </a:lnTo>
                  </a:path>
                </a:pathLst>
              </a:custGeom>
              <a:noFill/>
              <a:ln w="1270" cap="flat" cmpd="sng" algn="ctr">
                <a:solidFill>
                  <a:srgbClr val="C00000">
                    <a:alpha val="6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reeform 192">
                <a:extLst>
                  <a:ext uri="{FF2B5EF4-FFF2-40B4-BE49-F238E27FC236}">
                    <a16:creationId xmlns:a16="http://schemas.microsoft.com/office/drawing/2014/main" id="{A64AE653-D857-4CB5-B7F9-D23167E531FC}"/>
                  </a:ext>
                </a:extLst>
              </p:cNvPr>
              <p:cNvSpPr/>
              <p:nvPr/>
            </p:nvSpPr>
            <p:spPr bwMode="auto">
              <a:xfrm rot="10800000" flipV="1">
                <a:off x="9724394" y="2026750"/>
                <a:ext cx="204311" cy="133156"/>
              </a:xfrm>
              <a:custGeom>
                <a:avLst/>
                <a:gdLst>
                  <a:gd name="connsiteX0" fmla="*/ 0 w 638355"/>
                  <a:gd name="connsiteY0" fmla="*/ 517585 h 517585"/>
                  <a:gd name="connsiteX1" fmla="*/ 327804 w 638355"/>
                  <a:gd name="connsiteY1" fmla="*/ 0 h 517585"/>
                  <a:gd name="connsiteX2" fmla="*/ 638355 w 638355"/>
                  <a:gd name="connsiteY2" fmla="*/ 517585 h 517585"/>
                  <a:gd name="connsiteX3" fmla="*/ 638355 w 638355"/>
                  <a:gd name="connsiteY3" fmla="*/ 517585 h 51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8355" h="517585">
                    <a:moveTo>
                      <a:pt x="0" y="517585"/>
                    </a:moveTo>
                    <a:cubicBezTo>
                      <a:pt x="110706" y="258792"/>
                      <a:pt x="221412" y="0"/>
                      <a:pt x="327804" y="0"/>
                    </a:cubicBezTo>
                    <a:cubicBezTo>
                      <a:pt x="434196" y="0"/>
                      <a:pt x="638355" y="517585"/>
                      <a:pt x="638355" y="517585"/>
                    </a:cubicBezTo>
                    <a:lnTo>
                      <a:pt x="638355" y="517585"/>
                    </a:lnTo>
                  </a:path>
                </a:pathLst>
              </a:custGeom>
              <a:noFill/>
              <a:ln w="1270" cap="flat" cmpd="sng" algn="ctr">
                <a:solidFill>
                  <a:srgbClr val="C00000">
                    <a:alpha val="6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8" name="TextBox 193">
              <a:extLst>
                <a:ext uri="{FF2B5EF4-FFF2-40B4-BE49-F238E27FC236}">
                  <a16:creationId xmlns:a16="http://schemas.microsoft.com/office/drawing/2014/main" id="{42613D0A-AB0D-4FE1-803A-3E396BE6C248}"/>
                </a:ext>
              </a:extLst>
            </p:cNvPr>
            <p:cNvSpPr txBox="1"/>
            <p:nvPr/>
          </p:nvSpPr>
          <p:spPr bwMode="auto">
            <a:xfrm>
              <a:off x="9725564" y="3429615"/>
              <a:ext cx="174342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050" kern="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</a:rPr>
                <a:t>Point-to-Point</a:t>
              </a:r>
              <a:br>
                <a:rPr lang="en-US" sz="1050" kern="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</a:rPr>
              </a:br>
              <a:r>
                <a:rPr lang="en-US" sz="1050" kern="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</a:rPr>
                <a:t>Reach, Reliability, Throughput </a:t>
              </a:r>
            </a:p>
          </p:txBody>
        </p:sp>
      </p:grpSp>
      <p:grpSp>
        <p:nvGrpSpPr>
          <p:cNvPr id="53" name="BH Pole">
            <a:extLst>
              <a:ext uri="{FF2B5EF4-FFF2-40B4-BE49-F238E27FC236}">
                <a16:creationId xmlns:a16="http://schemas.microsoft.com/office/drawing/2014/main" id="{BD1E3BCA-D213-466B-A7BF-B6AAEBEA830E}"/>
              </a:ext>
            </a:extLst>
          </p:cNvPr>
          <p:cNvGrpSpPr/>
          <p:nvPr/>
        </p:nvGrpSpPr>
        <p:grpSpPr>
          <a:xfrm>
            <a:off x="8335442" y="1583375"/>
            <a:ext cx="1159019" cy="3885473"/>
            <a:chOff x="8473543" y="1605177"/>
            <a:chExt cx="680799" cy="2282303"/>
          </a:xfrm>
        </p:grpSpPr>
        <p:sp>
          <p:nvSpPr>
            <p:cNvPr id="54" name="BH Pole Bottom Shadow">
              <a:extLst>
                <a:ext uri="{FF2B5EF4-FFF2-40B4-BE49-F238E27FC236}">
                  <a16:creationId xmlns:a16="http://schemas.microsoft.com/office/drawing/2014/main" id="{ECB85F31-22D6-4758-8F26-EC168007693B}"/>
                </a:ext>
              </a:extLst>
            </p:cNvPr>
            <p:cNvSpPr/>
            <p:nvPr/>
          </p:nvSpPr>
          <p:spPr bwMode="auto">
            <a:xfrm>
              <a:off x="8898873" y="3803140"/>
              <a:ext cx="84340" cy="843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77800" sx="121000" sy="121000" algn="ctr" rotWithShape="0">
                <a:prstClr val="black">
                  <a:alpha val="60000"/>
                </a:prstClr>
              </a:outerShdw>
            </a:effectLst>
            <a:scene3d>
              <a:camera prst="isometricOffAxis1Top"/>
              <a:lightRig rig="threePt" dir="t"/>
            </a:scene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55" name="Pole Bottom">
              <a:extLst>
                <a:ext uri="{FF2B5EF4-FFF2-40B4-BE49-F238E27FC236}">
                  <a16:creationId xmlns:a16="http://schemas.microsoft.com/office/drawing/2014/main" id="{115C4607-42EA-403F-A72D-EC0C4ADE15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7923" b="18906"/>
            <a:stretch/>
          </p:blipFill>
          <p:spPr>
            <a:xfrm>
              <a:off x="8473545" y="3770457"/>
              <a:ext cx="680797" cy="69197"/>
            </a:xfrm>
            <a:prstGeom prst="rect">
              <a:avLst/>
            </a:prstGeom>
            <a:effectLst/>
          </p:spPr>
        </p:pic>
        <p:pic>
          <p:nvPicPr>
            <p:cNvPr id="56" name="Pole Top">
              <a:extLst>
                <a:ext uri="{FF2B5EF4-FFF2-40B4-BE49-F238E27FC236}">
                  <a16:creationId xmlns:a16="http://schemas.microsoft.com/office/drawing/2014/main" id="{F0951880-4682-4A17-A2F5-DCFE3127C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73543" y="1605177"/>
              <a:ext cx="680797" cy="2182385"/>
            </a:xfrm>
            <a:prstGeom prst="rect">
              <a:avLst/>
            </a:prstGeom>
          </p:spPr>
        </p:pic>
      </p:grpSp>
      <p:grpSp>
        <p:nvGrpSpPr>
          <p:cNvPr id="57" name="Phones">
            <a:extLst>
              <a:ext uri="{FF2B5EF4-FFF2-40B4-BE49-F238E27FC236}">
                <a16:creationId xmlns:a16="http://schemas.microsoft.com/office/drawing/2014/main" id="{B2EC51AF-9FEF-4EBB-9369-6959EF2DBC59}"/>
              </a:ext>
            </a:extLst>
          </p:cNvPr>
          <p:cNvGrpSpPr/>
          <p:nvPr/>
        </p:nvGrpSpPr>
        <p:grpSpPr>
          <a:xfrm>
            <a:off x="396922" y="3988931"/>
            <a:ext cx="875096" cy="686437"/>
            <a:chOff x="637135" y="1785262"/>
            <a:chExt cx="597702" cy="426224"/>
          </a:xfrm>
        </p:grpSpPr>
        <p:grpSp>
          <p:nvGrpSpPr>
            <p:cNvPr id="58" name="Group 223">
              <a:extLst>
                <a:ext uri="{FF2B5EF4-FFF2-40B4-BE49-F238E27FC236}">
                  <a16:creationId xmlns:a16="http://schemas.microsoft.com/office/drawing/2014/main" id="{B881267C-1E69-41FC-8AFD-2C7829EB964B}"/>
                </a:ext>
              </a:extLst>
            </p:cNvPr>
            <p:cNvGrpSpPr/>
            <p:nvPr/>
          </p:nvGrpSpPr>
          <p:grpSpPr>
            <a:xfrm>
              <a:off x="637135" y="1785262"/>
              <a:ext cx="597702" cy="366135"/>
              <a:chOff x="577958" y="2948587"/>
              <a:chExt cx="962604" cy="589665"/>
            </a:xfrm>
          </p:grpSpPr>
          <p:pic>
            <p:nvPicPr>
              <p:cNvPr id="60" name="Phone Black (Top) Straight">
                <a:extLst>
                  <a:ext uri="{FF2B5EF4-FFF2-40B4-BE49-F238E27FC236}">
                    <a16:creationId xmlns:a16="http://schemas.microsoft.com/office/drawing/2014/main" id="{449A4582-C6FA-469C-94CA-6F8F6E6A2D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7958" y="2959558"/>
                <a:ext cx="176793" cy="280578"/>
              </a:xfrm>
              <a:prstGeom prst="rect">
                <a:avLst/>
              </a:prstGeom>
            </p:spPr>
          </p:pic>
          <p:pic>
            <p:nvPicPr>
              <p:cNvPr id="61" name="Phone White (Middle)">
                <a:extLst>
                  <a:ext uri="{FF2B5EF4-FFF2-40B4-BE49-F238E27FC236}">
                    <a16:creationId xmlns:a16="http://schemas.microsoft.com/office/drawing/2014/main" id="{9CD9928E-B075-4EC0-9D72-E88C725067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9465" y="2948587"/>
                <a:ext cx="296865" cy="268412"/>
              </a:xfrm>
              <a:prstGeom prst="rect">
                <a:avLst/>
              </a:prstGeom>
            </p:spPr>
          </p:pic>
          <p:pic>
            <p:nvPicPr>
              <p:cNvPr id="62" name="Phone Bottom">
                <a:extLst>
                  <a:ext uri="{FF2B5EF4-FFF2-40B4-BE49-F238E27FC236}">
                    <a16:creationId xmlns:a16="http://schemas.microsoft.com/office/drawing/2014/main" id="{CD07F245-9BAD-4DF5-A499-F19776C4F1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45969" y="3232247"/>
                <a:ext cx="294593" cy="306005"/>
              </a:xfrm>
              <a:prstGeom prst="rect">
                <a:avLst/>
              </a:prstGeom>
            </p:spPr>
          </p:pic>
        </p:grpSp>
        <p:pic>
          <p:nvPicPr>
            <p:cNvPr id="59" name="Photo_cellphoneSM.png" descr="/Users/mike/Desktop/Cutout/Photo_cellphoneSM.png">
              <a:extLst>
                <a:ext uri="{FF2B5EF4-FFF2-40B4-BE49-F238E27FC236}">
                  <a16:creationId xmlns:a16="http://schemas.microsoft.com/office/drawing/2014/main" id="{59E441E6-9AF2-4203-B034-0BDEFE9D7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666365" y="2008496"/>
              <a:ext cx="202990" cy="202990"/>
            </a:xfrm>
            <a:prstGeom prst="rect">
              <a:avLst/>
            </a:prstGeom>
            <a:effectLst/>
          </p:spPr>
        </p:pic>
      </p:grpSp>
      <p:grpSp>
        <p:nvGrpSpPr>
          <p:cNvPr id="63" name="Fronthaul">
            <a:extLst>
              <a:ext uri="{FF2B5EF4-FFF2-40B4-BE49-F238E27FC236}">
                <a16:creationId xmlns:a16="http://schemas.microsoft.com/office/drawing/2014/main" id="{AC7F5A84-575F-46C8-8AB4-3F28F28D1DD3}"/>
              </a:ext>
            </a:extLst>
          </p:cNvPr>
          <p:cNvGrpSpPr/>
          <p:nvPr/>
        </p:nvGrpSpPr>
        <p:grpSpPr>
          <a:xfrm>
            <a:off x="3264074" y="4798049"/>
            <a:ext cx="1392937" cy="596331"/>
            <a:chOff x="3264074" y="5085377"/>
            <a:chExt cx="1392937" cy="596331"/>
          </a:xfrm>
        </p:grpSpPr>
        <p:sp>
          <p:nvSpPr>
            <p:cNvPr id="64" name="TextBox 178">
              <a:extLst>
                <a:ext uri="{FF2B5EF4-FFF2-40B4-BE49-F238E27FC236}">
                  <a16:creationId xmlns:a16="http://schemas.microsoft.com/office/drawing/2014/main" id="{F59775FA-D0F4-4110-AE7F-F994B722564C}"/>
                </a:ext>
              </a:extLst>
            </p:cNvPr>
            <p:cNvSpPr txBox="1"/>
            <p:nvPr/>
          </p:nvSpPr>
          <p:spPr bwMode="auto">
            <a:xfrm>
              <a:off x="3507083" y="5085377"/>
              <a:ext cx="92557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kern="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</a:rPr>
                <a:t>Fronthaul</a:t>
              </a:r>
            </a:p>
          </p:txBody>
        </p:sp>
        <p:sp>
          <p:nvSpPr>
            <p:cNvPr id="65" name="Before-Sys-Designer">
              <a:extLst>
                <a:ext uri="{FF2B5EF4-FFF2-40B4-BE49-F238E27FC236}">
                  <a16:creationId xmlns:a16="http://schemas.microsoft.com/office/drawing/2014/main" id="{125C3E83-7809-4FF9-965C-0BF20072FBAA}"/>
                </a:ext>
              </a:extLst>
            </p:cNvPr>
            <p:cNvSpPr/>
            <p:nvPr/>
          </p:nvSpPr>
          <p:spPr bwMode="auto">
            <a:xfrm>
              <a:off x="3264074" y="5302124"/>
              <a:ext cx="1392937" cy="379584"/>
            </a:xfrm>
            <a:prstGeom prst="leftRightArrow">
              <a:avLst>
                <a:gd name="adj1" fmla="val 71380"/>
                <a:gd name="adj2" fmla="val 50000"/>
              </a:avLst>
            </a:prstGeom>
            <a:solidFill>
              <a:schemeClr val="bg1">
                <a:lumMod val="85000"/>
              </a:schemeClr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perspectiveRelaxedModerately" fov="5400000">
                <a:rot lat="17690635" lon="0" rev="0"/>
              </a:camera>
              <a:lightRig rig="threePt" dir="t"/>
            </a:scene3d>
            <a:sp3d prstMaterial="matte">
              <a:bevelT w="12700" h="12700"/>
            </a:sp3d>
          </p:spPr>
          <p:txBody>
            <a:bodyPr vert="horz" wrap="none" lIns="18288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66" name="Arrow-BH">
            <a:extLst>
              <a:ext uri="{FF2B5EF4-FFF2-40B4-BE49-F238E27FC236}">
                <a16:creationId xmlns:a16="http://schemas.microsoft.com/office/drawing/2014/main" id="{DFEA692A-7A0B-4091-9C0A-A5C80A85679D}"/>
              </a:ext>
            </a:extLst>
          </p:cNvPr>
          <p:cNvGrpSpPr/>
          <p:nvPr/>
        </p:nvGrpSpPr>
        <p:grpSpPr>
          <a:xfrm>
            <a:off x="7493062" y="4798049"/>
            <a:ext cx="1392937" cy="596331"/>
            <a:chOff x="7493062" y="5085377"/>
            <a:chExt cx="1392937" cy="596331"/>
          </a:xfrm>
        </p:grpSpPr>
        <p:sp>
          <p:nvSpPr>
            <p:cNvPr id="67" name="TextBox 229">
              <a:extLst>
                <a:ext uri="{FF2B5EF4-FFF2-40B4-BE49-F238E27FC236}">
                  <a16:creationId xmlns:a16="http://schemas.microsoft.com/office/drawing/2014/main" id="{6242BCC3-3FE2-4B0E-8CA0-E12B2CB988C5}"/>
                </a:ext>
              </a:extLst>
            </p:cNvPr>
            <p:cNvSpPr txBox="1"/>
            <p:nvPr/>
          </p:nvSpPr>
          <p:spPr bwMode="auto">
            <a:xfrm>
              <a:off x="7772621" y="5085377"/>
              <a:ext cx="85247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kern="0" spc="2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</a:rPr>
                <a:t>Backhaul</a:t>
              </a:r>
            </a:p>
          </p:txBody>
        </p:sp>
        <p:sp>
          <p:nvSpPr>
            <p:cNvPr id="68" name="Before-Sys-Designer">
              <a:extLst>
                <a:ext uri="{FF2B5EF4-FFF2-40B4-BE49-F238E27FC236}">
                  <a16:creationId xmlns:a16="http://schemas.microsoft.com/office/drawing/2014/main" id="{8A09BCB8-40E6-4B5A-B489-DFA13F6DEC7D}"/>
                </a:ext>
              </a:extLst>
            </p:cNvPr>
            <p:cNvSpPr/>
            <p:nvPr/>
          </p:nvSpPr>
          <p:spPr bwMode="auto">
            <a:xfrm>
              <a:off x="7493062" y="5302124"/>
              <a:ext cx="1392937" cy="379584"/>
            </a:xfrm>
            <a:prstGeom prst="leftRightArrow">
              <a:avLst>
                <a:gd name="adj1" fmla="val 71380"/>
                <a:gd name="adj2" fmla="val 50000"/>
              </a:avLst>
            </a:prstGeom>
            <a:solidFill>
              <a:schemeClr val="bg1">
                <a:lumMod val="85000"/>
              </a:schemeClr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perspectiveRelaxedModerately" fov="5400000">
                <a:rot lat="17690635" lon="0" rev="0"/>
              </a:camera>
              <a:lightRig rig="threePt" dir="t"/>
            </a:scene3d>
            <a:sp3d prstMaterial="matte">
              <a:bevelT w="12700" h="12700"/>
            </a:sp3d>
          </p:spPr>
          <p:txBody>
            <a:bodyPr vert="horz" wrap="none" lIns="18288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69" name="Beams">
            <a:extLst>
              <a:ext uri="{FF2B5EF4-FFF2-40B4-BE49-F238E27FC236}">
                <a16:creationId xmlns:a16="http://schemas.microsoft.com/office/drawing/2014/main" id="{99A8E1B4-982D-46E2-8FF6-601BA3456498}"/>
              </a:ext>
            </a:extLst>
          </p:cNvPr>
          <p:cNvGrpSpPr/>
          <p:nvPr/>
        </p:nvGrpSpPr>
        <p:grpSpPr>
          <a:xfrm rot="17800512">
            <a:off x="722088" y="3234863"/>
            <a:ext cx="1418280" cy="706510"/>
            <a:chOff x="1067934" y="3545164"/>
            <a:chExt cx="997101" cy="706510"/>
          </a:xfrm>
        </p:grpSpPr>
        <p:sp>
          <p:nvSpPr>
            <p:cNvPr id="70" name="Isosceles Triangle 198">
              <a:extLst>
                <a:ext uri="{FF2B5EF4-FFF2-40B4-BE49-F238E27FC236}">
                  <a16:creationId xmlns:a16="http://schemas.microsoft.com/office/drawing/2014/main" id="{9E013282-F09D-4B8B-B0E6-5376F1432735}"/>
                </a:ext>
              </a:extLst>
            </p:cNvPr>
            <p:cNvSpPr/>
            <p:nvPr/>
          </p:nvSpPr>
          <p:spPr bwMode="auto">
            <a:xfrm rot="5285671">
              <a:off x="1376719" y="3649351"/>
              <a:ext cx="293538" cy="911108"/>
            </a:xfrm>
            <a:prstGeom prst="triangl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73000">
                  <a:srgbClr val="E7D625">
                    <a:alpha val="65000"/>
                  </a:srgbClr>
                </a:gs>
                <a:gs pos="21000">
                  <a:srgbClr val="E8D324">
                    <a:alpha val="51000"/>
                  </a:srgbClr>
                </a:gs>
                <a:gs pos="89000">
                  <a:schemeClr val="bg1">
                    <a:alpha val="0"/>
                  </a:schemeClr>
                </a:gs>
                <a:gs pos="51000">
                  <a:srgbClr val="F2B521">
                    <a:alpha val="39000"/>
                  </a:srgbClr>
                </a:gs>
              </a:gsLst>
              <a:lin ang="16200000" scaled="0"/>
            </a:gra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1" name="Isosceles Triangle 199">
              <a:extLst>
                <a:ext uri="{FF2B5EF4-FFF2-40B4-BE49-F238E27FC236}">
                  <a16:creationId xmlns:a16="http://schemas.microsoft.com/office/drawing/2014/main" id="{EBB0087E-24BE-4A17-9DB5-3688B5491F63}"/>
                </a:ext>
              </a:extLst>
            </p:cNvPr>
            <p:cNvSpPr/>
            <p:nvPr/>
          </p:nvSpPr>
          <p:spPr bwMode="auto">
            <a:xfrm rot="6184816">
              <a:off x="1435983" y="3460846"/>
              <a:ext cx="242594" cy="826671"/>
            </a:xfrm>
            <a:prstGeom prst="triangl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73000">
                  <a:srgbClr val="E7D625">
                    <a:alpha val="65000"/>
                  </a:srgbClr>
                </a:gs>
                <a:gs pos="21000">
                  <a:srgbClr val="E8D324">
                    <a:alpha val="51000"/>
                  </a:srgbClr>
                </a:gs>
                <a:gs pos="89000">
                  <a:schemeClr val="bg1">
                    <a:alpha val="0"/>
                  </a:schemeClr>
                </a:gs>
                <a:gs pos="51000">
                  <a:srgbClr val="F2B521">
                    <a:alpha val="39000"/>
                  </a:srgbClr>
                </a:gs>
              </a:gsLst>
              <a:lin ang="16200000" scaled="0"/>
            </a:gra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2" name="Isosceles Triangle 200">
              <a:extLst>
                <a:ext uri="{FF2B5EF4-FFF2-40B4-BE49-F238E27FC236}">
                  <a16:creationId xmlns:a16="http://schemas.microsoft.com/office/drawing/2014/main" id="{83E47AC8-4F1A-4922-B4CB-2EE00FC65F8F}"/>
                </a:ext>
              </a:extLst>
            </p:cNvPr>
            <p:cNvSpPr/>
            <p:nvPr/>
          </p:nvSpPr>
          <p:spPr bwMode="auto">
            <a:xfrm rot="17692904" flipV="1">
              <a:off x="1450557" y="3224223"/>
              <a:ext cx="293538" cy="935419"/>
            </a:xfrm>
            <a:prstGeom prst="triangl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73000">
                  <a:srgbClr val="E7D625">
                    <a:alpha val="65000"/>
                  </a:srgbClr>
                </a:gs>
                <a:gs pos="21000">
                  <a:srgbClr val="E8D324">
                    <a:alpha val="51000"/>
                  </a:srgbClr>
                </a:gs>
                <a:gs pos="89000">
                  <a:schemeClr val="bg1">
                    <a:alpha val="0"/>
                  </a:schemeClr>
                </a:gs>
                <a:gs pos="51000">
                  <a:srgbClr val="F2B521">
                    <a:alpha val="39000"/>
                  </a:srgbClr>
                </a:gs>
              </a:gsLst>
              <a:lin ang="16200000" scaled="0"/>
            </a:gra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3" name="Advancing Arch Title">
            <a:extLst>
              <a:ext uri="{FF2B5EF4-FFF2-40B4-BE49-F238E27FC236}">
                <a16:creationId xmlns:a16="http://schemas.microsoft.com/office/drawing/2014/main" id="{3E814844-A022-405A-B97A-184082C32427}"/>
              </a:ext>
            </a:extLst>
          </p:cNvPr>
          <p:cNvGrpSpPr/>
          <p:nvPr/>
        </p:nvGrpSpPr>
        <p:grpSpPr>
          <a:xfrm>
            <a:off x="3970732" y="5464261"/>
            <a:ext cx="4199868" cy="379940"/>
            <a:chOff x="4025263" y="4918386"/>
            <a:chExt cx="4199868" cy="379940"/>
          </a:xfrm>
        </p:grpSpPr>
        <p:sp>
          <p:nvSpPr>
            <p:cNvPr id="74" name="TextBox 177">
              <a:extLst>
                <a:ext uri="{FF2B5EF4-FFF2-40B4-BE49-F238E27FC236}">
                  <a16:creationId xmlns:a16="http://schemas.microsoft.com/office/drawing/2014/main" id="{6594B3E2-BF02-4076-A954-E9DAC3D22CFE}"/>
                </a:ext>
              </a:extLst>
            </p:cNvPr>
            <p:cNvSpPr txBox="1"/>
            <p:nvPr/>
          </p:nvSpPr>
          <p:spPr bwMode="auto">
            <a:xfrm>
              <a:off x="4025263" y="4918386"/>
              <a:ext cx="41998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</a:pPr>
              <a:r>
                <a:rPr 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RFSoCs Advancing 5G Architectures</a:t>
              </a:r>
              <a:endPara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17000" endPos="46000" dist="12700" dir="5400000" sy="-100000" algn="bl" rotWithShape="0"/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75" name="Rectangle 194">
              <a:extLst>
                <a:ext uri="{FF2B5EF4-FFF2-40B4-BE49-F238E27FC236}">
                  <a16:creationId xmlns:a16="http://schemas.microsoft.com/office/drawing/2014/main" id="{6F63DA62-3009-49A1-AEC6-BA94DCD2ADAF}"/>
                </a:ext>
              </a:extLst>
            </p:cNvPr>
            <p:cNvSpPr/>
            <p:nvPr/>
          </p:nvSpPr>
          <p:spPr bwMode="auto">
            <a:xfrm>
              <a:off x="4132338" y="5282560"/>
              <a:ext cx="3985718" cy="15766"/>
            </a:xfrm>
            <a:prstGeom prst="rect">
              <a:avLst/>
            </a:prstGeom>
            <a:solidFill>
              <a:srgbClr val="FF0000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6" name="Arch Arrow">
            <a:extLst>
              <a:ext uri="{FF2B5EF4-FFF2-40B4-BE49-F238E27FC236}">
                <a16:creationId xmlns:a16="http://schemas.microsoft.com/office/drawing/2014/main" id="{EE6FB31F-0FFE-4E88-BDC5-F9D59D05A332}"/>
              </a:ext>
            </a:extLst>
          </p:cNvPr>
          <p:cNvSpPr/>
          <p:nvPr/>
        </p:nvSpPr>
        <p:spPr bwMode="auto">
          <a:xfrm>
            <a:off x="743643" y="5875242"/>
            <a:ext cx="10704714" cy="424146"/>
          </a:xfrm>
          <a:prstGeom prst="leftRightArrow">
            <a:avLst>
              <a:gd name="adj1" fmla="val 71380"/>
              <a:gd name="adj2" fmla="val 50000"/>
            </a:avLst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wrap="none" lIns="18288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dobe Gothic Std B" panose="020B0800000000000000" pitchFamily="34" charset="-128"/>
                <a:cs typeface="Calibri" panose="020F0502020204030204" pitchFamily="34" charset="0"/>
              </a:rPr>
              <a:t>SPECTRAL EFFICIENCY </a:t>
            </a:r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dobe Gothic Std B" panose="020B0800000000000000" pitchFamily="34" charset="-128"/>
                <a:cs typeface="Calibri" panose="020F0502020204030204" pitchFamily="34" charset="0"/>
                <a:sym typeface="Wingdings" panose="05000000000000000000" pitchFamily="2" charset="2"/>
              </a:rPr>
              <a:t> POWER EFFICIENCY</a:t>
            </a:r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dobe Gothic Std B" panose="020B0800000000000000" pitchFamily="34" charset="-128"/>
                <a:cs typeface="Calibri" panose="020F0502020204030204" pitchFamily="34" charset="0"/>
              </a:rPr>
              <a:t> </a:t>
            </a:r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dobe Gothic Std B" panose="020B0800000000000000" pitchFamily="34" charset="-128"/>
                <a:cs typeface="Calibri" panose="020F0502020204030204" pitchFamily="34" charset="0"/>
                <a:sym typeface="Wingdings" panose="05000000000000000000" pitchFamily="2" charset="2"/>
              </a:rPr>
              <a:t> NETWORK DENSIFICATION</a:t>
            </a:r>
            <a:endParaRPr lang="en-US" sz="1600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Adobe Gothic Std B" panose="020B08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77" name="BB-Caption">
            <a:extLst>
              <a:ext uri="{FF2B5EF4-FFF2-40B4-BE49-F238E27FC236}">
                <a16:creationId xmlns:a16="http://schemas.microsoft.com/office/drawing/2014/main" id="{FC1C5CE5-A65E-4096-B109-08C1CABCEBEC}"/>
              </a:ext>
            </a:extLst>
          </p:cNvPr>
          <p:cNvSpPr txBox="1"/>
          <p:nvPr/>
        </p:nvSpPr>
        <p:spPr bwMode="auto">
          <a:xfrm>
            <a:off x="4955653" y="3610234"/>
            <a:ext cx="23121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kern="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Baseband</a:t>
            </a:r>
          </a:p>
          <a:p>
            <a:pPr>
              <a:lnSpc>
                <a:spcPct val="100000"/>
              </a:lnSpc>
            </a:pPr>
            <a:r>
              <a:rPr lang="en-US" sz="1200" kern="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THROUGHPUT </a:t>
            </a:r>
            <a:r>
              <a:rPr lang="en-US" sz="1200" kern="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 </a:t>
            </a:r>
            <a:r>
              <a:rPr lang="en-US" sz="1200" kern="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POWER EFFICIENCY</a:t>
            </a:r>
          </a:p>
        </p:txBody>
      </p:sp>
      <p:sp>
        <p:nvSpPr>
          <p:cNvPr id="78" name="BH-Caption">
            <a:extLst>
              <a:ext uri="{FF2B5EF4-FFF2-40B4-BE49-F238E27FC236}">
                <a16:creationId xmlns:a16="http://schemas.microsoft.com/office/drawing/2014/main" id="{18763331-398E-4C29-8037-D7B1BB1DFC5D}"/>
              </a:ext>
            </a:extLst>
          </p:cNvPr>
          <p:cNvSpPr txBox="1"/>
          <p:nvPr/>
        </p:nvSpPr>
        <p:spPr bwMode="auto">
          <a:xfrm>
            <a:off x="7878900" y="1423728"/>
            <a:ext cx="262283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kern="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Wireless Backhaul</a:t>
            </a:r>
          </a:p>
          <a:p>
            <a:pPr>
              <a:lnSpc>
                <a:spcPct val="100000"/>
              </a:lnSpc>
            </a:pPr>
            <a:r>
              <a:rPr lang="en-US" sz="1200" kern="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THROUGHPUT  </a:t>
            </a:r>
            <a:r>
              <a:rPr lang="en-US" sz="1200" kern="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POWER </a:t>
            </a:r>
            <a:r>
              <a:rPr lang="en-US" sz="1000" kern="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 </a:t>
            </a:r>
            <a:r>
              <a:rPr lang="en-US" sz="1200" kern="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FORM FACTOR</a:t>
            </a:r>
          </a:p>
        </p:txBody>
      </p:sp>
      <p:sp>
        <p:nvSpPr>
          <p:cNvPr id="79" name="RRH Caption">
            <a:extLst>
              <a:ext uri="{FF2B5EF4-FFF2-40B4-BE49-F238E27FC236}">
                <a16:creationId xmlns:a16="http://schemas.microsoft.com/office/drawing/2014/main" id="{FDDB663B-83B3-461C-83CE-0F544F05A2EC}"/>
              </a:ext>
            </a:extLst>
          </p:cNvPr>
          <p:cNvSpPr txBox="1"/>
          <p:nvPr/>
        </p:nvSpPr>
        <p:spPr bwMode="auto">
          <a:xfrm>
            <a:off x="1264174" y="1396750"/>
            <a:ext cx="28235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kern="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Remote Radio for Massive-MIMO</a:t>
            </a:r>
            <a:br>
              <a:rPr lang="en-US" sz="1600" kern="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</a:br>
            <a:r>
              <a:rPr lang="en-US" sz="1200" kern="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POWER </a:t>
            </a:r>
            <a:r>
              <a:rPr lang="en-US" sz="1200" kern="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 </a:t>
            </a:r>
            <a:r>
              <a:rPr lang="en-US" sz="1200" kern="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FORM FACTOR</a:t>
            </a:r>
          </a:p>
        </p:txBody>
      </p:sp>
      <p:sp>
        <p:nvSpPr>
          <p:cNvPr id="80" name="Arrow-RRH-BB">
            <a:extLst>
              <a:ext uri="{FF2B5EF4-FFF2-40B4-BE49-F238E27FC236}">
                <a16:creationId xmlns:a16="http://schemas.microsoft.com/office/drawing/2014/main" id="{372F92E5-8107-43D3-9737-13B37A4482FE}"/>
              </a:ext>
            </a:extLst>
          </p:cNvPr>
          <p:cNvSpPr/>
          <p:nvPr/>
        </p:nvSpPr>
        <p:spPr bwMode="auto">
          <a:xfrm>
            <a:off x="2777196" y="3940458"/>
            <a:ext cx="590741" cy="235691"/>
          </a:xfrm>
          <a:prstGeom prst="leftRightArrow">
            <a:avLst>
              <a:gd name="adj1" fmla="val 71380"/>
              <a:gd name="adj2" fmla="val 50000"/>
            </a:avLst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  <a:scene3d>
            <a:camera prst="perspectiveRelaxedModerately" fov="5400000">
              <a:rot lat="19799996" lon="0" rev="16200000"/>
            </a:camera>
            <a:lightRig rig="threePt" dir="t"/>
          </a:scene3d>
          <a:sp3d prstMaterial="matte">
            <a:bevelT w="12700" h="12700"/>
          </a:sp3d>
        </p:spPr>
        <p:txBody>
          <a:bodyPr vert="horz" wrap="none" lIns="18288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1" name="BH-Up-Arrow">
            <a:extLst>
              <a:ext uri="{FF2B5EF4-FFF2-40B4-BE49-F238E27FC236}">
                <a16:creationId xmlns:a16="http://schemas.microsoft.com/office/drawing/2014/main" id="{FFF228FB-18F9-4ACE-9131-0C131B4ABC3D}"/>
              </a:ext>
            </a:extLst>
          </p:cNvPr>
          <p:cNvSpPr/>
          <p:nvPr/>
        </p:nvSpPr>
        <p:spPr bwMode="auto">
          <a:xfrm>
            <a:off x="8466187" y="3940458"/>
            <a:ext cx="590741" cy="235691"/>
          </a:xfrm>
          <a:prstGeom prst="leftRightArrow">
            <a:avLst>
              <a:gd name="adj1" fmla="val 71380"/>
              <a:gd name="adj2" fmla="val 50000"/>
            </a:avLst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RelaxedModerately" fov="5400000">
              <a:rot lat="19799996" lon="0" rev="16200000"/>
            </a:camera>
            <a:lightRig rig="threePt" dir="t"/>
          </a:scene3d>
          <a:sp3d prstMaterial="matte">
            <a:bevelT w="12700" h="12700"/>
          </a:sp3d>
        </p:spPr>
        <p:txBody>
          <a:bodyPr vert="horz" wrap="none" lIns="18288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2" name="RRH">
            <a:extLst>
              <a:ext uri="{FF2B5EF4-FFF2-40B4-BE49-F238E27FC236}">
                <a16:creationId xmlns:a16="http://schemas.microsoft.com/office/drawing/2014/main" id="{534CFA50-CFB8-4AE1-A939-7FF698E134D2}"/>
              </a:ext>
            </a:extLst>
          </p:cNvPr>
          <p:cNvGrpSpPr/>
          <p:nvPr/>
        </p:nvGrpSpPr>
        <p:grpSpPr>
          <a:xfrm>
            <a:off x="1477303" y="1833421"/>
            <a:ext cx="2072744" cy="3691537"/>
            <a:chOff x="1477303" y="2090269"/>
            <a:chExt cx="2072744" cy="3691537"/>
          </a:xfrm>
        </p:grpSpPr>
        <p:sp>
          <p:nvSpPr>
            <p:cNvPr id="83" name="RRH-MIMO Shadow">
              <a:extLst>
                <a:ext uri="{FF2B5EF4-FFF2-40B4-BE49-F238E27FC236}">
                  <a16:creationId xmlns:a16="http://schemas.microsoft.com/office/drawing/2014/main" id="{B08B447F-5F7E-4BC8-8D3E-32AA6C0DA2C2}"/>
                </a:ext>
              </a:extLst>
            </p:cNvPr>
            <p:cNvSpPr/>
            <p:nvPr/>
          </p:nvSpPr>
          <p:spPr bwMode="auto">
            <a:xfrm>
              <a:off x="2375023" y="5502003"/>
              <a:ext cx="307784" cy="27980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77800" sx="121000" sy="121000" algn="ctr" rotWithShape="0">
                <a:prstClr val="black">
                  <a:alpha val="60000"/>
                </a:prstClr>
              </a:outerShdw>
            </a:effectLst>
            <a:scene3d>
              <a:camera prst="isometricOffAxis1Top"/>
              <a:lightRig rig="threePt" dir="t"/>
            </a:scene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84" name="RRH-MIMO">
              <a:extLst>
                <a:ext uri="{FF2B5EF4-FFF2-40B4-BE49-F238E27FC236}">
                  <a16:creationId xmlns:a16="http://schemas.microsoft.com/office/drawing/2014/main" id="{D2162461-FFDF-4A05-B46E-6F8E78A86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7303" y="2090269"/>
              <a:ext cx="2072744" cy="3599279"/>
            </a:xfrm>
            <a:prstGeom prst="rect">
              <a:avLst/>
            </a:prstGeom>
          </p:spPr>
        </p:pic>
      </p:grpSp>
      <p:sp>
        <p:nvSpPr>
          <p:cNvPr id="85" name="Beamforming">
            <a:extLst>
              <a:ext uri="{FF2B5EF4-FFF2-40B4-BE49-F238E27FC236}">
                <a16:creationId xmlns:a16="http://schemas.microsoft.com/office/drawing/2014/main" id="{F1CB7DDF-78DE-4282-ABF8-2696E5FC1E6B}"/>
              </a:ext>
            </a:extLst>
          </p:cNvPr>
          <p:cNvSpPr txBox="1"/>
          <p:nvPr/>
        </p:nvSpPr>
        <p:spPr bwMode="auto">
          <a:xfrm>
            <a:off x="328083" y="2693558"/>
            <a:ext cx="8665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kern="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Digital</a:t>
            </a:r>
            <a:br>
              <a:rPr lang="en-US" sz="1200" kern="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</a:br>
            <a:r>
              <a:rPr lang="en-US" sz="1200" kern="0" spc="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Beamforming</a:t>
            </a:r>
            <a:endParaRPr lang="en-US" sz="1050" kern="0" spc="2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6" name="CPRI">
            <a:extLst>
              <a:ext uri="{FF2B5EF4-FFF2-40B4-BE49-F238E27FC236}">
                <a16:creationId xmlns:a16="http://schemas.microsoft.com/office/drawing/2014/main" id="{ED6F50F3-A4E2-46B9-AFBD-4EFD37A50822}"/>
              </a:ext>
            </a:extLst>
          </p:cNvPr>
          <p:cNvSpPr txBox="1"/>
          <p:nvPr/>
        </p:nvSpPr>
        <p:spPr bwMode="auto">
          <a:xfrm>
            <a:off x="3294473" y="3832197"/>
            <a:ext cx="79060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kern="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CPRI / </a:t>
            </a:r>
            <a:r>
              <a:rPr lang="en-US" sz="1200" kern="0" spc="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eCPRI</a:t>
            </a:r>
            <a:endParaRPr lang="en-US" sz="1050" kern="0" spc="2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7" name="Ethernet">
            <a:extLst>
              <a:ext uri="{FF2B5EF4-FFF2-40B4-BE49-F238E27FC236}">
                <a16:creationId xmlns:a16="http://schemas.microsoft.com/office/drawing/2014/main" id="{0BEAB92D-2147-4CBB-8FBC-2F15FF8F9FB3}"/>
              </a:ext>
            </a:extLst>
          </p:cNvPr>
          <p:cNvSpPr txBox="1"/>
          <p:nvPr/>
        </p:nvSpPr>
        <p:spPr bwMode="auto">
          <a:xfrm>
            <a:off x="7964874" y="3940458"/>
            <a:ext cx="5623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kern="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Ethernet</a:t>
            </a:r>
            <a:endParaRPr lang="en-US" sz="1050" kern="0" spc="2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88" name="Zynq-Logo">
            <a:extLst>
              <a:ext uri="{FF2B5EF4-FFF2-40B4-BE49-F238E27FC236}">
                <a16:creationId xmlns:a16="http://schemas.microsoft.com/office/drawing/2014/main" id="{AB3912EE-A979-4CA8-882A-B1D0CE6C635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287" y="686530"/>
            <a:ext cx="1557701" cy="663322"/>
          </a:xfrm>
          <a:prstGeom prst="rect">
            <a:avLst/>
          </a:prstGeom>
        </p:spPr>
      </p:pic>
      <p:pic>
        <p:nvPicPr>
          <p:cNvPr id="89" name="Zynq-Logo">
            <a:extLst>
              <a:ext uri="{FF2B5EF4-FFF2-40B4-BE49-F238E27FC236}">
                <a16:creationId xmlns:a16="http://schemas.microsoft.com/office/drawing/2014/main" id="{FD719761-836D-4F5F-ABA3-367C3073429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654" y="2859306"/>
            <a:ext cx="1557701" cy="663322"/>
          </a:xfrm>
          <a:prstGeom prst="rect">
            <a:avLst/>
          </a:prstGeom>
        </p:spPr>
      </p:pic>
      <p:pic>
        <p:nvPicPr>
          <p:cNvPr id="90" name="Zynq-Logo">
            <a:extLst>
              <a:ext uri="{FF2B5EF4-FFF2-40B4-BE49-F238E27FC236}">
                <a16:creationId xmlns:a16="http://schemas.microsoft.com/office/drawing/2014/main" id="{A5D13799-B674-4343-A572-219A139938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467" y="685800"/>
            <a:ext cx="1557701" cy="663322"/>
          </a:xfrm>
          <a:prstGeom prst="rect">
            <a:avLst/>
          </a:prstGeom>
        </p:spPr>
      </p:pic>
      <p:sp>
        <p:nvSpPr>
          <p:cNvPr id="91" name="Text Box 8">
            <a:extLst>
              <a:ext uri="{FF2B5EF4-FFF2-40B4-BE49-F238E27FC236}">
                <a16:creationId xmlns:a16="http://schemas.microsoft.com/office/drawing/2014/main" id="{497B1449-1D9E-4B8A-AE5A-A2008CEA2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758" y="1849898"/>
            <a:ext cx="34728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フロントホールとバックホール</a:t>
            </a:r>
            <a:endParaRPr lang="en-US" altLang="ja-JP" sz="2000" dirty="0"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2" name="Text Box 8">
            <a:extLst>
              <a:ext uri="{FF2B5EF4-FFF2-40B4-BE49-F238E27FC236}">
                <a16:creationId xmlns:a16="http://schemas.microsoft.com/office/drawing/2014/main" id="{880E3BA1-9F7C-4A81-ADC0-B2E34A870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4826" y="3792911"/>
            <a:ext cx="21772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日本は</a:t>
            </a:r>
            <a:r>
              <a:rPr lang="en-US" altLang="ja-JP" sz="20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FTTH(</a:t>
            </a:r>
            <a:r>
              <a:rPr lang="ja-JP" altLang="en-US" sz="20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光</a:t>
            </a:r>
            <a:r>
              <a:rPr lang="en-US" altLang="ja-JP" sz="20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19763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113">
            <a:extLst>
              <a:ext uri="{FF2B5EF4-FFF2-40B4-BE49-F238E27FC236}">
                <a16:creationId xmlns:a16="http://schemas.microsoft.com/office/drawing/2014/main" id="{769A95CF-DC25-470A-AE44-3C84092E4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760" y="3338661"/>
            <a:ext cx="5486400" cy="29238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基地局からビームを細かく制御する</a:t>
            </a:r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左下</a:t>
            </a:r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 eaLnBrk="1" hangingPunct="1"/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多くの分野でクラウドと連携する</a:t>
            </a:r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右上</a:t>
            </a:r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 eaLnBrk="1" hangingPunct="1"/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＝＞技術的に難易度が高い！</a:t>
            </a:r>
            <a:endParaRPr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endParaRPr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こんな壮大ことが、キャリア以外が出来る訳がない。</a:t>
            </a:r>
            <a:endParaRPr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しかしながら、</a:t>
            </a:r>
            <a:endParaRPr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ローカル５</a:t>
            </a:r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</a:t>
            </a:r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では、顧客ニーズに応じた特化した</a:t>
            </a:r>
            <a:endParaRPr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通信・サービスを提供出来れば良い！</a:t>
            </a:r>
            <a:endParaRPr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endParaRPr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資料：</a:t>
            </a:r>
            <a:r>
              <a:rPr lang="en-US" altLang="ja-JP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Keysight</a:t>
            </a:r>
          </a:p>
          <a:p>
            <a:pPr eaLnBrk="1" hangingPunct="1"/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en-US" altLang="ja-JP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Seven Things You Need To Know About 5G New Radio</a:t>
            </a:r>
          </a:p>
          <a:p>
            <a:pPr eaLnBrk="1" hangingPunct="1"/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en-US" altLang="ja-JP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5992-2758N.pdf 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図を変更しています。</a:t>
            </a:r>
            <a:endParaRPr lang="en-US" altLang="ja-JP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E21175D2-CA9B-4646-95DF-8D43D6F07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362200"/>
            <a:ext cx="5257800" cy="381121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1A30F28-B7BD-42F1-AFBA-CEF1AE91B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816021"/>
            <a:ext cx="6172200" cy="2460693"/>
          </a:xfrm>
          <a:prstGeom prst="rect">
            <a:avLst/>
          </a:prstGeom>
        </p:spPr>
      </p:pic>
      <p:sp>
        <p:nvSpPr>
          <p:cNvPr id="8" name="object 42">
            <a:extLst>
              <a:ext uri="{FF2B5EF4-FFF2-40B4-BE49-F238E27FC236}">
                <a16:creationId xmlns:a16="http://schemas.microsoft.com/office/drawing/2014/main" id="{B5492136-C80A-48F2-B974-9FDBCF5EA8BD}"/>
              </a:ext>
            </a:extLst>
          </p:cNvPr>
          <p:cNvSpPr txBox="1">
            <a:spLocks/>
          </p:cNvSpPr>
          <p:nvPr/>
        </p:nvSpPr>
        <p:spPr>
          <a:xfrm>
            <a:off x="1371599" y="152400"/>
            <a:ext cx="567776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0" i="0">
                <a:solidFill>
                  <a:srgbClr val="40404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/>
            <a:r>
              <a:rPr lang="ja-JP" altLang="en-US" sz="2800" kern="0" spc="-5" dirty="0">
                <a:solidFill>
                  <a:schemeClr val="tx1"/>
                </a:solidFill>
              </a:rPr>
              <a:t>３</a:t>
            </a:r>
            <a:r>
              <a:rPr lang="en-US" altLang="ja-JP" sz="2800" kern="0" spc="-5" dirty="0">
                <a:solidFill>
                  <a:schemeClr val="tx1"/>
                </a:solidFill>
              </a:rPr>
              <a:t>.</a:t>
            </a:r>
            <a:r>
              <a:rPr lang="ja-JP" altLang="en-US" sz="2800" kern="0" spc="-5" dirty="0">
                <a:solidFill>
                  <a:schemeClr val="tx1"/>
                </a:solidFill>
              </a:rPr>
              <a:t> オープン化：フロントホール</a:t>
            </a:r>
            <a:r>
              <a:rPr lang="en-US" altLang="ja-JP" sz="2800" kern="0" spc="-5" dirty="0">
                <a:solidFill>
                  <a:schemeClr val="tx1"/>
                </a:solidFill>
              </a:rPr>
              <a:t>(RAN)</a:t>
            </a:r>
            <a:endParaRPr lang="ja-JP" altLang="en-US" sz="2800" kern="0" spc="-5" dirty="0">
              <a:solidFill>
                <a:schemeClr val="tx1"/>
              </a:solidFill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C7C4859C-AFB1-4309-A47F-6CA12AC7B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3147" y="892190"/>
            <a:ext cx="277825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キャリア以外が</a:t>
            </a:r>
            <a:endParaRPr lang="en-US" altLang="ja-JP" sz="2000" dirty="0"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無線ネットワークを</a:t>
            </a:r>
            <a:endParaRPr lang="en-US" altLang="ja-JP" sz="2000" dirty="0"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構築出来るか？</a:t>
            </a:r>
          </a:p>
        </p:txBody>
      </p:sp>
      <p:pic>
        <p:nvPicPr>
          <p:cNvPr id="6" name="グラフィックス 5" descr="サーバー">
            <a:extLst>
              <a:ext uri="{FF2B5EF4-FFF2-40B4-BE49-F238E27FC236}">
                <a16:creationId xmlns:a16="http://schemas.microsoft.com/office/drawing/2014/main" id="{FE807865-083E-45F3-846B-3384BD3DE6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87253" y="4410471"/>
            <a:ext cx="1066812" cy="106681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6833EAB-D66F-414D-939A-FBA0A7236FAE}"/>
              </a:ext>
            </a:extLst>
          </p:cNvPr>
          <p:cNvSpPr txBox="1"/>
          <p:nvPr/>
        </p:nvSpPr>
        <p:spPr>
          <a:xfrm>
            <a:off x="6908388" y="2417802"/>
            <a:ext cx="5881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RU</a:t>
            </a:r>
            <a:endParaRPr kumimoji="1" lang="ja-JP" altLang="en-US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7D6B0377-4FD0-477F-93CB-0F7E32B814FE}"/>
              </a:ext>
            </a:extLst>
          </p:cNvPr>
          <p:cNvCxnSpPr>
            <a:cxnSpLocks/>
          </p:cNvCxnSpPr>
          <p:nvPr/>
        </p:nvCxnSpPr>
        <p:spPr>
          <a:xfrm>
            <a:off x="5514780" y="2037036"/>
            <a:ext cx="924120" cy="32969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1009783-EA33-409C-9586-083E48773302}"/>
              </a:ext>
            </a:extLst>
          </p:cNvPr>
          <p:cNvSpPr txBox="1"/>
          <p:nvPr/>
        </p:nvSpPr>
        <p:spPr>
          <a:xfrm>
            <a:off x="6172200" y="415842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基地局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4FB8C7B-FFC3-4963-9650-A66A7F48A362}"/>
              </a:ext>
            </a:extLst>
          </p:cNvPr>
          <p:cNvSpPr txBox="1"/>
          <p:nvPr/>
        </p:nvSpPr>
        <p:spPr>
          <a:xfrm>
            <a:off x="6858000" y="2181436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アンテナ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53B9952-188C-47FE-8B19-6BF5FF2DD34A}"/>
              </a:ext>
            </a:extLst>
          </p:cNvPr>
          <p:cNvCxnSpPr>
            <a:cxnSpLocks/>
          </p:cNvCxnSpPr>
          <p:nvPr/>
        </p:nvCxnSpPr>
        <p:spPr>
          <a:xfrm flipV="1">
            <a:off x="6871066" y="4191000"/>
            <a:ext cx="291734" cy="457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CC17F7BC-DF4B-4E3E-8FB5-F4DBA2FFD8C9}"/>
              </a:ext>
            </a:extLst>
          </p:cNvPr>
          <p:cNvCxnSpPr>
            <a:cxnSpLocks/>
          </p:cNvCxnSpPr>
          <p:nvPr/>
        </p:nvCxnSpPr>
        <p:spPr>
          <a:xfrm>
            <a:off x="7023466" y="4800600"/>
            <a:ext cx="2806334" cy="3466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0472A73-04FC-462F-8AB7-5083E3D67B79}"/>
              </a:ext>
            </a:extLst>
          </p:cNvPr>
          <p:cNvSpPr txBox="1"/>
          <p:nvPr/>
        </p:nvSpPr>
        <p:spPr>
          <a:xfrm>
            <a:off x="9486900" y="3270894"/>
            <a:ext cx="5881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RU</a:t>
            </a:r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C6D55FB-6E0D-4877-BDBD-398CABFC83C3}"/>
              </a:ext>
            </a:extLst>
          </p:cNvPr>
          <p:cNvSpPr txBox="1"/>
          <p:nvPr/>
        </p:nvSpPr>
        <p:spPr>
          <a:xfrm>
            <a:off x="6232462" y="3841884"/>
            <a:ext cx="58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/>
              <a:t>gNB</a:t>
            </a:r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230BD33-F7FA-4E20-987E-5218AD40D100}"/>
              </a:ext>
            </a:extLst>
          </p:cNvPr>
          <p:cNvSpPr txBox="1"/>
          <p:nvPr/>
        </p:nvSpPr>
        <p:spPr>
          <a:xfrm>
            <a:off x="7514866" y="4962608"/>
            <a:ext cx="2162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C00000"/>
                </a:solidFill>
              </a:rPr>
              <a:t>O-RAN/</a:t>
            </a:r>
            <a:r>
              <a:rPr kumimoji="1" lang="en-US" altLang="ja-JP" dirty="0" err="1">
                <a:solidFill>
                  <a:srgbClr val="C00000"/>
                </a:solidFill>
              </a:rPr>
              <a:t>eCPRI</a:t>
            </a:r>
            <a:endParaRPr kumimoji="1" lang="en-US" altLang="ja-JP" dirty="0">
              <a:solidFill>
                <a:srgbClr val="C00000"/>
              </a:solidFill>
            </a:endParaRPr>
          </a:p>
          <a:p>
            <a:r>
              <a:rPr kumimoji="1" lang="en-US" altLang="ja-JP" dirty="0">
                <a:solidFill>
                  <a:srgbClr val="C00000"/>
                </a:solidFill>
              </a:rPr>
              <a:t>(25G/100G LAN)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431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113">
            <a:extLst>
              <a:ext uri="{FF2B5EF4-FFF2-40B4-BE49-F238E27FC236}">
                <a16:creationId xmlns:a16="http://schemas.microsoft.com/office/drawing/2014/main" id="{769A95CF-DC25-470A-AE44-3C84092E4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777151"/>
            <a:ext cx="8763000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５</a:t>
            </a:r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</a:t>
            </a:r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では、</a:t>
            </a:r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28GHz</a:t>
            </a:r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は飛ばないため、多くの基地局が必要。</a:t>
            </a:r>
            <a:endParaRPr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マクロセルからスモール、ピコ、フェムト・セルと基地局も小型化する。</a:t>
            </a:r>
            <a:endParaRPr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LTE</a:t>
            </a:r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では、キャリア仕様の通信のためマルチ・ベンダーが余り進まず。</a:t>
            </a:r>
            <a:endParaRPr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5G</a:t>
            </a:r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では、例えばドコモは</a:t>
            </a:r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O-RAN</a:t>
            </a:r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メンバーとなりオープン化を推進する。コストを下げる。</a:t>
            </a:r>
            <a:endParaRPr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object 42">
            <a:extLst>
              <a:ext uri="{FF2B5EF4-FFF2-40B4-BE49-F238E27FC236}">
                <a16:creationId xmlns:a16="http://schemas.microsoft.com/office/drawing/2014/main" id="{B5492136-C80A-48F2-B974-9FDBCF5EA8BD}"/>
              </a:ext>
            </a:extLst>
          </p:cNvPr>
          <p:cNvSpPr txBox="1">
            <a:spLocks/>
          </p:cNvSpPr>
          <p:nvPr/>
        </p:nvSpPr>
        <p:spPr>
          <a:xfrm>
            <a:off x="1371600" y="152400"/>
            <a:ext cx="55626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0" i="0">
                <a:solidFill>
                  <a:srgbClr val="40404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/>
            <a:r>
              <a:rPr lang="ja-JP" altLang="en-US" sz="2800" kern="0" spc="-5" dirty="0">
                <a:solidFill>
                  <a:schemeClr val="tx1"/>
                </a:solidFill>
              </a:rPr>
              <a:t>３</a:t>
            </a:r>
            <a:r>
              <a:rPr lang="en-US" altLang="ja-JP" sz="2800" kern="0" spc="-5" dirty="0">
                <a:solidFill>
                  <a:schemeClr val="tx1"/>
                </a:solidFill>
              </a:rPr>
              <a:t>.</a:t>
            </a:r>
            <a:r>
              <a:rPr lang="ja-JP" altLang="en-US" sz="2800" kern="0" spc="-5" dirty="0">
                <a:solidFill>
                  <a:schemeClr val="tx1"/>
                </a:solidFill>
              </a:rPr>
              <a:t> オープン化：フロントホール</a:t>
            </a:r>
            <a:r>
              <a:rPr lang="en-US" altLang="ja-JP" sz="2800" kern="0" spc="-5" dirty="0">
                <a:solidFill>
                  <a:schemeClr val="tx1"/>
                </a:solidFill>
              </a:rPr>
              <a:t>(RAN)</a:t>
            </a:r>
            <a:endParaRPr lang="ja-JP" altLang="en-US" sz="2800" kern="0" spc="-5" dirty="0">
              <a:solidFill>
                <a:schemeClr val="tx1"/>
              </a:solidFill>
            </a:endParaRPr>
          </a:p>
        </p:txBody>
      </p:sp>
      <p:pic>
        <p:nvPicPr>
          <p:cNvPr id="4" name="図 3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C9276729-DF4F-4A07-8193-818AA77FF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6" y="2362200"/>
            <a:ext cx="5265964" cy="32766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9E3615A-4415-4F1F-8F43-F54DB0099E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91" y="5760887"/>
            <a:ext cx="2791396" cy="276537"/>
          </a:xfrm>
          <a:prstGeom prst="rect">
            <a:avLst/>
          </a:prstGeom>
        </p:spPr>
      </p:pic>
      <p:pic>
        <p:nvPicPr>
          <p:cNvPr id="12" name="図 11" descr="抽象, 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F7DB2C1E-6487-4EAF-87C7-07C50A0E06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280" y="2265784"/>
            <a:ext cx="4052652" cy="3494709"/>
          </a:xfrm>
          <a:prstGeom prst="rect">
            <a:avLst/>
          </a:prstGeom>
        </p:spPr>
      </p:pic>
      <p:sp>
        <p:nvSpPr>
          <p:cNvPr id="13" name="テキスト ボックス 113">
            <a:extLst>
              <a:ext uri="{FF2B5EF4-FFF2-40B4-BE49-F238E27FC236}">
                <a16:creationId xmlns:a16="http://schemas.microsoft.com/office/drawing/2014/main" id="{033FE2AE-93C6-4A67-A0D7-E79533B26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867400"/>
            <a:ext cx="30480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eCPRI_v_1_0_2017_08_22.pdf </a:t>
            </a:r>
          </a:p>
        </p:txBody>
      </p:sp>
      <p:sp>
        <p:nvSpPr>
          <p:cNvPr id="14" name="テキスト ボックス 113">
            <a:extLst>
              <a:ext uri="{FF2B5EF4-FFF2-40B4-BE49-F238E27FC236}">
                <a16:creationId xmlns:a16="http://schemas.microsoft.com/office/drawing/2014/main" id="{F7D6E542-C152-4E67-8080-33888C700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927230"/>
            <a:ext cx="48006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b="1" dirty="0" err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eCPRI</a:t>
            </a:r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UDP</a:t>
            </a:r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I/Q</a:t>
            </a:r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データフォーマットを定義</a:t>
            </a:r>
            <a:endParaRPr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13">
            <a:extLst>
              <a:ext uri="{FF2B5EF4-FFF2-40B4-BE49-F238E27FC236}">
                <a16:creationId xmlns:a16="http://schemas.microsoft.com/office/drawing/2014/main" id="{7E44D587-7E30-4E12-B861-83B3E9C09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794" y="2023646"/>
            <a:ext cx="4081548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O-RAN:</a:t>
            </a:r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600" b="1" dirty="0" err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eCPRI</a:t>
            </a:r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の機能、制御を定義</a:t>
            </a:r>
            <a:endParaRPr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4063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5">
            <a:extLst>
              <a:ext uri="{FF2B5EF4-FFF2-40B4-BE49-F238E27FC236}">
                <a16:creationId xmlns:a16="http://schemas.microsoft.com/office/drawing/2014/main" id="{73A1BA0F-D926-4652-BD76-6E46A4115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600200"/>
            <a:ext cx="8534400" cy="351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AAE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18558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415" tIns="34208" rIns="68415" bIns="34208">
            <a:spAutoFit/>
          </a:bodyPr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１．会社紹介</a:t>
            </a:r>
            <a:endParaRPr lang="en-US" altLang="ja-JP" sz="3200" b="1" dirty="0">
              <a:solidFill>
                <a:schemeClr val="tx2">
                  <a:lumMod val="20000"/>
                  <a:lumOff val="80000"/>
                </a:schemeClr>
              </a:solidFill>
              <a:latin typeface="+mn-ea"/>
              <a:ea typeface="+mn-ea"/>
            </a:endParaRPr>
          </a:p>
          <a:p>
            <a:pPr eaLnBrk="1" hangingPunct="1"/>
            <a:r>
              <a:rPr lang="ja-JP" alt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２．ローカル５</a:t>
            </a:r>
            <a:r>
              <a:rPr lang="en-US" altLang="ja-JP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G</a:t>
            </a:r>
            <a:r>
              <a:rPr lang="ja-JP" alt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とは？</a:t>
            </a:r>
            <a:endParaRPr lang="en-US" altLang="ja-JP" sz="3200" b="1" dirty="0">
              <a:solidFill>
                <a:schemeClr val="tx2">
                  <a:lumMod val="20000"/>
                  <a:lumOff val="80000"/>
                </a:schemeClr>
              </a:solidFill>
              <a:latin typeface="+mn-ea"/>
              <a:ea typeface="+mn-ea"/>
            </a:endParaRPr>
          </a:p>
          <a:p>
            <a:pPr eaLnBrk="1" hangingPunct="1"/>
            <a:r>
              <a:rPr lang="ja-JP" alt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３．オープン化：フロントホール</a:t>
            </a:r>
            <a:r>
              <a:rPr lang="en-US" altLang="ja-JP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(RAN)</a:t>
            </a:r>
          </a:p>
          <a:p>
            <a:pPr eaLnBrk="1" hangingPunct="1"/>
            <a:r>
              <a:rPr lang="ja-JP" altLang="en-US" sz="3200" b="1" dirty="0">
                <a:solidFill>
                  <a:srgbClr val="003366"/>
                </a:solidFill>
                <a:latin typeface="+mn-ea"/>
                <a:ea typeface="+mn-ea"/>
              </a:rPr>
              <a:t>４．</a:t>
            </a:r>
            <a:r>
              <a:rPr lang="ja-JP" altLang="en-US" sz="3200" b="1" dirty="0">
                <a:solidFill>
                  <a:srgbClr val="003366"/>
                </a:solidFill>
                <a:latin typeface="+mn-ea"/>
              </a:rPr>
              <a:t>オープン化：コミュニティ</a:t>
            </a:r>
            <a:r>
              <a:rPr lang="en-US" altLang="ja-JP" sz="3200" b="1" dirty="0">
                <a:solidFill>
                  <a:srgbClr val="003366"/>
                </a:solidFill>
                <a:latin typeface="+mn-ea"/>
              </a:rPr>
              <a:t>(SW)</a:t>
            </a:r>
            <a:endParaRPr lang="en-US" altLang="ja-JP" sz="3200" b="1" dirty="0">
              <a:solidFill>
                <a:srgbClr val="003366"/>
              </a:solidFill>
              <a:latin typeface="+mn-ea"/>
              <a:ea typeface="+mn-ea"/>
            </a:endParaRPr>
          </a:p>
          <a:p>
            <a:pPr eaLnBrk="1" hangingPunct="1"/>
            <a:r>
              <a:rPr lang="ja-JP" alt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５．ハードの進化</a:t>
            </a:r>
            <a:r>
              <a:rPr lang="ja-JP" alt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</a:rPr>
              <a:t>：ソフトウェア無線</a:t>
            </a:r>
            <a:r>
              <a:rPr lang="en-US" altLang="ja-JP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</a:rPr>
              <a:t>(HW)</a:t>
            </a:r>
          </a:p>
          <a:p>
            <a:pPr eaLnBrk="1" hangingPunct="1"/>
            <a:r>
              <a:rPr lang="ja-JP" alt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６．ローカル</a:t>
            </a:r>
            <a:r>
              <a:rPr lang="en-US" altLang="ja-JP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5G</a:t>
            </a:r>
            <a:r>
              <a:rPr lang="ja-JP" alt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への取組</a:t>
            </a:r>
            <a:endParaRPr lang="en-US" altLang="ja-JP" sz="3200" b="1" dirty="0">
              <a:solidFill>
                <a:schemeClr val="tx2">
                  <a:lumMod val="20000"/>
                  <a:lumOff val="80000"/>
                </a:schemeClr>
              </a:solidFill>
              <a:latin typeface="+mn-ea"/>
              <a:ea typeface="+mn-ea"/>
            </a:endParaRPr>
          </a:p>
          <a:p>
            <a:pPr eaLnBrk="1" hangingPunct="1"/>
            <a:endParaRPr lang="en-US" altLang="ja-JP" sz="3200" b="1" dirty="0">
              <a:solidFill>
                <a:srgbClr val="003366"/>
              </a:solidFill>
              <a:latin typeface="+mn-ea"/>
              <a:ea typeface="+mn-ea"/>
            </a:endParaRPr>
          </a:p>
        </p:txBody>
      </p:sp>
      <p:sp>
        <p:nvSpPr>
          <p:cNvPr id="11" name="object 42">
            <a:extLst>
              <a:ext uri="{FF2B5EF4-FFF2-40B4-BE49-F238E27FC236}">
                <a16:creationId xmlns:a16="http://schemas.microsoft.com/office/drawing/2014/main" id="{7D4381F4-3681-4C37-8CCA-E929F094B1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600" y="152400"/>
            <a:ext cx="212217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ja-JP" altLang="en-US" sz="2800" spc="-5" dirty="0">
                <a:solidFill>
                  <a:schemeClr val="tx2"/>
                </a:solidFill>
              </a:rPr>
              <a:t>内容</a:t>
            </a:r>
            <a:endParaRPr sz="2800" spc="-5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641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1371600" y="152400"/>
            <a:ext cx="66294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ja-JP" altLang="en-US" sz="2800" spc="-5" dirty="0">
                <a:solidFill>
                  <a:schemeClr val="tx1"/>
                </a:solidFill>
              </a:rPr>
              <a:t>４</a:t>
            </a:r>
            <a:r>
              <a:rPr lang="en-US" altLang="ja-JP" sz="2800" spc="-5" dirty="0">
                <a:solidFill>
                  <a:schemeClr val="tx1"/>
                </a:solidFill>
              </a:rPr>
              <a:t>.</a:t>
            </a:r>
            <a:r>
              <a:rPr lang="ja-JP" altLang="en-US" sz="2800" spc="-5" dirty="0">
                <a:solidFill>
                  <a:schemeClr val="tx1"/>
                </a:solidFill>
              </a:rPr>
              <a:t> オープン化：コミュニティ</a:t>
            </a:r>
            <a:r>
              <a:rPr lang="en-US" altLang="ja-JP" sz="2800" spc="-5" dirty="0">
                <a:solidFill>
                  <a:schemeClr val="tx1"/>
                </a:solidFill>
              </a:rPr>
              <a:t>(SW)</a:t>
            </a:r>
            <a:endParaRPr sz="2800" spc="-5" dirty="0">
              <a:solidFill>
                <a:schemeClr val="tx1"/>
              </a:solidFill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A4336FBE-9258-4F8C-AA61-C7B27A455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295400"/>
            <a:ext cx="40386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キャリアに対抗出来るのか？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汎用ハードウェアとオープンソフトが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進んでいる。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オープンなコミュニティを採用し、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無線システムを構築する。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２つのコミュニティがある。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ローカル</a:t>
            </a:r>
            <a:r>
              <a:rPr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5G</a:t>
            </a:r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</a:t>
            </a:r>
            <a:r>
              <a:rPr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OAI</a:t>
            </a:r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が向く！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4" name="図 3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CC4A6249-93ED-4623-822C-26AA65E9D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66840"/>
            <a:ext cx="6192114" cy="1924319"/>
          </a:xfrm>
          <a:prstGeom prst="rect">
            <a:avLst/>
          </a:prstGeom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8782FD98-FC54-42A4-8B2F-52F91BA62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9057" y="2066730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dirty="0" err="1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facebook</a:t>
            </a:r>
            <a:endParaRPr lang="ja-JP" altLang="en-US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E5816F72-0508-4E9A-9E3C-75AA66532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391159"/>
            <a:ext cx="25747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フランスの大学院大学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4B47242D-152B-482A-90AD-D74EB72F8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486400"/>
            <a:ext cx="59760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businessNETWORK.jp</a:t>
            </a:r>
            <a:r>
              <a:rPr lang="ja-JP" altLang="en-US" sz="12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12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2018.04.25</a:t>
            </a:r>
          </a:p>
          <a:p>
            <a:pPr eaLnBrk="1" hangingPunct="1"/>
            <a:r>
              <a:rPr lang="en-US" altLang="ja-JP" sz="12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LTE</a:t>
            </a:r>
            <a:r>
              <a:rPr lang="ja-JP" altLang="en-US" sz="12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網オープン化の</a:t>
            </a:r>
            <a:r>
              <a:rPr lang="en-US" altLang="ja-JP" sz="12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lang="ja-JP" altLang="en-US" sz="12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つの潮流</a:t>
            </a:r>
            <a:endParaRPr lang="en-US" altLang="ja-JP" sz="12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12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汎用ハードと</a:t>
            </a:r>
            <a:r>
              <a:rPr lang="en-US" altLang="ja-JP" sz="12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OSS</a:t>
            </a:r>
            <a:r>
              <a:rPr lang="ja-JP" altLang="en-US" sz="12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でセルラーネットワークを作る。</a:t>
            </a:r>
          </a:p>
        </p:txBody>
      </p:sp>
    </p:spTree>
    <p:extLst>
      <p:ext uri="{BB962C8B-B14F-4D97-AF65-F5344CB8AC3E}">
        <p14:creationId xmlns:p14="http://schemas.microsoft.com/office/powerpoint/2010/main" val="1839258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1371600" y="152400"/>
            <a:ext cx="66294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ja-JP" altLang="en-US" sz="2800" spc="-5" dirty="0">
                <a:solidFill>
                  <a:schemeClr val="tx1"/>
                </a:solidFill>
              </a:rPr>
              <a:t>４</a:t>
            </a:r>
            <a:r>
              <a:rPr lang="en-US" altLang="ja-JP" sz="2800" spc="-5" dirty="0">
                <a:solidFill>
                  <a:schemeClr val="tx1"/>
                </a:solidFill>
              </a:rPr>
              <a:t>.</a:t>
            </a:r>
            <a:r>
              <a:rPr lang="ja-JP" altLang="en-US" sz="2800" spc="-5" dirty="0">
                <a:solidFill>
                  <a:schemeClr val="tx1"/>
                </a:solidFill>
              </a:rPr>
              <a:t>オープン化：コミュニティ</a:t>
            </a:r>
            <a:r>
              <a:rPr lang="en-US" altLang="ja-JP" sz="2800" spc="-5" dirty="0">
                <a:solidFill>
                  <a:schemeClr val="tx1"/>
                </a:solidFill>
              </a:rPr>
              <a:t>(SW)</a:t>
            </a:r>
            <a:endParaRPr sz="2800" spc="-5" dirty="0">
              <a:solidFill>
                <a:schemeClr val="tx1"/>
              </a:solidFill>
            </a:endParaRPr>
          </a:p>
        </p:txBody>
      </p:sp>
      <p:pic>
        <p:nvPicPr>
          <p:cNvPr id="3" name="図 2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EBA56E07-3CA5-4748-A401-619F23AB7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2000"/>
            <a:ext cx="8639251" cy="5486400"/>
          </a:xfrm>
          <a:prstGeom prst="rect">
            <a:avLst/>
          </a:prstGeom>
        </p:spPr>
      </p:pic>
      <p:sp>
        <p:nvSpPr>
          <p:cNvPr id="4" name="Text Box 8">
            <a:extLst>
              <a:ext uri="{FF2B5EF4-FFF2-40B4-BE49-F238E27FC236}">
                <a16:creationId xmlns:a16="http://schemas.microsoft.com/office/drawing/2014/main" id="{3EB465B6-CA8F-4729-A7CE-1F5808D4D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3505200"/>
            <a:ext cx="254589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</a:t>
            </a:r>
            <a:r>
              <a:rPr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回のワークショップ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交流が盛ん！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弊社もメンバーに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加入予定。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3520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5">
            <a:extLst>
              <a:ext uri="{FF2B5EF4-FFF2-40B4-BE49-F238E27FC236}">
                <a16:creationId xmlns:a16="http://schemas.microsoft.com/office/drawing/2014/main" id="{73A1BA0F-D926-4652-BD76-6E46A4115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600200"/>
            <a:ext cx="8534400" cy="351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AAE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18558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415" tIns="34208" rIns="68415" bIns="34208">
            <a:spAutoFit/>
          </a:bodyPr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3200" b="1" dirty="0">
                <a:solidFill>
                  <a:srgbClr val="003366"/>
                </a:solidFill>
                <a:latin typeface="+mn-ea"/>
                <a:ea typeface="+mn-ea"/>
              </a:rPr>
              <a:t>１．会社紹介</a:t>
            </a:r>
            <a:endParaRPr lang="en-US" altLang="ja-JP" sz="3200" b="1" dirty="0">
              <a:solidFill>
                <a:srgbClr val="003366"/>
              </a:solidFill>
              <a:latin typeface="+mn-ea"/>
              <a:ea typeface="+mn-ea"/>
            </a:endParaRPr>
          </a:p>
          <a:p>
            <a:pPr eaLnBrk="1" hangingPunct="1"/>
            <a:r>
              <a:rPr lang="ja-JP" altLang="en-US" sz="3200" b="1" dirty="0">
                <a:solidFill>
                  <a:srgbClr val="003366"/>
                </a:solidFill>
                <a:latin typeface="+mn-ea"/>
                <a:ea typeface="+mn-ea"/>
              </a:rPr>
              <a:t>２．ローカル５</a:t>
            </a:r>
            <a:r>
              <a:rPr lang="en-US" altLang="ja-JP" sz="3200" b="1" dirty="0">
                <a:solidFill>
                  <a:srgbClr val="003366"/>
                </a:solidFill>
                <a:latin typeface="+mn-ea"/>
                <a:ea typeface="+mn-ea"/>
              </a:rPr>
              <a:t>G</a:t>
            </a:r>
            <a:r>
              <a:rPr lang="ja-JP" altLang="en-US" sz="3200" b="1" dirty="0">
                <a:solidFill>
                  <a:srgbClr val="003366"/>
                </a:solidFill>
                <a:latin typeface="+mn-ea"/>
                <a:ea typeface="+mn-ea"/>
              </a:rPr>
              <a:t>とは？</a:t>
            </a:r>
            <a:endParaRPr lang="en-US" altLang="ja-JP" sz="3200" b="1" dirty="0">
              <a:solidFill>
                <a:srgbClr val="003366"/>
              </a:solidFill>
              <a:latin typeface="+mn-ea"/>
              <a:ea typeface="+mn-ea"/>
            </a:endParaRPr>
          </a:p>
          <a:p>
            <a:pPr eaLnBrk="1" hangingPunct="1"/>
            <a:r>
              <a:rPr lang="ja-JP" altLang="en-US" sz="3200" b="1" dirty="0">
                <a:solidFill>
                  <a:srgbClr val="003366"/>
                </a:solidFill>
                <a:latin typeface="+mn-ea"/>
                <a:ea typeface="+mn-ea"/>
              </a:rPr>
              <a:t>３．オープン化：フロントホール</a:t>
            </a:r>
            <a:r>
              <a:rPr lang="en-US" altLang="ja-JP" sz="3200" b="1" dirty="0">
                <a:solidFill>
                  <a:srgbClr val="003366"/>
                </a:solidFill>
                <a:latin typeface="+mn-ea"/>
                <a:ea typeface="+mn-ea"/>
              </a:rPr>
              <a:t>(RAN)</a:t>
            </a:r>
          </a:p>
          <a:p>
            <a:pPr eaLnBrk="1" hangingPunct="1"/>
            <a:r>
              <a:rPr lang="ja-JP" altLang="en-US" sz="3200" b="1" dirty="0">
                <a:solidFill>
                  <a:srgbClr val="003366"/>
                </a:solidFill>
                <a:latin typeface="+mn-ea"/>
                <a:ea typeface="+mn-ea"/>
              </a:rPr>
              <a:t>４．</a:t>
            </a:r>
            <a:r>
              <a:rPr lang="ja-JP" altLang="en-US" sz="3200" b="1" dirty="0">
                <a:solidFill>
                  <a:srgbClr val="003366"/>
                </a:solidFill>
                <a:latin typeface="+mn-ea"/>
              </a:rPr>
              <a:t>オープン化：コミュニティ</a:t>
            </a:r>
            <a:r>
              <a:rPr lang="en-US" altLang="ja-JP" sz="3200" b="1" dirty="0">
                <a:solidFill>
                  <a:srgbClr val="003366"/>
                </a:solidFill>
                <a:latin typeface="+mn-ea"/>
              </a:rPr>
              <a:t>(SW)</a:t>
            </a:r>
            <a:endParaRPr lang="en-US" altLang="ja-JP" sz="3200" b="1" dirty="0">
              <a:solidFill>
                <a:srgbClr val="003366"/>
              </a:solidFill>
              <a:latin typeface="+mn-ea"/>
              <a:ea typeface="+mn-ea"/>
            </a:endParaRPr>
          </a:p>
          <a:p>
            <a:pPr eaLnBrk="1" hangingPunct="1"/>
            <a:r>
              <a:rPr lang="ja-JP" altLang="en-US" sz="3200" b="1" dirty="0">
                <a:solidFill>
                  <a:srgbClr val="003366"/>
                </a:solidFill>
                <a:latin typeface="+mn-ea"/>
                <a:ea typeface="+mn-ea"/>
              </a:rPr>
              <a:t>５．ハードの進化</a:t>
            </a:r>
            <a:r>
              <a:rPr lang="ja-JP" altLang="en-US" sz="3200" b="1" dirty="0">
                <a:solidFill>
                  <a:srgbClr val="003366"/>
                </a:solidFill>
                <a:latin typeface="+mn-ea"/>
              </a:rPr>
              <a:t>：ソフトウェア無線</a:t>
            </a:r>
            <a:r>
              <a:rPr lang="en-US" altLang="ja-JP" sz="3200" b="1" dirty="0">
                <a:solidFill>
                  <a:srgbClr val="003366"/>
                </a:solidFill>
                <a:latin typeface="+mn-ea"/>
              </a:rPr>
              <a:t>(HW)</a:t>
            </a:r>
          </a:p>
          <a:p>
            <a:pPr eaLnBrk="1" hangingPunct="1"/>
            <a:r>
              <a:rPr lang="ja-JP" altLang="en-US" sz="3200" b="1" dirty="0">
                <a:solidFill>
                  <a:srgbClr val="003366"/>
                </a:solidFill>
                <a:latin typeface="+mn-ea"/>
                <a:ea typeface="+mn-ea"/>
              </a:rPr>
              <a:t>６．ローカル</a:t>
            </a:r>
            <a:r>
              <a:rPr lang="en-US" altLang="ja-JP" sz="3200" b="1" dirty="0">
                <a:solidFill>
                  <a:srgbClr val="003366"/>
                </a:solidFill>
                <a:latin typeface="+mn-ea"/>
                <a:ea typeface="+mn-ea"/>
              </a:rPr>
              <a:t>5G</a:t>
            </a:r>
            <a:r>
              <a:rPr lang="ja-JP" altLang="en-US" sz="3200" b="1" dirty="0">
                <a:solidFill>
                  <a:srgbClr val="003366"/>
                </a:solidFill>
                <a:latin typeface="+mn-ea"/>
                <a:ea typeface="+mn-ea"/>
              </a:rPr>
              <a:t>への取組</a:t>
            </a:r>
            <a:endParaRPr lang="en-US" altLang="ja-JP" sz="3200" b="1" dirty="0">
              <a:solidFill>
                <a:srgbClr val="003366"/>
              </a:solidFill>
              <a:latin typeface="+mn-ea"/>
              <a:ea typeface="+mn-ea"/>
            </a:endParaRPr>
          </a:p>
          <a:p>
            <a:pPr eaLnBrk="1" hangingPunct="1"/>
            <a:endParaRPr lang="en-US" altLang="ja-JP" sz="3200" b="1" dirty="0">
              <a:solidFill>
                <a:srgbClr val="003366"/>
              </a:solidFill>
              <a:latin typeface="+mn-ea"/>
              <a:ea typeface="+mn-ea"/>
            </a:endParaRPr>
          </a:p>
        </p:txBody>
      </p:sp>
      <p:sp>
        <p:nvSpPr>
          <p:cNvPr id="11" name="object 42">
            <a:extLst>
              <a:ext uri="{FF2B5EF4-FFF2-40B4-BE49-F238E27FC236}">
                <a16:creationId xmlns:a16="http://schemas.microsoft.com/office/drawing/2014/main" id="{7D4381F4-3681-4C37-8CCA-E929F094B1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600" y="152400"/>
            <a:ext cx="212217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ja-JP" altLang="en-US" sz="2800" spc="-5" dirty="0">
                <a:solidFill>
                  <a:schemeClr val="tx2"/>
                </a:solidFill>
              </a:rPr>
              <a:t>内容</a:t>
            </a:r>
            <a:endParaRPr sz="2800" spc="-5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439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1371600" y="152400"/>
            <a:ext cx="66294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ja-JP" altLang="en-US" sz="2800" spc="-5" dirty="0">
                <a:solidFill>
                  <a:schemeClr val="tx1"/>
                </a:solidFill>
              </a:rPr>
              <a:t>４</a:t>
            </a:r>
            <a:r>
              <a:rPr lang="en-US" altLang="ja-JP" sz="2800" spc="-5" dirty="0">
                <a:solidFill>
                  <a:schemeClr val="tx1"/>
                </a:solidFill>
              </a:rPr>
              <a:t>.</a:t>
            </a:r>
            <a:r>
              <a:rPr lang="ja-JP" altLang="en-US" sz="2800" spc="-5" dirty="0">
                <a:solidFill>
                  <a:schemeClr val="tx1"/>
                </a:solidFill>
              </a:rPr>
              <a:t>オープン化：コミュニティ</a:t>
            </a:r>
            <a:r>
              <a:rPr lang="en-US" altLang="ja-JP" sz="2800" spc="-5" dirty="0">
                <a:solidFill>
                  <a:schemeClr val="tx1"/>
                </a:solidFill>
              </a:rPr>
              <a:t>(SW)</a:t>
            </a:r>
            <a:endParaRPr sz="2800" spc="-5" dirty="0">
              <a:solidFill>
                <a:schemeClr val="tx1"/>
              </a:solidFill>
            </a:endParaRPr>
          </a:p>
        </p:txBody>
      </p:sp>
      <p:pic>
        <p:nvPicPr>
          <p:cNvPr id="3" name="図 2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04B9FEEB-97CE-4DEF-8C45-28D5CB6E6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12" y="762000"/>
            <a:ext cx="7400576" cy="5539315"/>
          </a:xfrm>
          <a:prstGeom prst="rect">
            <a:avLst/>
          </a:prstGeom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307FF474-AC0F-42A9-8C9B-46B0E5A3C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990600"/>
            <a:ext cx="34319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安価な無線装置で動作する。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試作に向く。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汎用</a:t>
            </a:r>
            <a:r>
              <a:rPr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PC</a:t>
            </a:r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で処理が出来る時代。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0373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1371600" y="152400"/>
            <a:ext cx="66294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ja-JP" altLang="en-US" sz="2800" spc="-5" dirty="0">
                <a:solidFill>
                  <a:schemeClr val="tx1"/>
                </a:solidFill>
              </a:rPr>
              <a:t>４</a:t>
            </a:r>
            <a:r>
              <a:rPr lang="en-US" altLang="ja-JP" sz="2800" spc="-5" dirty="0">
                <a:solidFill>
                  <a:schemeClr val="tx1"/>
                </a:solidFill>
              </a:rPr>
              <a:t>.</a:t>
            </a:r>
            <a:r>
              <a:rPr lang="ja-JP" altLang="en-US" sz="2800" spc="-5" dirty="0">
                <a:solidFill>
                  <a:schemeClr val="tx1"/>
                </a:solidFill>
              </a:rPr>
              <a:t>オープン化：コミュニティ</a:t>
            </a:r>
            <a:r>
              <a:rPr lang="en-US" altLang="ja-JP" sz="2800" spc="-5" dirty="0">
                <a:solidFill>
                  <a:schemeClr val="tx1"/>
                </a:solidFill>
              </a:rPr>
              <a:t>(SW)</a:t>
            </a:r>
            <a:endParaRPr sz="2800" spc="-5" dirty="0">
              <a:solidFill>
                <a:schemeClr val="tx1"/>
              </a:solidFill>
            </a:endParaRPr>
          </a:p>
        </p:txBody>
      </p:sp>
      <p:pic>
        <p:nvPicPr>
          <p:cNvPr id="4" name="図 3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33FF7E9E-8E09-4E29-9225-2D8CC3DCF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2600"/>
            <a:ext cx="8116039" cy="3904749"/>
          </a:xfrm>
          <a:prstGeom prst="rect">
            <a:avLst/>
          </a:prstGeom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307FF474-AC0F-42A9-8C9B-46B0E5A3C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880708"/>
            <a:ext cx="5105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OAI</a:t>
            </a:r>
            <a:r>
              <a:rPr lang="ja-JP" altLang="en-US" sz="20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は、スマホと基地局とゲートウェイ全てある。</a:t>
            </a:r>
            <a:endParaRPr lang="en-US" altLang="ja-JP" sz="200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５</a:t>
            </a:r>
            <a:r>
              <a:rPr lang="en-US" altLang="ja-JP" sz="20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G</a:t>
            </a:r>
            <a:r>
              <a:rPr lang="ja-JP" altLang="en-US" sz="20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も進行中。</a:t>
            </a:r>
            <a:endParaRPr lang="en-US" altLang="ja-JP" sz="200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しかしながら、</a:t>
            </a:r>
            <a:endParaRPr lang="en-US" altLang="ja-JP" sz="200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ローカル</a:t>
            </a:r>
            <a:r>
              <a:rPr lang="en-US" altLang="ja-JP" sz="20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5G</a:t>
            </a:r>
            <a:r>
              <a:rPr lang="ja-JP" altLang="en-US" sz="20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でスマホが必要か？</a:t>
            </a:r>
            <a:endParaRPr lang="en-US" altLang="ja-JP" sz="200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F183D991-D5FA-4701-B85D-D802EFC1C024}"/>
              </a:ext>
            </a:extLst>
          </p:cNvPr>
          <p:cNvCxnSpPr>
            <a:cxnSpLocks/>
          </p:cNvCxnSpPr>
          <p:nvPr/>
        </p:nvCxnSpPr>
        <p:spPr>
          <a:xfrm flipH="1" flipV="1">
            <a:off x="1524000" y="5029200"/>
            <a:ext cx="152400" cy="6281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8">
            <a:extLst>
              <a:ext uri="{FF2B5EF4-FFF2-40B4-BE49-F238E27FC236}">
                <a16:creationId xmlns:a16="http://schemas.microsoft.com/office/drawing/2014/main" id="{C83E06D8-022A-48FD-9C74-0E20D129E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443" y="5562600"/>
            <a:ext cx="1055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スマホ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29AC141F-3F67-4AAF-A98B-E795FA06596F}"/>
              </a:ext>
            </a:extLst>
          </p:cNvPr>
          <p:cNvCxnSpPr>
            <a:cxnSpLocks/>
          </p:cNvCxnSpPr>
          <p:nvPr/>
        </p:nvCxnSpPr>
        <p:spPr>
          <a:xfrm flipH="1" flipV="1">
            <a:off x="4490357" y="5123949"/>
            <a:ext cx="152400" cy="6281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8">
            <a:extLst>
              <a:ext uri="{FF2B5EF4-FFF2-40B4-BE49-F238E27FC236}">
                <a16:creationId xmlns:a16="http://schemas.microsoft.com/office/drawing/2014/main" id="{65320DDB-4ABD-472B-85EA-021F394AB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657349"/>
            <a:ext cx="1055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基地局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FCCC0BA7-45A1-4855-968D-745F4F3C99C7}"/>
              </a:ext>
            </a:extLst>
          </p:cNvPr>
          <p:cNvCxnSpPr>
            <a:cxnSpLocks/>
          </p:cNvCxnSpPr>
          <p:nvPr/>
        </p:nvCxnSpPr>
        <p:spPr>
          <a:xfrm flipH="1" flipV="1">
            <a:off x="8387443" y="5018643"/>
            <a:ext cx="152400" cy="6281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8">
            <a:extLst>
              <a:ext uri="{FF2B5EF4-FFF2-40B4-BE49-F238E27FC236}">
                <a16:creationId xmlns:a16="http://schemas.microsoft.com/office/drawing/2014/main" id="{8B78E5B3-3166-4B2D-A87B-BD6EBDE3A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1886" y="5552043"/>
            <a:ext cx="15131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ゲートウェイ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ネットワーク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6EE9C974-B7BC-4C88-9BFE-F9648EDDB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3460" y="2908599"/>
            <a:ext cx="265067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ローカル５</a:t>
            </a:r>
            <a:r>
              <a:rPr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G</a:t>
            </a:r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の端末は、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スマホではない！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オープンなソフトを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流用して、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自前の端末を構築する。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6039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5">
            <a:extLst>
              <a:ext uri="{FF2B5EF4-FFF2-40B4-BE49-F238E27FC236}">
                <a16:creationId xmlns:a16="http://schemas.microsoft.com/office/drawing/2014/main" id="{73A1BA0F-D926-4652-BD76-6E46A4115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600200"/>
            <a:ext cx="8534400" cy="351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AAE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18558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415" tIns="34208" rIns="68415" bIns="34208">
            <a:spAutoFit/>
          </a:bodyPr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１．会社紹介</a:t>
            </a:r>
            <a:endParaRPr lang="en-US" altLang="ja-JP" sz="3200" b="1" dirty="0">
              <a:solidFill>
                <a:schemeClr val="tx2">
                  <a:lumMod val="20000"/>
                  <a:lumOff val="80000"/>
                </a:schemeClr>
              </a:solidFill>
              <a:latin typeface="+mn-ea"/>
              <a:ea typeface="+mn-ea"/>
            </a:endParaRPr>
          </a:p>
          <a:p>
            <a:pPr eaLnBrk="1" hangingPunct="1"/>
            <a:r>
              <a:rPr lang="ja-JP" alt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２．ローカル５</a:t>
            </a:r>
            <a:r>
              <a:rPr lang="en-US" altLang="ja-JP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G</a:t>
            </a:r>
            <a:r>
              <a:rPr lang="ja-JP" alt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とは？</a:t>
            </a:r>
            <a:endParaRPr lang="en-US" altLang="ja-JP" sz="3200" b="1" dirty="0">
              <a:solidFill>
                <a:schemeClr val="tx2">
                  <a:lumMod val="20000"/>
                  <a:lumOff val="80000"/>
                </a:schemeClr>
              </a:solidFill>
              <a:latin typeface="+mn-ea"/>
              <a:ea typeface="+mn-ea"/>
            </a:endParaRPr>
          </a:p>
          <a:p>
            <a:pPr eaLnBrk="1" hangingPunct="1"/>
            <a:r>
              <a:rPr lang="ja-JP" alt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３．オープン化：フロントホール</a:t>
            </a:r>
            <a:r>
              <a:rPr lang="en-US" altLang="ja-JP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(RAN)</a:t>
            </a:r>
          </a:p>
          <a:p>
            <a:pPr eaLnBrk="1" hangingPunct="1"/>
            <a:r>
              <a:rPr lang="ja-JP" alt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４．</a:t>
            </a:r>
            <a:r>
              <a:rPr lang="ja-JP" alt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</a:rPr>
              <a:t>オープン化：コミュニティ</a:t>
            </a:r>
            <a:r>
              <a:rPr lang="en-US" altLang="ja-JP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</a:rPr>
              <a:t>(SW)</a:t>
            </a:r>
            <a:endParaRPr lang="en-US" altLang="ja-JP" sz="3200" b="1" dirty="0">
              <a:solidFill>
                <a:schemeClr val="tx2">
                  <a:lumMod val="20000"/>
                  <a:lumOff val="80000"/>
                </a:schemeClr>
              </a:solidFill>
              <a:latin typeface="+mn-ea"/>
              <a:ea typeface="+mn-ea"/>
            </a:endParaRPr>
          </a:p>
          <a:p>
            <a:pPr eaLnBrk="1" hangingPunct="1"/>
            <a:r>
              <a:rPr lang="ja-JP" altLang="en-US" sz="3200" b="1" dirty="0">
                <a:solidFill>
                  <a:srgbClr val="003366"/>
                </a:solidFill>
                <a:latin typeface="+mn-ea"/>
                <a:ea typeface="+mn-ea"/>
              </a:rPr>
              <a:t>５．ハードの進化</a:t>
            </a:r>
            <a:r>
              <a:rPr lang="ja-JP" altLang="en-US" sz="3200" b="1" dirty="0">
                <a:solidFill>
                  <a:srgbClr val="003366"/>
                </a:solidFill>
                <a:latin typeface="+mn-ea"/>
              </a:rPr>
              <a:t>：ソフトウェア無線</a:t>
            </a:r>
            <a:r>
              <a:rPr lang="en-US" altLang="ja-JP" sz="3200" b="1" dirty="0">
                <a:solidFill>
                  <a:srgbClr val="003366"/>
                </a:solidFill>
                <a:latin typeface="+mn-ea"/>
              </a:rPr>
              <a:t>(HW)</a:t>
            </a:r>
          </a:p>
          <a:p>
            <a:pPr eaLnBrk="1" hangingPunct="1"/>
            <a:r>
              <a:rPr lang="ja-JP" alt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６．ローカル</a:t>
            </a:r>
            <a:r>
              <a:rPr lang="en-US" altLang="ja-JP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5G</a:t>
            </a:r>
            <a:r>
              <a:rPr lang="ja-JP" alt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への取組</a:t>
            </a:r>
            <a:endParaRPr lang="en-US" altLang="ja-JP" sz="3200" b="1" dirty="0">
              <a:solidFill>
                <a:schemeClr val="tx2">
                  <a:lumMod val="20000"/>
                  <a:lumOff val="80000"/>
                </a:schemeClr>
              </a:solidFill>
              <a:latin typeface="+mn-ea"/>
              <a:ea typeface="+mn-ea"/>
            </a:endParaRPr>
          </a:p>
          <a:p>
            <a:pPr eaLnBrk="1" hangingPunct="1"/>
            <a:endParaRPr lang="en-US" altLang="ja-JP" sz="3200" b="1" dirty="0">
              <a:solidFill>
                <a:srgbClr val="003366"/>
              </a:solidFill>
              <a:latin typeface="+mn-ea"/>
              <a:ea typeface="+mn-ea"/>
            </a:endParaRPr>
          </a:p>
        </p:txBody>
      </p:sp>
      <p:sp>
        <p:nvSpPr>
          <p:cNvPr id="11" name="object 42">
            <a:extLst>
              <a:ext uri="{FF2B5EF4-FFF2-40B4-BE49-F238E27FC236}">
                <a16:creationId xmlns:a16="http://schemas.microsoft.com/office/drawing/2014/main" id="{7D4381F4-3681-4C37-8CCA-E929F094B1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600" y="152400"/>
            <a:ext cx="212217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ja-JP" altLang="en-US" sz="2800" spc="-5" dirty="0">
                <a:solidFill>
                  <a:schemeClr val="tx2"/>
                </a:solidFill>
              </a:rPr>
              <a:t>内容</a:t>
            </a:r>
            <a:endParaRPr sz="2800" spc="-5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642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1371600" y="152400"/>
            <a:ext cx="66294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ja-JP" altLang="en-US" sz="2800" spc="-5" dirty="0">
                <a:solidFill>
                  <a:schemeClr val="tx1"/>
                </a:solidFill>
              </a:rPr>
              <a:t>５</a:t>
            </a:r>
            <a:r>
              <a:rPr lang="en-US" altLang="ja-JP" sz="2800" spc="-5" dirty="0">
                <a:solidFill>
                  <a:schemeClr val="tx1"/>
                </a:solidFill>
              </a:rPr>
              <a:t>.</a:t>
            </a:r>
            <a:r>
              <a:rPr lang="ja-JP" altLang="en-US" sz="2800" spc="-5" dirty="0">
                <a:solidFill>
                  <a:schemeClr val="tx1"/>
                </a:solidFill>
              </a:rPr>
              <a:t> ハードウェア進化：ソフトウェア無線</a:t>
            </a:r>
            <a:r>
              <a:rPr lang="en-US" altLang="ja-JP" sz="2800" spc="-5" dirty="0">
                <a:solidFill>
                  <a:schemeClr val="tx1"/>
                </a:solidFill>
              </a:rPr>
              <a:t>(HW)</a:t>
            </a:r>
            <a:endParaRPr sz="2800" spc="-5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244">
            <a:extLst>
              <a:ext uri="{FF2B5EF4-FFF2-40B4-BE49-F238E27FC236}">
                <a16:creationId xmlns:a16="http://schemas.microsoft.com/office/drawing/2014/main" id="{E340E4EC-74AE-4C29-8FA4-1E3185B54225}"/>
              </a:ext>
            </a:extLst>
          </p:cNvPr>
          <p:cNvCxnSpPr/>
          <p:nvPr/>
        </p:nvCxnSpPr>
        <p:spPr bwMode="auto">
          <a:xfrm flipH="1" flipV="1">
            <a:off x="6189430" y="3439440"/>
            <a:ext cx="486512" cy="477123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242">
            <a:extLst>
              <a:ext uri="{FF2B5EF4-FFF2-40B4-BE49-F238E27FC236}">
                <a16:creationId xmlns:a16="http://schemas.microsoft.com/office/drawing/2014/main" id="{BBBA2871-76AA-4365-8778-EF0221F37871}"/>
              </a:ext>
            </a:extLst>
          </p:cNvPr>
          <p:cNvCxnSpPr/>
          <p:nvPr/>
        </p:nvCxnSpPr>
        <p:spPr bwMode="auto">
          <a:xfrm flipH="1" flipV="1">
            <a:off x="7113459" y="3457870"/>
            <a:ext cx="486512" cy="477123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Connector 4">
            <a:extLst>
              <a:ext uri="{FF2B5EF4-FFF2-40B4-BE49-F238E27FC236}">
                <a16:creationId xmlns:a16="http://schemas.microsoft.com/office/drawing/2014/main" id="{1B26A15B-AD3D-4559-A634-F6BB24B54251}"/>
              </a:ext>
            </a:extLst>
          </p:cNvPr>
          <p:cNvCxnSpPr/>
          <p:nvPr/>
        </p:nvCxnSpPr>
        <p:spPr bwMode="auto">
          <a:xfrm>
            <a:off x="3595096" y="1706343"/>
            <a:ext cx="3848321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5">
            <a:extLst>
              <a:ext uri="{FF2B5EF4-FFF2-40B4-BE49-F238E27FC236}">
                <a16:creationId xmlns:a16="http://schemas.microsoft.com/office/drawing/2014/main" id="{DB39D9DE-8018-4392-A870-8C307E7CE3C4}"/>
              </a:ext>
            </a:extLst>
          </p:cNvPr>
          <p:cNvCxnSpPr/>
          <p:nvPr/>
        </p:nvCxnSpPr>
        <p:spPr bwMode="auto">
          <a:xfrm>
            <a:off x="3663068" y="2739693"/>
            <a:ext cx="3780349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5" name="Group 6">
            <a:extLst>
              <a:ext uri="{FF2B5EF4-FFF2-40B4-BE49-F238E27FC236}">
                <a16:creationId xmlns:a16="http://schemas.microsoft.com/office/drawing/2014/main" id="{176DE5DC-B7B5-4591-97E6-54B779BCAE4C}"/>
              </a:ext>
            </a:extLst>
          </p:cNvPr>
          <p:cNvGrpSpPr/>
          <p:nvPr/>
        </p:nvGrpSpPr>
        <p:grpSpPr>
          <a:xfrm>
            <a:off x="5019581" y="1472186"/>
            <a:ext cx="748244" cy="458601"/>
            <a:chOff x="3752240" y="2029654"/>
            <a:chExt cx="1013104" cy="620935"/>
          </a:xfrm>
        </p:grpSpPr>
        <p:sp>
          <p:nvSpPr>
            <p:cNvPr id="16" name="Pentagon 7">
              <a:extLst>
                <a:ext uri="{FF2B5EF4-FFF2-40B4-BE49-F238E27FC236}">
                  <a16:creationId xmlns:a16="http://schemas.microsoft.com/office/drawing/2014/main" id="{DABD39E0-9735-4A51-A923-94C1DD7E5B07}"/>
                </a:ext>
              </a:extLst>
            </p:cNvPr>
            <p:cNvSpPr/>
            <p:nvPr/>
          </p:nvSpPr>
          <p:spPr bwMode="auto">
            <a:xfrm>
              <a:off x="3752240" y="2029654"/>
              <a:ext cx="1013104" cy="620935"/>
            </a:xfrm>
            <a:prstGeom prst="homePlate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6F18FFFA-9080-4E26-B0F0-ECBBAE2F2406}"/>
                </a:ext>
              </a:extLst>
            </p:cNvPr>
            <p:cNvSpPr txBox="1"/>
            <p:nvPr/>
          </p:nvSpPr>
          <p:spPr bwMode="auto">
            <a:xfrm>
              <a:off x="3940689" y="2138166"/>
              <a:ext cx="472245" cy="310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kumimoji="0" lang="en-IE" sz="1400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DAC</a:t>
              </a:r>
            </a:p>
          </p:txBody>
        </p:sp>
      </p:grpSp>
      <p:grpSp>
        <p:nvGrpSpPr>
          <p:cNvPr id="18" name="Group 9">
            <a:extLst>
              <a:ext uri="{FF2B5EF4-FFF2-40B4-BE49-F238E27FC236}">
                <a16:creationId xmlns:a16="http://schemas.microsoft.com/office/drawing/2014/main" id="{064447C0-AE59-4C6A-B3CD-4387F37EC245}"/>
              </a:ext>
            </a:extLst>
          </p:cNvPr>
          <p:cNvGrpSpPr/>
          <p:nvPr/>
        </p:nvGrpSpPr>
        <p:grpSpPr>
          <a:xfrm>
            <a:off x="5002914" y="2506267"/>
            <a:ext cx="748244" cy="458601"/>
            <a:chOff x="3752240" y="2029654"/>
            <a:chExt cx="1013104" cy="620935"/>
          </a:xfrm>
        </p:grpSpPr>
        <p:sp>
          <p:nvSpPr>
            <p:cNvPr id="19" name="Pentagon 10">
              <a:extLst>
                <a:ext uri="{FF2B5EF4-FFF2-40B4-BE49-F238E27FC236}">
                  <a16:creationId xmlns:a16="http://schemas.microsoft.com/office/drawing/2014/main" id="{A2CD3372-35AE-4DA1-B48D-EF78618236B8}"/>
                </a:ext>
              </a:extLst>
            </p:cNvPr>
            <p:cNvSpPr/>
            <p:nvPr/>
          </p:nvSpPr>
          <p:spPr bwMode="auto">
            <a:xfrm>
              <a:off x="3752240" y="2029654"/>
              <a:ext cx="1013104" cy="620935"/>
            </a:xfrm>
            <a:prstGeom prst="homePlate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20" name="TextBox 11">
              <a:extLst>
                <a:ext uri="{FF2B5EF4-FFF2-40B4-BE49-F238E27FC236}">
                  <a16:creationId xmlns:a16="http://schemas.microsoft.com/office/drawing/2014/main" id="{DFC59A00-882C-4BFA-BBA4-B8064C8AFE0F}"/>
                </a:ext>
              </a:extLst>
            </p:cNvPr>
            <p:cNvSpPr txBox="1"/>
            <p:nvPr/>
          </p:nvSpPr>
          <p:spPr bwMode="auto">
            <a:xfrm>
              <a:off x="3966482" y="2140297"/>
              <a:ext cx="472245" cy="310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kumimoji="0" lang="en-IE" sz="1400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DAC</a:t>
              </a:r>
            </a:p>
          </p:txBody>
        </p:sp>
      </p:grpSp>
      <p:grpSp>
        <p:nvGrpSpPr>
          <p:cNvPr id="21" name="Group 12">
            <a:extLst>
              <a:ext uri="{FF2B5EF4-FFF2-40B4-BE49-F238E27FC236}">
                <a16:creationId xmlns:a16="http://schemas.microsoft.com/office/drawing/2014/main" id="{3C808B90-B165-45B6-804E-6A1FA89E9A63}"/>
              </a:ext>
            </a:extLst>
          </p:cNvPr>
          <p:cNvGrpSpPr/>
          <p:nvPr/>
        </p:nvGrpSpPr>
        <p:grpSpPr>
          <a:xfrm>
            <a:off x="5897973" y="1472186"/>
            <a:ext cx="374122" cy="646153"/>
            <a:chOff x="2252955" y="4469727"/>
            <a:chExt cx="506552" cy="874875"/>
          </a:xfrm>
        </p:grpSpPr>
        <p:grpSp>
          <p:nvGrpSpPr>
            <p:cNvPr id="22" name="Group 13">
              <a:extLst>
                <a:ext uri="{FF2B5EF4-FFF2-40B4-BE49-F238E27FC236}">
                  <a16:creationId xmlns:a16="http://schemas.microsoft.com/office/drawing/2014/main" id="{D6DC29D9-7257-459E-9C95-51C1A6488F63}"/>
                </a:ext>
              </a:extLst>
            </p:cNvPr>
            <p:cNvGrpSpPr/>
            <p:nvPr/>
          </p:nvGrpSpPr>
          <p:grpSpPr>
            <a:xfrm>
              <a:off x="2252955" y="4469727"/>
              <a:ext cx="506552" cy="620935"/>
              <a:chOff x="2670270" y="4293752"/>
              <a:chExt cx="506552" cy="620935"/>
            </a:xfrm>
          </p:grpSpPr>
          <p:sp>
            <p:nvSpPr>
              <p:cNvPr id="26" name="Rectangle 17">
                <a:extLst>
                  <a:ext uri="{FF2B5EF4-FFF2-40B4-BE49-F238E27FC236}">
                    <a16:creationId xmlns:a16="http://schemas.microsoft.com/office/drawing/2014/main" id="{1D4D0CDE-9121-422D-8B11-B2B56AAEBC62}"/>
                  </a:ext>
                </a:extLst>
              </p:cNvPr>
              <p:cNvSpPr/>
              <p:nvPr/>
            </p:nvSpPr>
            <p:spPr bwMode="auto">
              <a:xfrm>
                <a:off x="2670270" y="4293752"/>
                <a:ext cx="506552" cy="620935"/>
              </a:xfrm>
              <a:prstGeom prst="rect">
                <a:avLst/>
              </a:prstGeom>
              <a:solidFill>
                <a:srgbClr val="00CC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E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7" name="Group 18">
                <a:extLst>
                  <a:ext uri="{FF2B5EF4-FFF2-40B4-BE49-F238E27FC236}">
                    <a16:creationId xmlns:a16="http://schemas.microsoft.com/office/drawing/2014/main" id="{BBF27226-E663-442F-91C5-A52AD2C38C3F}"/>
                  </a:ext>
                </a:extLst>
              </p:cNvPr>
              <p:cNvGrpSpPr/>
              <p:nvPr/>
            </p:nvGrpSpPr>
            <p:grpSpPr>
              <a:xfrm>
                <a:off x="2767062" y="4416778"/>
                <a:ext cx="336430" cy="109625"/>
                <a:chOff x="3916392" y="1354347"/>
                <a:chExt cx="1276710" cy="1033019"/>
              </a:xfr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" name="Freeform 25">
                  <a:extLst>
                    <a:ext uri="{FF2B5EF4-FFF2-40B4-BE49-F238E27FC236}">
                      <a16:creationId xmlns:a16="http://schemas.microsoft.com/office/drawing/2014/main" id="{5343E9FE-5322-4710-BB1E-E72758056D3A}"/>
                    </a:ext>
                  </a:extLst>
                </p:cNvPr>
                <p:cNvSpPr/>
                <p:nvPr/>
              </p:nvSpPr>
              <p:spPr bwMode="auto">
                <a:xfrm>
                  <a:off x="3916392" y="1354347"/>
                  <a:ext cx="638355" cy="517585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" name="Freeform 26">
                  <a:extLst>
                    <a:ext uri="{FF2B5EF4-FFF2-40B4-BE49-F238E27FC236}">
                      <a16:creationId xmlns:a16="http://schemas.microsoft.com/office/drawing/2014/main" id="{8D559BDC-56E6-4B74-9665-DF15DDDE87AA}"/>
                    </a:ext>
                  </a:extLst>
                </p:cNvPr>
                <p:cNvSpPr/>
                <p:nvPr/>
              </p:nvSpPr>
              <p:spPr bwMode="auto">
                <a:xfrm rot="10800000">
                  <a:off x="4554747" y="1869781"/>
                  <a:ext cx="638355" cy="517585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8" name="Group 19">
                <a:extLst>
                  <a:ext uri="{FF2B5EF4-FFF2-40B4-BE49-F238E27FC236}">
                    <a16:creationId xmlns:a16="http://schemas.microsoft.com/office/drawing/2014/main" id="{22A5846D-BC8F-4253-83C0-E7B39F59DDED}"/>
                  </a:ext>
                </a:extLst>
              </p:cNvPr>
              <p:cNvGrpSpPr/>
              <p:nvPr/>
            </p:nvGrpSpPr>
            <p:grpSpPr>
              <a:xfrm>
                <a:off x="2767062" y="4541455"/>
                <a:ext cx="336430" cy="109625"/>
                <a:chOff x="3916392" y="1354347"/>
                <a:chExt cx="1276710" cy="1033019"/>
              </a:xfr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2" name="Freeform 23">
                  <a:extLst>
                    <a:ext uri="{FF2B5EF4-FFF2-40B4-BE49-F238E27FC236}">
                      <a16:creationId xmlns:a16="http://schemas.microsoft.com/office/drawing/2014/main" id="{6F388ECB-8A09-4618-BC45-3A58D099861F}"/>
                    </a:ext>
                  </a:extLst>
                </p:cNvPr>
                <p:cNvSpPr/>
                <p:nvPr/>
              </p:nvSpPr>
              <p:spPr bwMode="auto">
                <a:xfrm>
                  <a:off x="3916392" y="1354347"/>
                  <a:ext cx="638355" cy="517585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" name="Freeform 24">
                  <a:extLst>
                    <a:ext uri="{FF2B5EF4-FFF2-40B4-BE49-F238E27FC236}">
                      <a16:creationId xmlns:a16="http://schemas.microsoft.com/office/drawing/2014/main" id="{49692E36-28B1-48F3-B6ED-D9E6B6468D9C}"/>
                    </a:ext>
                  </a:extLst>
                </p:cNvPr>
                <p:cNvSpPr/>
                <p:nvPr/>
              </p:nvSpPr>
              <p:spPr bwMode="auto">
                <a:xfrm rot="10800000">
                  <a:off x="4554747" y="1869781"/>
                  <a:ext cx="638355" cy="517585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" name="Group 20">
                <a:extLst>
                  <a:ext uri="{FF2B5EF4-FFF2-40B4-BE49-F238E27FC236}">
                    <a16:creationId xmlns:a16="http://schemas.microsoft.com/office/drawing/2014/main" id="{D61A9FBD-4D9E-4C72-8E94-5F49BE964646}"/>
                  </a:ext>
                </a:extLst>
              </p:cNvPr>
              <p:cNvGrpSpPr/>
              <p:nvPr/>
            </p:nvGrpSpPr>
            <p:grpSpPr>
              <a:xfrm>
                <a:off x="2784295" y="4677953"/>
                <a:ext cx="336430" cy="109625"/>
                <a:chOff x="3916392" y="1429271"/>
                <a:chExt cx="1276710" cy="1033018"/>
              </a:xfr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" name="Freeform 21">
                  <a:extLst>
                    <a:ext uri="{FF2B5EF4-FFF2-40B4-BE49-F238E27FC236}">
                      <a16:creationId xmlns:a16="http://schemas.microsoft.com/office/drawing/2014/main" id="{93B25341-AF10-458D-82DD-783655922CAC}"/>
                    </a:ext>
                  </a:extLst>
                </p:cNvPr>
                <p:cNvSpPr/>
                <p:nvPr/>
              </p:nvSpPr>
              <p:spPr bwMode="auto">
                <a:xfrm>
                  <a:off x="3916392" y="1429271"/>
                  <a:ext cx="638355" cy="517588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" name="Freeform 22">
                  <a:extLst>
                    <a:ext uri="{FF2B5EF4-FFF2-40B4-BE49-F238E27FC236}">
                      <a16:creationId xmlns:a16="http://schemas.microsoft.com/office/drawing/2014/main" id="{394A56C8-4D7E-4E32-90DB-D3C6DA2A0FCE}"/>
                    </a:ext>
                  </a:extLst>
                </p:cNvPr>
                <p:cNvSpPr/>
                <p:nvPr/>
              </p:nvSpPr>
              <p:spPr bwMode="auto">
                <a:xfrm rot="10800000">
                  <a:off x="4554747" y="1944701"/>
                  <a:ext cx="638355" cy="517588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cxnSp>
          <p:nvCxnSpPr>
            <p:cNvPr id="23" name="Straight Connector 14">
              <a:extLst>
                <a:ext uri="{FF2B5EF4-FFF2-40B4-BE49-F238E27FC236}">
                  <a16:creationId xmlns:a16="http://schemas.microsoft.com/office/drawing/2014/main" id="{73AA9992-75E7-4269-A392-A7ADBDDD733D}"/>
                </a:ext>
              </a:extLst>
            </p:cNvPr>
            <p:cNvCxnSpPr/>
            <p:nvPr/>
          </p:nvCxnSpPr>
          <p:spPr bwMode="auto">
            <a:xfrm flipV="1">
              <a:off x="2485187" y="4592753"/>
              <a:ext cx="116882" cy="97357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15">
              <a:extLst>
                <a:ext uri="{FF2B5EF4-FFF2-40B4-BE49-F238E27FC236}">
                  <a16:creationId xmlns:a16="http://schemas.microsoft.com/office/drawing/2014/main" id="{1B2B9BB7-0F32-4026-A23A-209AB96F4E2C}"/>
                </a:ext>
              </a:extLst>
            </p:cNvPr>
            <p:cNvCxnSpPr/>
            <p:nvPr/>
          </p:nvCxnSpPr>
          <p:spPr bwMode="auto">
            <a:xfrm flipV="1">
              <a:off x="2462665" y="4729251"/>
              <a:ext cx="116882" cy="97357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TextBox 16">
              <a:extLst>
                <a:ext uri="{FF2B5EF4-FFF2-40B4-BE49-F238E27FC236}">
                  <a16:creationId xmlns:a16="http://schemas.microsoft.com/office/drawing/2014/main" id="{B5EF0B2C-7206-49BD-BED9-275A42B6587D}"/>
                </a:ext>
              </a:extLst>
            </p:cNvPr>
            <p:cNvSpPr txBox="1"/>
            <p:nvPr/>
          </p:nvSpPr>
          <p:spPr bwMode="auto">
            <a:xfrm>
              <a:off x="2337168" y="5096135"/>
              <a:ext cx="334387" cy="248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kumimoji="0" lang="en-IE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LPF</a:t>
              </a:r>
            </a:p>
          </p:txBody>
        </p:sp>
      </p:grpSp>
      <p:grpSp>
        <p:nvGrpSpPr>
          <p:cNvPr id="36" name="Group 27">
            <a:extLst>
              <a:ext uri="{FF2B5EF4-FFF2-40B4-BE49-F238E27FC236}">
                <a16:creationId xmlns:a16="http://schemas.microsoft.com/office/drawing/2014/main" id="{497FC114-85F6-4BFF-A869-FF0861BDBDB8}"/>
              </a:ext>
            </a:extLst>
          </p:cNvPr>
          <p:cNvGrpSpPr/>
          <p:nvPr/>
        </p:nvGrpSpPr>
        <p:grpSpPr>
          <a:xfrm>
            <a:off x="5898864" y="2522169"/>
            <a:ext cx="374122" cy="646153"/>
            <a:chOff x="2252955" y="4469727"/>
            <a:chExt cx="506552" cy="874875"/>
          </a:xfrm>
        </p:grpSpPr>
        <p:grpSp>
          <p:nvGrpSpPr>
            <p:cNvPr id="37" name="Group 28">
              <a:extLst>
                <a:ext uri="{FF2B5EF4-FFF2-40B4-BE49-F238E27FC236}">
                  <a16:creationId xmlns:a16="http://schemas.microsoft.com/office/drawing/2014/main" id="{AB9540FE-49E0-48E6-A359-44649143DA47}"/>
                </a:ext>
              </a:extLst>
            </p:cNvPr>
            <p:cNvGrpSpPr/>
            <p:nvPr/>
          </p:nvGrpSpPr>
          <p:grpSpPr>
            <a:xfrm>
              <a:off x="2252955" y="4469727"/>
              <a:ext cx="506552" cy="620935"/>
              <a:chOff x="2670270" y="4293752"/>
              <a:chExt cx="506552" cy="620935"/>
            </a:xfrm>
          </p:grpSpPr>
          <p:sp>
            <p:nvSpPr>
              <p:cNvPr id="41" name="Rectangle 32">
                <a:extLst>
                  <a:ext uri="{FF2B5EF4-FFF2-40B4-BE49-F238E27FC236}">
                    <a16:creationId xmlns:a16="http://schemas.microsoft.com/office/drawing/2014/main" id="{5E33FC02-7FB7-4AD5-9894-5A062E8B6EFD}"/>
                  </a:ext>
                </a:extLst>
              </p:cNvPr>
              <p:cNvSpPr/>
              <p:nvPr/>
            </p:nvSpPr>
            <p:spPr bwMode="auto">
              <a:xfrm>
                <a:off x="2670270" y="4293752"/>
                <a:ext cx="506552" cy="620935"/>
              </a:xfrm>
              <a:prstGeom prst="rect">
                <a:avLst/>
              </a:prstGeom>
              <a:solidFill>
                <a:srgbClr val="00CC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E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3" name="Group 33">
                <a:extLst>
                  <a:ext uri="{FF2B5EF4-FFF2-40B4-BE49-F238E27FC236}">
                    <a16:creationId xmlns:a16="http://schemas.microsoft.com/office/drawing/2014/main" id="{1A5A8D50-68EA-42BA-8A41-36F45F52AD94}"/>
                  </a:ext>
                </a:extLst>
              </p:cNvPr>
              <p:cNvGrpSpPr/>
              <p:nvPr/>
            </p:nvGrpSpPr>
            <p:grpSpPr>
              <a:xfrm>
                <a:off x="2767062" y="4416778"/>
                <a:ext cx="336430" cy="109625"/>
                <a:chOff x="3916392" y="1354347"/>
                <a:chExt cx="1276710" cy="1033019"/>
              </a:xfr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0" name="Freeform 40">
                  <a:extLst>
                    <a:ext uri="{FF2B5EF4-FFF2-40B4-BE49-F238E27FC236}">
                      <a16:creationId xmlns:a16="http://schemas.microsoft.com/office/drawing/2014/main" id="{24DA7BF1-016F-40EB-AE14-67DE0E08F86F}"/>
                    </a:ext>
                  </a:extLst>
                </p:cNvPr>
                <p:cNvSpPr/>
                <p:nvPr/>
              </p:nvSpPr>
              <p:spPr bwMode="auto">
                <a:xfrm>
                  <a:off x="3916392" y="1354347"/>
                  <a:ext cx="638355" cy="517585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1" name="Freeform 41">
                  <a:extLst>
                    <a:ext uri="{FF2B5EF4-FFF2-40B4-BE49-F238E27FC236}">
                      <a16:creationId xmlns:a16="http://schemas.microsoft.com/office/drawing/2014/main" id="{EDB2713B-799A-44F3-AFAF-CFDCCA5A42A9}"/>
                    </a:ext>
                  </a:extLst>
                </p:cNvPr>
                <p:cNvSpPr/>
                <p:nvPr/>
              </p:nvSpPr>
              <p:spPr bwMode="auto">
                <a:xfrm rot="10800000">
                  <a:off x="4554747" y="1869781"/>
                  <a:ext cx="638355" cy="517585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44" name="Group 34">
                <a:extLst>
                  <a:ext uri="{FF2B5EF4-FFF2-40B4-BE49-F238E27FC236}">
                    <a16:creationId xmlns:a16="http://schemas.microsoft.com/office/drawing/2014/main" id="{0891E0C5-4948-4A36-B93E-32974F633B2D}"/>
                  </a:ext>
                </a:extLst>
              </p:cNvPr>
              <p:cNvGrpSpPr/>
              <p:nvPr/>
            </p:nvGrpSpPr>
            <p:grpSpPr>
              <a:xfrm>
                <a:off x="2767062" y="4541455"/>
                <a:ext cx="336430" cy="109625"/>
                <a:chOff x="3916392" y="1354347"/>
                <a:chExt cx="1276710" cy="1033019"/>
              </a:xfr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8" name="Freeform 38">
                  <a:extLst>
                    <a:ext uri="{FF2B5EF4-FFF2-40B4-BE49-F238E27FC236}">
                      <a16:creationId xmlns:a16="http://schemas.microsoft.com/office/drawing/2014/main" id="{1271084D-D67D-48D1-BD82-A4DB43F35C4A}"/>
                    </a:ext>
                  </a:extLst>
                </p:cNvPr>
                <p:cNvSpPr/>
                <p:nvPr/>
              </p:nvSpPr>
              <p:spPr bwMode="auto">
                <a:xfrm>
                  <a:off x="3916392" y="1354347"/>
                  <a:ext cx="638355" cy="517585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9" name="Freeform 39">
                  <a:extLst>
                    <a:ext uri="{FF2B5EF4-FFF2-40B4-BE49-F238E27FC236}">
                      <a16:creationId xmlns:a16="http://schemas.microsoft.com/office/drawing/2014/main" id="{248C371E-3318-4D64-BA79-B60C2ACF1E55}"/>
                    </a:ext>
                  </a:extLst>
                </p:cNvPr>
                <p:cNvSpPr/>
                <p:nvPr/>
              </p:nvSpPr>
              <p:spPr bwMode="auto">
                <a:xfrm rot="10800000">
                  <a:off x="4554747" y="1869781"/>
                  <a:ext cx="638355" cy="517585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45" name="Group 35">
                <a:extLst>
                  <a:ext uri="{FF2B5EF4-FFF2-40B4-BE49-F238E27FC236}">
                    <a16:creationId xmlns:a16="http://schemas.microsoft.com/office/drawing/2014/main" id="{2B879DB8-3802-42CC-88C4-E05507DC7AC6}"/>
                  </a:ext>
                </a:extLst>
              </p:cNvPr>
              <p:cNvGrpSpPr/>
              <p:nvPr/>
            </p:nvGrpSpPr>
            <p:grpSpPr>
              <a:xfrm>
                <a:off x="2784295" y="4677953"/>
                <a:ext cx="336430" cy="109625"/>
                <a:chOff x="3916392" y="1429271"/>
                <a:chExt cx="1276710" cy="1033018"/>
              </a:xfr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6" name="Freeform 36">
                  <a:extLst>
                    <a:ext uri="{FF2B5EF4-FFF2-40B4-BE49-F238E27FC236}">
                      <a16:creationId xmlns:a16="http://schemas.microsoft.com/office/drawing/2014/main" id="{5A179F92-ECFD-4A55-9387-CC5EDF85AC94}"/>
                    </a:ext>
                  </a:extLst>
                </p:cNvPr>
                <p:cNvSpPr/>
                <p:nvPr/>
              </p:nvSpPr>
              <p:spPr bwMode="auto">
                <a:xfrm>
                  <a:off x="3916392" y="1429271"/>
                  <a:ext cx="638355" cy="517588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7" name="Freeform 37">
                  <a:extLst>
                    <a:ext uri="{FF2B5EF4-FFF2-40B4-BE49-F238E27FC236}">
                      <a16:creationId xmlns:a16="http://schemas.microsoft.com/office/drawing/2014/main" id="{B2E3AC1C-65B4-474A-A73E-CB169979FD2A}"/>
                    </a:ext>
                  </a:extLst>
                </p:cNvPr>
                <p:cNvSpPr/>
                <p:nvPr/>
              </p:nvSpPr>
              <p:spPr bwMode="auto">
                <a:xfrm rot="10800000">
                  <a:off x="4554747" y="1944701"/>
                  <a:ext cx="638355" cy="517588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cxnSp>
          <p:nvCxnSpPr>
            <p:cNvPr id="38" name="Straight Connector 29">
              <a:extLst>
                <a:ext uri="{FF2B5EF4-FFF2-40B4-BE49-F238E27FC236}">
                  <a16:creationId xmlns:a16="http://schemas.microsoft.com/office/drawing/2014/main" id="{BE5A3AB9-085E-4BFA-A9B6-1810619A80A0}"/>
                </a:ext>
              </a:extLst>
            </p:cNvPr>
            <p:cNvCxnSpPr/>
            <p:nvPr/>
          </p:nvCxnSpPr>
          <p:spPr bwMode="auto">
            <a:xfrm flipV="1">
              <a:off x="2485187" y="4592753"/>
              <a:ext cx="116882" cy="97357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0">
              <a:extLst>
                <a:ext uri="{FF2B5EF4-FFF2-40B4-BE49-F238E27FC236}">
                  <a16:creationId xmlns:a16="http://schemas.microsoft.com/office/drawing/2014/main" id="{FEDF7962-FAA2-4011-9EB2-8593192B71C2}"/>
                </a:ext>
              </a:extLst>
            </p:cNvPr>
            <p:cNvCxnSpPr/>
            <p:nvPr/>
          </p:nvCxnSpPr>
          <p:spPr bwMode="auto">
            <a:xfrm flipV="1">
              <a:off x="2462665" y="4729251"/>
              <a:ext cx="116882" cy="97357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" name="TextBox 31">
              <a:extLst>
                <a:ext uri="{FF2B5EF4-FFF2-40B4-BE49-F238E27FC236}">
                  <a16:creationId xmlns:a16="http://schemas.microsoft.com/office/drawing/2014/main" id="{27FFDC11-8C35-411C-892E-5A308880435F}"/>
                </a:ext>
              </a:extLst>
            </p:cNvPr>
            <p:cNvSpPr txBox="1"/>
            <p:nvPr/>
          </p:nvSpPr>
          <p:spPr bwMode="auto">
            <a:xfrm>
              <a:off x="2337168" y="5096135"/>
              <a:ext cx="334387" cy="248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kumimoji="0" lang="en-IE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LPF</a:t>
              </a:r>
            </a:p>
          </p:txBody>
        </p:sp>
      </p:grpSp>
      <p:cxnSp>
        <p:nvCxnSpPr>
          <p:cNvPr id="52" name="Straight Connector 42">
            <a:extLst>
              <a:ext uri="{FF2B5EF4-FFF2-40B4-BE49-F238E27FC236}">
                <a16:creationId xmlns:a16="http://schemas.microsoft.com/office/drawing/2014/main" id="{03EBBB55-8ECD-4DC0-B0F8-8C78A2CE42E2}"/>
              </a:ext>
            </a:extLst>
          </p:cNvPr>
          <p:cNvCxnSpPr>
            <a:stCxn id="59" idx="5"/>
            <a:endCxn id="63" idx="1"/>
          </p:cNvCxnSpPr>
          <p:nvPr/>
        </p:nvCxnSpPr>
        <p:spPr bwMode="auto">
          <a:xfrm flipH="1">
            <a:off x="6798910" y="1937586"/>
            <a:ext cx="1" cy="571185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3" name="Group 43">
            <a:extLst>
              <a:ext uri="{FF2B5EF4-FFF2-40B4-BE49-F238E27FC236}">
                <a16:creationId xmlns:a16="http://schemas.microsoft.com/office/drawing/2014/main" id="{BDC3EA61-44D6-49F4-8BEF-DBDE9B6841D1}"/>
              </a:ext>
            </a:extLst>
          </p:cNvPr>
          <p:cNvGrpSpPr/>
          <p:nvPr/>
        </p:nvGrpSpPr>
        <p:grpSpPr>
          <a:xfrm>
            <a:off x="6607365" y="2012426"/>
            <a:ext cx="438847" cy="452335"/>
            <a:chOff x="5731022" y="3125559"/>
            <a:chExt cx="594188" cy="61245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4" name="Rectangle 44">
              <a:extLst>
                <a:ext uri="{FF2B5EF4-FFF2-40B4-BE49-F238E27FC236}">
                  <a16:creationId xmlns:a16="http://schemas.microsoft.com/office/drawing/2014/main" id="{27C57717-3BEC-44B9-9D17-05E4E8952E4B}"/>
                </a:ext>
              </a:extLst>
            </p:cNvPr>
            <p:cNvSpPr/>
            <p:nvPr/>
          </p:nvSpPr>
          <p:spPr bwMode="auto">
            <a:xfrm>
              <a:off x="5733440" y="3152442"/>
              <a:ext cx="506552" cy="494790"/>
            </a:xfrm>
            <a:prstGeom prst="rect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E" dirty="0">
                <a:solidFill>
                  <a:srgbClr val="000000"/>
                </a:solidFill>
              </a:endParaRPr>
            </a:p>
          </p:txBody>
        </p:sp>
        <p:cxnSp>
          <p:nvCxnSpPr>
            <p:cNvPr id="55" name="Straight Connector 45">
              <a:extLst>
                <a:ext uri="{FF2B5EF4-FFF2-40B4-BE49-F238E27FC236}">
                  <a16:creationId xmlns:a16="http://schemas.microsoft.com/office/drawing/2014/main" id="{4DA2EA4C-12A8-44E9-A7CF-5730DBAD0A98}"/>
                </a:ext>
              </a:extLst>
            </p:cNvPr>
            <p:cNvCxnSpPr/>
            <p:nvPr/>
          </p:nvCxnSpPr>
          <p:spPr bwMode="auto">
            <a:xfrm flipV="1">
              <a:off x="5731022" y="3155466"/>
              <a:ext cx="504636" cy="496574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TextBox 46">
              <a:extLst>
                <a:ext uri="{FF2B5EF4-FFF2-40B4-BE49-F238E27FC236}">
                  <a16:creationId xmlns:a16="http://schemas.microsoft.com/office/drawing/2014/main" id="{F19A4070-5811-4CE8-B0FA-55E67182E693}"/>
                </a:ext>
              </a:extLst>
            </p:cNvPr>
            <p:cNvSpPr txBox="1"/>
            <p:nvPr/>
          </p:nvSpPr>
          <p:spPr bwMode="auto">
            <a:xfrm>
              <a:off x="5782929" y="3125559"/>
              <a:ext cx="409343" cy="377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kumimoji="0" lang="en-IE" sz="1100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90</a:t>
              </a:r>
              <a:r>
                <a:rPr kumimoji="0" lang="en-IE" sz="1100" i="0" u="none" strike="noStrike" kern="0" cap="none" spc="0" normalizeH="0" baseline="3000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57" name="TextBox 47">
              <a:extLst>
                <a:ext uri="{FF2B5EF4-FFF2-40B4-BE49-F238E27FC236}">
                  <a16:creationId xmlns:a16="http://schemas.microsoft.com/office/drawing/2014/main" id="{B3338560-C997-4679-BD4D-0AB8F328F4DE}"/>
                </a:ext>
              </a:extLst>
            </p:cNvPr>
            <p:cNvSpPr txBox="1"/>
            <p:nvPr/>
          </p:nvSpPr>
          <p:spPr bwMode="auto">
            <a:xfrm>
              <a:off x="6022219" y="3360876"/>
              <a:ext cx="302991" cy="377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88000"/>
              </a:pPr>
              <a:r>
                <a:rPr kumimoji="0" lang="en-IE" sz="1100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</a:rPr>
                <a:t>0</a:t>
              </a:r>
              <a:r>
                <a:rPr lang="en-IE" sz="1100" kern="0" baseline="30000" dirty="0">
                  <a:solidFill>
                    <a:schemeClr val="accent4"/>
                  </a:solidFill>
                </a:rPr>
                <a:t>o</a:t>
              </a:r>
              <a:endParaRPr kumimoji="0" lang="en-IE" sz="110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grpSp>
        <p:nvGrpSpPr>
          <p:cNvPr id="58" name="Group 48">
            <a:extLst>
              <a:ext uri="{FF2B5EF4-FFF2-40B4-BE49-F238E27FC236}">
                <a16:creationId xmlns:a16="http://schemas.microsoft.com/office/drawing/2014/main" id="{085D0ED4-970F-47E7-8D06-F2D6559D773D}"/>
              </a:ext>
            </a:extLst>
          </p:cNvPr>
          <p:cNvGrpSpPr/>
          <p:nvPr/>
        </p:nvGrpSpPr>
        <p:grpSpPr>
          <a:xfrm rot="2700000">
            <a:off x="6567987" y="1475740"/>
            <a:ext cx="461845" cy="461845"/>
            <a:chOff x="2495230" y="2098511"/>
            <a:chExt cx="514096" cy="51409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9" name="Oval 49">
              <a:extLst>
                <a:ext uri="{FF2B5EF4-FFF2-40B4-BE49-F238E27FC236}">
                  <a16:creationId xmlns:a16="http://schemas.microsoft.com/office/drawing/2014/main" id="{68E82306-6281-4824-8B38-653E7204CBC3}"/>
                </a:ext>
              </a:extLst>
            </p:cNvPr>
            <p:cNvSpPr/>
            <p:nvPr/>
          </p:nvSpPr>
          <p:spPr bwMode="auto">
            <a:xfrm>
              <a:off x="2495230" y="2098511"/>
              <a:ext cx="514096" cy="514096"/>
            </a:xfrm>
            <a:prstGeom prst="ellipse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E" dirty="0">
                <a:solidFill>
                  <a:srgbClr val="000000"/>
                </a:solidFill>
              </a:endParaRPr>
            </a:p>
          </p:txBody>
        </p:sp>
        <p:cxnSp>
          <p:nvCxnSpPr>
            <p:cNvPr id="60" name="Straight Connector 50">
              <a:extLst>
                <a:ext uri="{FF2B5EF4-FFF2-40B4-BE49-F238E27FC236}">
                  <a16:creationId xmlns:a16="http://schemas.microsoft.com/office/drawing/2014/main" id="{84959FAF-094A-42FF-89FE-49A57E879025}"/>
                </a:ext>
              </a:extLst>
            </p:cNvPr>
            <p:cNvCxnSpPr>
              <a:stCxn id="59" idx="0"/>
              <a:endCxn id="59" idx="4"/>
            </p:cNvCxnSpPr>
            <p:nvPr/>
          </p:nvCxnSpPr>
          <p:spPr bwMode="auto">
            <a:xfrm>
              <a:off x="2752278" y="2098511"/>
              <a:ext cx="0" cy="514096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51">
              <a:extLst>
                <a:ext uri="{FF2B5EF4-FFF2-40B4-BE49-F238E27FC236}">
                  <a16:creationId xmlns:a16="http://schemas.microsoft.com/office/drawing/2014/main" id="{D5CFEB6E-37FB-43EF-B102-6E0E0D9D9648}"/>
                </a:ext>
              </a:extLst>
            </p:cNvPr>
            <p:cNvCxnSpPr>
              <a:stCxn id="59" idx="2"/>
              <a:endCxn id="59" idx="6"/>
            </p:cNvCxnSpPr>
            <p:nvPr/>
          </p:nvCxnSpPr>
          <p:spPr bwMode="auto">
            <a:xfrm>
              <a:off x="2495230" y="2355559"/>
              <a:ext cx="514096" cy="0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2" name="Group 52">
            <a:extLst>
              <a:ext uri="{FF2B5EF4-FFF2-40B4-BE49-F238E27FC236}">
                <a16:creationId xmlns:a16="http://schemas.microsoft.com/office/drawing/2014/main" id="{B74A9A26-F06C-45BF-AADA-E900A5CCB856}"/>
              </a:ext>
            </a:extLst>
          </p:cNvPr>
          <p:cNvGrpSpPr/>
          <p:nvPr/>
        </p:nvGrpSpPr>
        <p:grpSpPr>
          <a:xfrm rot="2700000">
            <a:off x="6567987" y="2508770"/>
            <a:ext cx="461845" cy="461845"/>
            <a:chOff x="2495230" y="2098511"/>
            <a:chExt cx="514096" cy="51409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3" name="Oval 53">
              <a:extLst>
                <a:ext uri="{FF2B5EF4-FFF2-40B4-BE49-F238E27FC236}">
                  <a16:creationId xmlns:a16="http://schemas.microsoft.com/office/drawing/2014/main" id="{46B9AD81-73D9-4834-ADF3-8290D95613E6}"/>
                </a:ext>
              </a:extLst>
            </p:cNvPr>
            <p:cNvSpPr/>
            <p:nvPr/>
          </p:nvSpPr>
          <p:spPr bwMode="auto">
            <a:xfrm>
              <a:off x="2495230" y="2098511"/>
              <a:ext cx="514096" cy="514096"/>
            </a:xfrm>
            <a:prstGeom prst="ellipse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E" dirty="0">
                <a:solidFill>
                  <a:srgbClr val="000000"/>
                </a:solidFill>
              </a:endParaRPr>
            </a:p>
          </p:txBody>
        </p:sp>
        <p:cxnSp>
          <p:nvCxnSpPr>
            <p:cNvPr id="64" name="Straight Connector 54">
              <a:extLst>
                <a:ext uri="{FF2B5EF4-FFF2-40B4-BE49-F238E27FC236}">
                  <a16:creationId xmlns:a16="http://schemas.microsoft.com/office/drawing/2014/main" id="{C26155F1-8FAC-4D8A-B345-954FF571DFBF}"/>
                </a:ext>
              </a:extLst>
            </p:cNvPr>
            <p:cNvCxnSpPr>
              <a:stCxn id="63" idx="0"/>
              <a:endCxn id="63" idx="4"/>
            </p:cNvCxnSpPr>
            <p:nvPr/>
          </p:nvCxnSpPr>
          <p:spPr bwMode="auto">
            <a:xfrm>
              <a:off x="2752278" y="2098511"/>
              <a:ext cx="0" cy="514096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55">
              <a:extLst>
                <a:ext uri="{FF2B5EF4-FFF2-40B4-BE49-F238E27FC236}">
                  <a16:creationId xmlns:a16="http://schemas.microsoft.com/office/drawing/2014/main" id="{8859E263-793C-4759-A103-E953BEB6932C}"/>
                </a:ext>
              </a:extLst>
            </p:cNvPr>
            <p:cNvCxnSpPr>
              <a:stCxn id="63" idx="2"/>
              <a:endCxn id="63" idx="6"/>
            </p:cNvCxnSpPr>
            <p:nvPr/>
          </p:nvCxnSpPr>
          <p:spPr bwMode="auto">
            <a:xfrm>
              <a:off x="2495230" y="2355559"/>
              <a:ext cx="514096" cy="0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66" name="Straight Connector 56">
            <a:extLst>
              <a:ext uri="{FF2B5EF4-FFF2-40B4-BE49-F238E27FC236}">
                <a16:creationId xmlns:a16="http://schemas.microsoft.com/office/drawing/2014/main" id="{0CEF215A-4B2F-42A7-851D-BD77CB15D52D}"/>
              </a:ext>
            </a:extLst>
          </p:cNvPr>
          <p:cNvCxnSpPr/>
          <p:nvPr/>
        </p:nvCxnSpPr>
        <p:spPr bwMode="auto">
          <a:xfrm>
            <a:off x="7443417" y="1711734"/>
            <a:ext cx="0" cy="1023432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7" name="Group 57">
            <a:extLst>
              <a:ext uri="{FF2B5EF4-FFF2-40B4-BE49-F238E27FC236}">
                <a16:creationId xmlns:a16="http://schemas.microsoft.com/office/drawing/2014/main" id="{CB2868D1-38B2-4164-B784-8CCE17CAE7F4}"/>
              </a:ext>
            </a:extLst>
          </p:cNvPr>
          <p:cNvGrpSpPr/>
          <p:nvPr/>
        </p:nvGrpSpPr>
        <p:grpSpPr>
          <a:xfrm>
            <a:off x="7256359" y="1964530"/>
            <a:ext cx="378363" cy="498598"/>
            <a:chOff x="8268392" y="2427280"/>
            <a:chExt cx="512294" cy="67508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8" name="Rectangle 58">
              <a:extLst>
                <a:ext uri="{FF2B5EF4-FFF2-40B4-BE49-F238E27FC236}">
                  <a16:creationId xmlns:a16="http://schemas.microsoft.com/office/drawing/2014/main" id="{44D56147-309D-403C-9B91-0536650902D6}"/>
                </a:ext>
              </a:extLst>
            </p:cNvPr>
            <p:cNvSpPr/>
            <p:nvPr/>
          </p:nvSpPr>
          <p:spPr bwMode="auto">
            <a:xfrm>
              <a:off x="8268392" y="2519030"/>
              <a:ext cx="506552" cy="494790"/>
            </a:xfrm>
            <a:prstGeom prst="rect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69" name="TextBox 59">
              <a:extLst>
                <a:ext uri="{FF2B5EF4-FFF2-40B4-BE49-F238E27FC236}">
                  <a16:creationId xmlns:a16="http://schemas.microsoft.com/office/drawing/2014/main" id="{22D195B4-02ED-4B65-9B75-5180E1BA62E4}"/>
                </a:ext>
              </a:extLst>
            </p:cNvPr>
            <p:cNvSpPr txBox="1"/>
            <p:nvPr/>
          </p:nvSpPr>
          <p:spPr bwMode="auto">
            <a:xfrm>
              <a:off x="8408241" y="2427280"/>
              <a:ext cx="372445" cy="675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kumimoji="0" lang="en-IE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Symbol" panose="05050102010706020507" pitchFamily="18" charset="2"/>
                </a:rPr>
                <a:t>S</a:t>
              </a:r>
            </a:p>
          </p:txBody>
        </p:sp>
      </p:grpSp>
      <p:cxnSp>
        <p:nvCxnSpPr>
          <p:cNvPr id="70" name="Straight Connector 60">
            <a:extLst>
              <a:ext uri="{FF2B5EF4-FFF2-40B4-BE49-F238E27FC236}">
                <a16:creationId xmlns:a16="http://schemas.microsoft.com/office/drawing/2014/main" id="{EF4ED389-7DB0-4524-A4D5-92FCC302B79A}"/>
              </a:ext>
            </a:extLst>
          </p:cNvPr>
          <p:cNvCxnSpPr>
            <a:stCxn id="68" idx="3"/>
          </p:cNvCxnSpPr>
          <p:nvPr/>
        </p:nvCxnSpPr>
        <p:spPr bwMode="auto">
          <a:xfrm>
            <a:off x="7630478" y="2214998"/>
            <a:ext cx="1647496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1" name="Group 61">
            <a:extLst>
              <a:ext uri="{FF2B5EF4-FFF2-40B4-BE49-F238E27FC236}">
                <a16:creationId xmlns:a16="http://schemas.microsoft.com/office/drawing/2014/main" id="{DCBEBFA7-A51B-4FEF-81D9-6E22C48EE64C}"/>
              </a:ext>
            </a:extLst>
          </p:cNvPr>
          <p:cNvGrpSpPr/>
          <p:nvPr/>
        </p:nvGrpSpPr>
        <p:grpSpPr>
          <a:xfrm>
            <a:off x="6217936" y="3452747"/>
            <a:ext cx="453590" cy="453590"/>
            <a:chOff x="3662570" y="3523031"/>
            <a:chExt cx="453590" cy="453590"/>
          </a:xfrm>
        </p:grpSpPr>
        <p:sp>
          <p:nvSpPr>
            <p:cNvPr id="72" name="Oval 62">
              <a:extLst>
                <a:ext uri="{FF2B5EF4-FFF2-40B4-BE49-F238E27FC236}">
                  <a16:creationId xmlns:a16="http://schemas.microsoft.com/office/drawing/2014/main" id="{2B62A1F7-5058-404A-A50B-7C3C110097AB}"/>
                </a:ext>
              </a:extLst>
            </p:cNvPr>
            <p:cNvSpPr/>
            <p:nvPr/>
          </p:nvSpPr>
          <p:spPr bwMode="auto">
            <a:xfrm>
              <a:off x="3662570" y="3523031"/>
              <a:ext cx="453590" cy="453590"/>
            </a:xfrm>
            <a:prstGeom prst="ellipse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E" dirty="0">
                <a:solidFill>
                  <a:srgbClr val="000000"/>
                </a:solidFill>
              </a:endParaRPr>
            </a:p>
          </p:txBody>
        </p:sp>
        <p:grpSp>
          <p:nvGrpSpPr>
            <p:cNvPr id="73" name="Group 63">
              <a:extLst>
                <a:ext uri="{FF2B5EF4-FFF2-40B4-BE49-F238E27FC236}">
                  <a16:creationId xmlns:a16="http://schemas.microsoft.com/office/drawing/2014/main" id="{D4B40714-4F0A-4326-BA83-59AEB7172099}"/>
                </a:ext>
              </a:extLst>
            </p:cNvPr>
            <p:cNvGrpSpPr/>
            <p:nvPr/>
          </p:nvGrpSpPr>
          <p:grpSpPr>
            <a:xfrm>
              <a:off x="3726547" y="3643317"/>
              <a:ext cx="331302" cy="186723"/>
              <a:chOff x="3916392" y="1354347"/>
              <a:chExt cx="1276710" cy="1033019"/>
            </a:xfr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Freeform 64">
                <a:extLst>
                  <a:ext uri="{FF2B5EF4-FFF2-40B4-BE49-F238E27FC236}">
                    <a16:creationId xmlns:a16="http://schemas.microsoft.com/office/drawing/2014/main" id="{CB63A945-D34D-43F3-A5F1-B495A1D62AC7}"/>
                  </a:ext>
                </a:extLst>
              </p:cNvPr>
              <p:cNvSpPr/>
              <p:nvPr/>
            </p:nvSpPr>
            <p:spPr bwMode="auto">
              <a:xfrm>
                <a:off x="3916392" y="1354347"/>
                <a:ext cx="638355" cy="517585"/>
              </a:xfrm>
              <a:custGeom>
                <a:avLst/>
                <a:gdLst>
                  <a:gd name="connsiteX0" fmla="*/ 0 w 638355"/>
                  <a:gd name="connsiteY0" fmla="*/ 517585 h 517585"/>
                  <a:gd name="connsiteX1" fmla="*/ 327804 w 638355"/>
                  <a:gd name="connsiteY1" fmla="*/ 0 h 517585"/>
                  <a:gd name="connsiteX2" fmla="*/ 638355 w 638355"/>
                  <a:gd name="connsiteY2" fmla="*/ 517585 h 517585"/>
                  <a:gd name="connsiteX3" fmla="*/ 638355 w 638355"/>
                  <a:gd name="connsiteY3" fmla="*/ 517585 h 51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8355" h="517585">
                    <a:moveTo>
                      <a:pt x="0" y="517585"/>
                    </a:moveTo>
                    <a:cubicBezTo>
                      <a:pt x="110706" y="258792"/>
                      <a:pt x="221412" y="0"/>
                      <a:pt x="327804" y="0"/>
                    </a:cubicBezTo>
                    <a:cubicBezTo>
                      <a:pt x="434196" y="0"/>
                      <a:pt x="638355" y="517585"/>
                      <a:pt x="638355" y="517585"/>
                    </a:cubicBezTo>
                    <a:lnTo>
                      <a:pt x="638355" y="517585"/>
                    </a:lnTo>
                  </a:path>
                </a:pathLst>
              </a:cu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5" name="Freeform 65">
                <a:extLst>
                  <a:ext uri="{FF2B5EF4-FFF2-40B4-BE49-F238E27FC236}">
                    <a16:creationId xmlns:a16="http://schemas.microsoft.com/office/drawing/2014/main" id="{AAC9418F-2E23-4799-82C4-3940068DD1BF}"/>
                  </a:ext>
                </a:extLst>
              </p:cNvPr>
              <p:cNvSpPr/>
              <p:nvPr/>
            </p:nvSpPr>
            <p:spPr bwMode="auto">
              <a:xfrm rot="10800000">
                <a:off x="4554747" y="1869781"/>
                <a:ext cx="638355" cy="517585"/>
              </a:xfrm>
              <a:custGeom>
                <a:avLst/>
                <a:gdLst>
                  <a:gd name="connsiteX0" fmla="*/ 0 w 638355"/>
                  <a:gd name="connsiteY0" fmla="*/ 517585 h 517585"/>
                  <a:gd name="connsiteX1" fmla="*/ 327804 w 638355"/>
                  <a:gd name="connsiteY1" fmla="*/ 0 h 517585"/>
                  <a:gd name="connsiteX2" fmla="*/ 638355 w 638355"/>
                  <a:gd name="connsiteY2" fmla="*/ 517585 h 517585"/>
                  <a:gd name="connsiteX3" fmla="*/ 638355 w 638355"/>
                  <a:gd name="connsiteY3" fmla="*/ 517585 h 51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8355" h="517585">
                    <a:moveTo>
                      <a:pt x="0" y="517585"/>
                    </a:moveTo>
                    <a:cubicBezTo>
                      <a:pt x="110706" y="258792"/>
                      <a:pt x="221412" y="0"/>
                      <a:pt x="327804" y="0"/>
                    </a:cubicBezTo>
                    <a:cubicBezTo>
                      <a:pt x="434196" y="0"/>
                      <a:pt x="638355" y="517585"/>
                      <a:pt x="638355" y="517585"/>
                    </a:cubicBezTo>
                    <a:lnTo>
                      <a:pt x="638355" y="517585"/>
                    </a:lnTo>
                  </a:path>
                </a:pathLst>
              </a:cu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cxnSp>
        <p:nvCxnSpPr>
          <p:cNvPr id="76" name="Straight Connector 66">
            <a:extLst>
              <a:ext uri="{FF2B5EF4-FFF2-40B4-BE49-F238E27FC236}">
                <a16:creationId xmlns:a16="http://schemas.microsoft.com/office/drawing/2014/main" id="{BBB464C2-03C4-41F7-B472-CF3EC3896CD5}"/>
              </a:ext>
            </a:extLst>
          </p:cNvPr>
          <p:cNvCxnSpPr>
            <a:stCxn id="72" idx="0"/>
          </p:cNvCxnSpPr>
          <p:nvPr/>
        </p:nvCxnSpPr>
        <p:spPr bwMode="auto">
          <a:xfrm flipV="1">
            <a:off x="6444731" y="2231590"/>
            <a:ext cx="0" cy="1221157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67">
            <a:extLst>
              <a:ext uri="{FF2B5EF4-FFF2-40B4-BE49-F238E27FC236}">
                <a16:creationId xmlns:a16="http://schemas.microsoft.com/office/drawing/2014/main" id="{B954C9E8-7342-4C83-9D99-3C4B1DC7B1D7}"/>
              </a:ext>
            </a:extLst>
          </p:cNvPr>
          <p:cNvCxnSpPr>
            <a:endCxn id="54" idx="1"/>
          </p:cNvCxnSpPr>
          <p:nvPr/>
        </p:nvCxnSpPr>
        <p:spPr bwMode="auto">
          <a:xfrm flipV="1">
            <a:off x="6444731" y="2214998"/>
            <a:ext cx="164420" cy="2892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8" name="Group 69">
            <a:extLst>
              <a:ext uri="{FF2B5EF4-FFF2-40B4-BE49-F238E27FC236}">
                <a16:creationId xmlns:a16="http://schemas.microsoft.com/office/drawing/2014/main" id="{58FF7A8E-AD83-4DAE-B1BC-3841A7FAB0D4}"/>
              </a:ext>
            </a:extLst>
          </p:cNvPr>
          <p:cNvGrpSpPr/>
          <p:nvPr/>
        </p:nvGrpSpPr>
        <p:grpSpPr>
          <a:xfrm>
            <a:off x="9326544" y="1857070"/>
            <a:ext cx="880075" cy="719752"/>
            <a:chOff x="7222681" y="3572542"/>
            <a:chExt cx="1191600" cy="974527"/>
          </a:xfrm>
        </p:grpSpPr>
        <p:sp>
          <p:nvSpPr>
            <p:cNvPr id="79" name="Isosceles Triangle 70">
              <a:extLst>
                <a:ext uri="{FF2B5EF4-FFF2-40B4-BE49-F238E27FC236}">
                  <a16:creationId xmlns:a16="http://schemas.microsoft.com/office/drawing/2014/main" id="{DBBED666-6431-41B2-BBDF-CB109E21E773}"/>
                </a:ext>
              </a:extLst>
            </p:cNvPr>
            <p:cNvSpPr/>
            <p:nvPr/>
          </p:nvSpPr>
          <p:spPr bwMode="auto">
            <a:xfrm rot="5400000">
              <a:off x="7188543" y="3777130"/>
              <a:ext cx="627796" cy="559519"/>
            </a:xfrm>
            <a:prstGeom prst="triangle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80" name="Isosceles Triangle 71">
              <a:extLst>
                <a:ext uri="{FF2B5EF4-FFF2-40B4-BE49-F238E27FC236}">
                  <a16:creationId xmlns:a16="http://schemas.microsoft.com/office/drawing/2014/main" id="{72873540-DFC9-47F5-B2D7-ACE26B39E44F}"/>
                </a:ext>
              </a:extLst>
            </p:cNvPr>
            <p:cNvSpPr/>
            <p:nvPr/>
          </p:nvSpPr>
          <p:spPr bwMode="auto">
            <a:xfrm rot="5400000">
              <a:off x="7497187" y="3629976"/>
              <a:ext cx="974527" cy="859660"/>
            </a:xfrm>
            <a:prstGeom prst="triangle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E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1" name="Group 72">
            <a:extLst>
              <a:ext uri="{FF2B5EF4-FFF2-40B4-BE49-F238E27FC236}">
                <a16:creationId xmlns:a16="http://schemas.microsoft.com/office/drawing/2014/main" id="{4DF12039-6DA8-4DB3-9E80-E496E6CE95DD}"/>
              </a:ext>
            </a:extLst>
          </p:cNvPr>
          <p:cNvGrpSpPr/>
          <p:nvPr/>
        </p:nvGrpSpPr>
        <p:grpSpPr>
          <a:xfrm>
            <a:off x="10922125" y="1930788"/>
            <a:ext cx="393111" cy="1069633"/>
            <a:chOff x="5186149" y="4507313"/>
            <a:chExt cx="532263" cy="1448256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2" name="Isosceles Triangle 73">
              <a:extLst>
                <a:ext uri="{FF2B5EF4-FFF2-40B4-BE49-F238E27FC236}">
                  <a16:creationId xmlns:a16="http://schemas.microsoft.com/office/drawing/2014/main" id="{9F058668-4C9E-4692-9507-FC8C2EC40321}"/>
                </a:ext>
              </a:extLst>
            </p:cNvPr>
            <p:cNvSpPr/>
            <p:nvPr/>
          </p:nvSpPr>
          <p:spPr bwMode="auto">
            <a:xfrm rot="10800000">
              <a:off x="5186149" y="4507313"/>
              <a:ext cx="532263" cy="329865"/>
            </a:xfrm>
            <a:prstGeom prst="triangl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E" dirty="0">
                <a:solidFill>
                  <a:srgbClr val="000000"/>
                </a:solidFill>
              </a:endParaRPr>
            </a:p>
          </p:txBody>
        </p:sp>
        <p:cxnSp>
          <p:nvCxnSpPr>
            <p:cNvPr id="83" name="Straight Connector 74">
              <a:extLst>
                <a:ext uri="{FF2B5EF4-FFF2-40B4-BE49-F238E27FC236}">
                  <a16:creationId xmlns:a16="http://schemas.microsoft.com/office/drawing/2014/main" id="{5FB0918D-1383-43AF-BBB1-D9D071543199}"/>
                </a:ext>
              </a:extLst>
            </p:cNvPr>
            <p:cNvCxnSpPr>
              <a:stCxn id="82" idx="0"/>
            </p:cNvCxnSpPr>
            <p:nvPr/>
          </p:nvCxnSpPr>
          <p:spPr bwMode="auto">
            <a:xfrm>
              <a:off x="5452280" y="4837178"/>
              <a:ext cx="0" cy="1118391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4" name="Group 75">
            <a:extLst>
              <a:ext uri="{FF2B5EF4-FFF2-40B4-BE49-F238E27FC236}">
                <a16:creationId xmlns:a16="http://schemas.microsoft.com/office/drawing/2014/main" id="{C00156D9-593C-4E7C-9C66-73399EDE1461}"/>
              </a:ext>
            </a:extLst>
          </p:cNvPr>
          <p:cNvGrpSpPr/>
          <p:nvPr/>
        </p:nvGrpSpPr>
        <p:grpSpPr>
          <a:xfrm>
            <a:off x="10548003" y="2541819"/>
            <a:ext cx="374122" cy="917833"/>
            <a:chOff x="7275649" y="5071858"/>
            <a:chExt cx="506552" cy="1242723"/>
          </a:xfrm>
        </p:grpSpPr>
        <p:grpSp>
          <p:nvGrpSpPr>
            <p:cNvPr id="85" name="Group 76">
              <a:extLst>
                <a:ext uri="{FF2B5EF4-FFF2-40B4-BE49-F238E27FC236}">
                  <a16:creationId xmlns:a16="http://schemas.microsoft.com/office/drawing/2014/main" id="{5D9CDA9F-F2BE-4B43-B44E-30B3E14FC7E7}"/>
                </a:ext>
              </a:extLst>
            </p:cNvPr>
            <p:cNvGrpSpPr/>
            <p:nvPr/>
          </p:nvGrpSpPr>
          <p:grpSpPr>
            <a:xfrm>
              <a:off x="7275649" y="5071858"/>
              <a:ext cx="506552" cy="620935"/>
              <a:chOff x="3520008" y="4507314"/>
              <a:chExt cx="506552" cy="620935"/>
            </a:xfrm>
            <a:effectLst/>
          </p:grpSpPr>
          <p:grpSp>
            <p:nvGrpSpPr>
              <p:cNvPr id="100" name="Group 91">
                <a:extLst>
                  <a:ext uri="{FF2B5EF4-FFF2-40B4-BE49-F238E27FC236}">
                    <a16:creationId xmlns:a16="http://schemas.microsoft.com/office/drawing/2014/main" id="{E22A9A27-ADD0-4EB2-A474-7D35DDA3B94B}"/>
                  </a:ext>
                </a:extLst>
              </p:cNvPr>
              <p:cNvGrpSpPr/>
              <p:nvPr/>
            </p:nvGrpSpPr>
            <p:grpSpPr>
              <a:xfrm>
                <a:off x="3520008" y="4507314"/>
                <a:ext cx="506552" cy="620935"/>
                <a:chOff x="2670270" y="4293752"/>
                <a:chExt cx="506552" cy="620935"/>
              </a:xfrm>
            </p:grpSpPr>
            <p:sp>
              <p:nvSpPr>
                <p:cNvPr id="103" name="Rectangle 94">
                  <a:extLst>
                    <a:ext uri="{FF2B5EF4-FFF2-40B4-BE49-F238E27FC236}">
                      <a16:creationId xmlns:a16="http://schemas.microsoft.com/office/drawing/2014/main" id="{E4B35D26-2B67-46EE-9E4C-4869FB98720D}"/>
                    </a:ext>
                  </a:extLst>
                </p:cNvPr>
                <p:cNvSpPr/>
                <p:nvPr/>
              </p:nvSpPr>
              <p:spPr bwMode="auto">
                <a:xfrm>
                  <a:off x="2670270" y="4293752"/>
                  <a:ext cx="506552" cy="620935"/>
                </a:xfrm>
                <a:prstGeom prst="rect">
                  <a:avLst/>
                </a:prstGeom>
                <a:solidFill>
                  <a:srgbClr val="00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E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04" name="Group 95">
                  <a:extLst>
                    <a:ext uri="{FF2B5EF4-FFF2-40B4-BE49-F238E27FC236}">
                      <a16:creationId xmlns:a16="http://schemas.microsoft.com/office/drawing/2014/main" id="{A5A9C92A-E31C-4FAA-A0AD-B0DD4D27C320}"/>
                    </a:ext>
                  </a:extLst>
                </p:cNvPr>
                <p:cNvGrpSpPr/>
                <p:nvPr/>
              </p:nvGrpSpPr>
              <p:grpSpPr>
                <a:xfrm>
                  <a:off x="2767062" y="4416778"/>
                  <a:ext cx="336430" cy="109625"/>
                  <a:chOff x="3916392" y="1354347"/>
                  <a:chExt cx="1276710" cy="1033019"/>
                </a:xfr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11" name="Freeform 102">
                    <a:extLst>
                      <a:ext uri="{FF2B5EF4-FFF2-40B4-BE49-F238E27FC236}">
                        <a16:creationId xmlns:a16="http://schemas.microsoft.com/office/drawing/2014/main" id="{38FD160B-A1DF-41CB-8DF0-7C811C7110F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16392" y="1354347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2" name="Freeform 103">
                    <a:extLst>
                      <a:ext uri="{FF2B5EF4-FFF2-40B4-BE49-F238E27FC236}">
                        <a16:creationId xmlns:a16="http://schemas.microsoft.com/office/drawing/2014/main" id="{501D09EA-0E23-4545-9E56-27E77ED6D8D8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4554747" y="1869781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05" name="Group 96">
                  <a:extLst>
                    <a:ext uri="{FF2B5EF4-FFF2-40B4-BE49-F238E27FC236}">
                      <a16:creationId xmlns:a16="http://schemas.microsoft.com/office/drawing/2014/main" id="{0E2DDB0D-216D-4408-80BE-907217E86F37}"/>
                    </a:ext>
                  </a:extLst>
                </p:cNvPr>
                <p:cNvGrpSpPr/>
                <p:nvPr/>
              </p:nvGrpSpPr>
              <p:grpSpPr>
                <a:xfrm>
                  <a:off x="2767062" y="4541455"/>
                  <a:ext cx="336430" cy="109625"/>
                  <a:chOff x="3916392" y="1354347"/>
                  <a:chExt cx="1276710" cy="1033019"/>
                </a:xfr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09" name="Freeform 100">
                    <a:extLst>
                      <a:ext uri="{FF2B5EF4-FFF2-40B4-BE49-F238E27FC236}">
                        <a16:creationId xmlns:a16="http://schemas.microsoft.com/office/drawing/2014/main" id="{6AF48F59-C0D3-40D3-A802-ABDD8B00595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16392" y="1354347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0" name="Freeform 101">
                    <a:extLst>
                      <a:ext uri="{FF2B5EF4-FFF2-40B4-BE49-F238E27FC236}">
                        <a16:creationId xmlns:a16="http://schemas.microsoft.com/office/drawing/2014/main" id="{20AC13B1-BE0A-47EB-AC81-414D19286110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4554747" y="1869781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06" name="Group 97">
                  <a:extLst>
                    <a:ext uri="{FF2B5EF4-FFF2-40B4-BE49-F238E27FC236}">
                      <a16:creationId xmlns:a16="http://schemas.microsoft.com/office/drawing/2014/main" id="{E0E1062A-090E-46F1-A4E0-C136ACCD5C1B}"/>
                    </a:ext>
                  </a:extLst>
                </p:cNvPr>
                <p:cNvGrpSpPr/>
                <p:nvPr/>
              </p:nvGrpSpPr>
              <p:grpSpPr>
                <a:xfrm>
                  <a:off x="2784295" y="4670002"/>
                  <a:ext cx="336430" cy="109625"/>
                  <a:chOff x="3916392" y="1354347"/>
                  <a:chExt cx="1276710" cy="1033019"/>
                </a:xfr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07" name="Freeform 98">
                    <a:extLst>
                      <a:ext uri="{FF2B5EF4-FFF2-40B4-BE49-F238E27FC236}">
                        <a16:creationId xmlns:a16="http://schemas.microsoft.com/office/drawing/2014/main" id="{67292804-3130-4D30-83BE-0F5E0703649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16392" y="1354347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8" name="Freeform 99">
                    <a:extLst>
                      <a:ext uri="{FF2B5EF4-FFF2-40B4-BE49-F238E27FC236}">
                        <a16:creationId xmlns:a16="http://schemas.microsoft.com/office/drawing/2014/main" id="{6738ED0F-264B-47D4-98C2-DA44E90D839A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4554747" y="1869781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cxnSp>
            <p:nvCxnSpPr>
              <p:cNvPr id="101" name="Straight Connector 92">
                <a:extLst>
                  <a:ext uri="{FF2B5EF4-FFF2-40B4-BE49-F238E27FC236}">
                    <a16:creationId xmlns:a16="http://schemas.microsoft.com/office/drawing/2014/main" id="{E2BBF6FC-B907-4D6D-948E-84D458E950F2}"/>
                  </a:ext>
                </a:extLst>
              </p:cNvPr>
              <p:cNvCxnSpPr/>
              <p:nvPr/>
            </p:nvCxnSpPr>
            <p:spPr bwMode="auto">
              <a:xfrm flipV="1">
                <a:off x="3752240" y="4630340"/>
                <a:ext cx="116882" cy="97357"/>
              </a:xfrm>
              <a:prstGeom prst="line">
                <a:avLst/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Straight Connector 93">
                <a:extLst>
                  <a:ext uri="{FF2B5EF4-FFF2-40B4-BE49-F238E27FC236}">
                    <a16:creationId xmlns:a16="http://schemas.microsoft.com/office/drawing/2014/main" id="{E9C8B917-BC8E-4C39-9A7B-BAC28BA42420}"/>
                  </a:ext>
                </a:extLst>
              </p:cNvPr>
              <p:cNvCxnSpPr/>
              <p:nvPr/>
            </p:nvCxnSpPr>
            <p:spPr bwMode="auto">
              <a:xfrm flipV="1">
                <a:off x="3729718" y="4886103"/>
                <a:ext cx="116882" cy="97357"/>
              </a:xfrm>
              <a:prstGeom prst="line">
                <a:avLst/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6" name="Group 77">
              <a:extLst>
                <a:ext uri="{FF2B5EF4-FFF2-40B4-BE49-F238E27FC236}">
                  <a16:creationId xmlns:a16="http://schemas.microsoft.com/office/drawing/2014/main" id="{03FA6963-80CF-4A73-A91A-2E29590901B4}"/>
                </a:ext>
              </a:extLst>
            </p:cNvPr>
            <p:cNvGrpSpPr/>
            <p:nvPr/>
          </p:nvGrpSpPr>
          <p:grpSpPr>
            <a:xfrm>
              <a:off x="7275649" y="5693646"/>
              <a:ext cx="506552" cy="620935"/>
              <a:chOff x="3520008" y="4507314"/>
              <a:chExt cx="506552" cy="620935"/>
            </a:xfrm>
            <a:effectLst/>
          </p:grpSpPr>
          <p:grpSp>
            <p:nvGrpSpPr>
              <p:cNvPr id="87" name="Group 78">
                <a:extLst>
                  <a:ext uri="{FF2B5EF4-FFF2-40B4-BE49-F238E27FC236}">
                    <a16:creationId xmlns:a16="http://schemas.microsoft.com/office/drawing/2014/main" id="{08E62752-E112-4936-A5F8-A97DEF41A33E}"/>
                  </a:ext>
                </a:extLst>
              </p:cNvPr>
              <p:cNvGrpSpPr/>
              <p:nvPr/>
            </p:nvGrpSpPr>
            <p:grpSpPr>
              <a:xfrm>
                <a:off x="3520008" y="4507314"/>
                <a:ext cx="506552" cy="620935"/>
                <a:chOff x="2670270" y="4293752"/>
                <a:chExt cx="506552" cy="620935"/>
              </a:xfrm>
            </p:grpSpPr>
            <p:sp>
              <p:nvSpPr>
                <p:cNvPr id="90" name="Rectangle 81">
                  <a:extLst>
                    <a:ext uri="{FF2B5EF4-FFF2-40B4-BE49-F238E27FC236}">
                      <a16:creationId xmlns:a16="http://schemas.microsoft.com/office/drawing/2014/main" id="{2F0E6CEB-787E-4DAD-A859-7B7F9C2AC6A3}"/>
                    </a:ext>
                  </a:extLst>
                </p:cNvPr>
                <p:cNvSpPr/>
                <p:nvPr/>
              </p:nvSpPr>
              <p:spPr bwMode="auto">
                <a:xfrm>
                  <a:off x="2670270" y="4293752"/>
                  <a:ext cx="506552" cy="620935"/>
                </a:xfrm>
                <a:prstGeom prst="rect">
                  <a:avLst/>
                </a:prstGeom>
                <a:solidFill>
                  <a:srgbClr val="00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E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91" name="Group 82">
                  <a:extLst>
                    <a:ext uri="{FF2B5EF4-FFF2-40B4-BE49-F238E27FC236}">
                      <a16:creationId xmlns:a16="http://schemas.microsoft.com/office/drawing/2014/main" id="{54201345-1FE1-4229-8518-18CADF2C74D8}"/>
                    </a:ext>
                  </a:extLst>
                </p:cNvPr>
                <p:cNvGrpSpPr/>
                <p:nvPr/>
              </p:nvGrpSpPr>
              <p:grpSpPr>
                <a:xfrm>
                  <a:off x="2767062" y="4416778"/>
                  <a:ext cx="336430" cy="109625"/>
                  <a:chOff x="3916392" y="1354347"/>
                  <a:chExt cx="1276710" cy="1033019"/>
                </a:xfr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98" name="Freeform 89">
                    <a:extLst>
                      <a:ext uri="{FF2B5EF4-FFF2-40B4-BE49-F238E27FC236}">
                        <a16:creationId xmlns:a16="http://schemas.microsoft.com/office/drawing/2014/main" id="{1CF28B73-4BC9-48D5-866D-807CE2F3A67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16392" y="1354347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9" name="Freeform 90">
                    <a:extLst>
                      <a:ext uri="{FF2B5EF4-FFF2-40B4-BE49-F238E27FC236}">
                        <a16:creationId xmlns:a16="http://schemas.microsoft.com/office/drawing/2014/main" id="{F92C50BE-1824-41F4-AA93-67F77C9004EC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4554747" y="1869781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92" name="Group 83">
                  <a:extLst>
                    <a:ext uri="{FF2B5EF4-FFF2-40B4-BE49-F238E27FC236}">
                      <a16:creationId xmlns:a16="http://schemas.microsoft.com/office/drawing/2014/main" id="{107CCB38-176E-4CAD-BC57-AC1900F4F275}"/>
                    </a:ext>
                  </a:extLst>
                </p:cNvPr>
                <p:cNvGrpSpPr/>
                <p:nvPr/>
              </p:nvGrpSpPr>
              <p:grpSpPr>
                <a:xfrm>
                  <a:off x="2767062" y="4541455"/>
                  <a:ext cx="336430" cy="109625"/>
                  <a:chOff x="3916392" y="1354347"/>
                  <a:chExt cx="1276710" cy="1033019"/>
                </a:xfr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96" name="Freeform 87">
                    <a:extLst>
                      <a:ext uri="{FF2B5EF4-FFF2-40B4-BE49-F238E27FC236}">
                        <a16:creationId xmlns:a16="http://schemas.microsoft.com/office/drawing/2014/main" id="{CD69413C-5848-48A0-8D5F-C80CF01D73F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16392" y="1354347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7" name="Freeform 88">
                    <a:extLst>
                      <a:ext uri="{FF2B5EF4-FFF2-40B4-BE49-F238E27FC236}">
                        <a16:creationId xmlns:a16="http://schemas.microsoft.com/office/drawing/2014/main" id="{8BE07A06-9594-415F-8391-94FD93AB3028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4554747" y="1869781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93" name="Group 84">
                  <a:extLst>
                    <a:ext uri="{FF2B5EF4-FFF2-40B4-BE49-F238E27FC236}">
                      <a16:creationId xmlns:a16="http://schemas.microsoft.com/office/drawing/2014/main" id="{EF542B0D-C6B1-40FF-B394-DBA40735B295}"/>
                    </a:ext>
                  </a:extLst>
                </p:cNvPr>
                <p:cNvGrpSpPr/>
                <p:nvPr/>
              </p:nvGrpSpPr>
              <p:grpSpPr>
                <a:xfrm>
                  <a:off x="2784295" y="4670002"/>
                  <a:ext cx="336430" cy="109625"/>
                  <a:chOff x="3916392" y="1354347"/>
                  <a:chExt cx="1276710" cy="1033019"/>
                </a:xfr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94" name="Freeform 85">
                    <a:extLst>
                      <a:ext uri="{FF2B5EF4-FFF2-40B4-BE49-F238E27FC236}">
                        <a16:creationId xmlns:a16="http://schemas.microsoft.com/office/drawing/2014/main" id="{D47437B0-F6AE-4696-889A-0B261259CD1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16392" y="1354347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5" name="Freeform 86">
                    <a:extLst>
                      <a:ext uri="{FF2B5EF4-FFF2-40B4-BE49-F238E27FC236}">
                        <a16:creationId xmlns:a16="http://schemas.microsoft.com/office/drawing/2014/main" id="{5380FD93-F7BB-45CA-923C-7187D260CEAF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4554747" y="1869781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cxnSp>
            <p:nvCxnSpPr>
              <p:cNvPr id="88" name="Straight Connector 79">
                <a:extLst>
                  <a:ext uri="{FF2B5EF4-FFF2-40B4-BE49-F238E27FC236}">
                    <a16:creationId xmlns:a16="http://schemas.microsoft.com/office/drawing/2014/main" id="{9FE762CE-ABA4-4FC6-A021-013656611D18}"/>
                  </a:ext>
                </a:extLst>
              </p:cNvPr>
              <p:cNvCxnSpPr/>
              <p:nvPr/>
            </p:nvCxnSpPr>
            <p:spPr bwMode="auto">
              <a:xfrm flipV="1">
                <a:off x="3752240" y="4630340"/>
                <a:ext cx="116882" cy="97357"/>
              </a:xfrm>
              <a:prstGeom prst="line">
                <a:avLst/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Straight Connector 80">
                <a:extLst>
                  <a:ext uri="{FF2B5EF4-FFF2-40B4-BE49-F238E27FC236}">
                    <a16:creationId xmlns:a16="http://schemas.microsoft.com/office/drawing/2014/main" id="{5FC992D7-28D2-4A9E-A3ED-AC489C144764}"/>
                  </a:ext>
                </a:extLst>
              </p:cNvPr>
              <p:cNvCxnSpPr/>
              <p:nvPr/>
            </p:nvCxnSpPr>
            <p:spPr bwMode="auto">
              <a:xfrm flipV="1">
                <a:off x="3729718" y="4886103"/>
                <a:ext cx="116882" cy="97357"/>
              </a:xfrm>
              <a:prstGeom prst="line">
                <a:avLst/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113" name="Straight Connector 104">
            <a:extLst>
              <a:ext uri="{FF2B5EF4-FFF2-40B4-BE49-F238E27FC236}">
                <a16:creationId xmlns:a16="http://schemas.microsoft.com/office/drawing/2014/main" id="{8979D608-FDFC-49CC-82D1-EE8053EE32B7}"/>
              </a:ext>
            </a:extLst>
          </p:cNvPr>
          <p:cNvCxnSpPr/>
          <p:nvPr/>
        </p:nvCxnSpPr>
        <p:spPr bwMode="auto">
          <a:xfrm flipH="1">
            <a:off x="10922125" y="3000930"/>
            <a:ext cx="196555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Elbow Connector 105">
            <a:extLst>
              <a:ext uri="{FF2B5EF4-FFF2-40B4-BE49-F238E27FC236}">
                <a16:creationId xmlns:a16="http://schemas.microsoft.com/office/drawing/2014/main" id="{CD302458-0DD7-4D41-9035-383B42A1100B}"/>
              </a:ext>
            </a:extLst>
          </p:cNvPr>
          <p:cNvCxnSpPr>
            <a:stCxn id="80" idx="0"/>
            <a:endCxn id="103" idx="1"/>
          </p:cNvCxnSpPr>
          <p:nvPr/>
        </p:nvCxnSpPr>
        <p:spPr bwMode="auto">
          <a:xfrm>
            <a:off x="10206619" y="2216947"/>
            <a:ext cx="341384" cy="554173"/>
          </a:xfrm>
          <a:prstGeom prst="bentConnector3">
            <a:avLst>
              <a:gd name="adj1" fmla="val 50000"/>
            </a:avLst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5" name="TextBox 106">
            <a:extLst>
              <a:ext uri="{FF2B5EF4-FFF2-40B4-BE49-F238E27FC236}">
                <a16:creationId xmlns:a16="http://schemas.microsoft.com/office/drawing/2014/main" id="{12B23C49-0F9D-42AB-A881-C4F26B5B72AF}"/>
              </a:ext>
            </a:extLst>
          </p:cNvPr>
          <p:cNvSpPr txBox="1"/>
          <p:nvPr/>
        </p:nvSpPr>
        <p:spPr bwMode="auto">
          <a:xfrm>
            <a:off x="9711810" y="2063318"/>
            <a:ext cx="245782" cy="22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IE" sz="140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</a:t>
            </a:r>
          </a:p>
        </p:txBody>
      </p:sp>
      <p:cxnSp>
        <p:nvCxnSpPr>
          <p:cNvPr id="116" name="Elbow Connector 107">
            <a:extLst>
              <a:ext uri="{FF2B5EF4-FFF2-40B4-BE49-F238E27FC236}">
                <a16:creationId xmlns:a16="http://schemas.microsoft.com/office/drawing/2014/main" id="{2BD719C8-86B9-4E02-B369-3A7C8ED6FB16}"/>
              </a:ext>
            </a:extLst>
          </p:cNvPr>
          <p:cNvCxnSpPr>
            <a:stCxn id="90" idx="1"/>
          </p:cNvCxnSpPr>
          <p:nvPr/>
        </p:nvCxnSpPr>
        <p:spPr bwMode="auto">
          <a:xfrm rot="10800000" flipV="1">
            <a:off x="10320287" y="3230351"/>
            <a:ext cx="227717" cy="1930000"/>
          </a:xfrm>
          <a:prstGeom prst="bentConnector2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7" name="Group 108">
            <a:extLst>
              <a:ext uri="{FF2B5EF4-FFF2-40B4-BE49-F238E27FC236}">
                <a16:creationId xmlns:a16="http://schemas.microsoft.com/office/drawing/2014/main" id="{FAE53B36-7DC2-4241-A995-4C955F0396FF}"/>
              </a:ext>
            </a:extLst>
          </p:cNvPr>
          <p:cNvGrpSpPr/>
          <p:nvPr/>
        </p:nvGrpSpPr>
        <p:grpSpPr>
          <a:xfrm>
            <a:off x="8732508" y="1987963"/>
            <a:ext cx="374122" cy="646153"/>
            <a:chOff x="3520008" y="4507314"/>
            <a:chExt cx="506552" cy="874875"/>
          </a:xfrm>
        </p:grpSpPr>
        <p:grpSp>
          <p:nvGrpSpPr>
            <p:cNvPr id="118" name="Group 109">
              <a:extLst>
                <a:ext uri="{FF2B5EF4-FFF2-40B4-BE49-F238E27FC236}">
                  <a16:creationId xmlns:a16="http://schemas.microsoft.com/office/drawing/2014/main" id="{38E00108-561A-4EA3-B94C-A2133314A818}"/>
                </a:ext>
              </a:extLst>
            </p:cNvPr>
            <p:cNvGrpSpPr/>
            <p:nvPr/>
          </p:nvGrpSpPr>
          <p:grpSpPr>
            <a:xfrm>
              <a:off x="3520008" y="4507314"/>
              <a:ext cx="506552" cy="620935"/>
              <a:chOff x="3520008" y="4507314"/>
              <a:chExt cx="506552" cy="620935"/>
            </a:xfrm>
          </p:grpSpPr>
          <p:grpSp>
            <p:nvGrpSpPr>
              <p:cNvPr id="120" name="Group 111">
                <a:extLst>
                  <a:ext uri="{FF2B5EF4-FFF2-40B4-BE49-F238E27FC236}">
                    <a16:creationId xmlns:a16="http://schemas.microsoft.com/office/drawing/2014/main" id="{FABC4B28-A862-4A43-B0BD-6149F6CC15A6}"/>
                  </a:ext>
                </a:extLst>
              </p:cNvPr>
              <p:cNvGrpSpPr/>
              <p:nvPr/>
            </p:nvGrpSpPr>
            <p:grpSpPr>
              <a:xfrm>
                <a:off x="3520008" y="4507314"/>
                <a:ext cx="506552" cy="620935"/>
                <a:chOff x="2670270" y="4293752"/>
                <a:chExt cx="506552" cy="620935"/>
              </a:xfrm>
            </p:grpSpPr>
            <p:sp>
              <p:nvSpPr>
                <p:cNvPr id="123" name="Rectangle 114">
                  <a:extLst>
                    <a:ext uri="{FF2B5EF4-FFF2-40B4-BE49-F238E27FC236}">
                      <a16:creationId xmlns:a16="http://schemas.microsoft.com/office/drawing/2014/main" id="{DAFF45AF-09EF-482C-B109-CCBEE126E268}"/>
                    </a:ext>
                  </a:extLst>
                </p:cNvPr>
                <p:cNvSpPr/>
                <p:nvPr/>
              </p:nvSpPr>
              <p:spPr bwMode="auto">
                <a:xfrm>
                  <a:off x="2670270" y="4293752"/>
                  <a:ext cx="506552" cy="620935"/>
                </a:xfrm>
                <a:prstGeom prst="rect">
                  <a:avLst/>
                </a:prstGeom>
                <a:solidFill>
                  <a:srgbClr val="00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E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24" name="Group 115">
                  <a:extLst>
                    <a:ext uri="{FF2B5EF4-FFF2-40B4-BE49-F238E27FC236}">
                      <a16:creationId xmlns:a16="http://schemas.microsoft.com/office/drawing/2014/main" id="{7C5AE6C1-294F-4091-B530-FE0101C51E6D}"/>
                    </a:ext>
                  </a:extLst>
                </p:cNvPr>
                <p:cNvGrpSpPr/>
                <p:nvPr/>
              </p:nvGrpSpPr>
              <p:grpSpPr>
                <a:xfrm>
                  <a:off x="2767062" y="4416778"/>
                  <a:ext cx="336430" cy="109625"/>
                  <a:chOff x="3916392" y="1354347"/>
                  <a:chExt cx="1276710" cy="1033019"/>
                </a:xfr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31" name="Freeform 122">
                    <a:extLst>
                      <a:ext uri="{FF2B5EF4-FFF2-40B4-BE49-F238E27FC236}">
                        <a16:creationId xmlns:a16="http://schemas.microsoft.com/office/drawing/2014/main" id="{3C8694AF-562E-4CAA-B8D9-AE95B938379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16392" y="1354347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2" name="Freeform 123">
                    <a:extLst>
                      <a:ext uri="{FF2B5EF4-FFF2-40B4-BE49-F238E27FC236}">
                        <a16:creationId xmlns:a16="http://schemas.microsoft.com/office/drawing/2014/main" id="{D5C2FC94-A555-44FD-8338-47E5793893F4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4554747" y="1869781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25" name="Group 116">
                  <a:extLst>
                    <a:ext uri="{FF2B5EF4-FFF2-40B4-BE49-F238E27FC236}">
                      <a16:creationId xmlns:a16="http://schemas.microsoft.com/office/drawing/2014/main" id="{FF47967C-4694-4A66-B818-4C6927E13EF1}"/>
                    </a:ext>
                  </a:extLst>
                </p:cNvPr>
                <p:cNvGrpSpPr/>
                <p:nvPr/>
              </p:nvGrpSpPr>
              <p:grpSpPr>
                <a:xfrm>
                  <a:off x="2767062" y="4541455"/>
                  <a:ext cx="336430" cy="109625"/>
                  <a:chOff x="3916392" y="1354347"/>
                  <a:chExt cx="1276710" cy="1033019"/>
                </a:xfr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29" name="Freeform 120">
                    <a:extLst>
                      <a:ext uri="{FF2B5EF4-FFF2-40B4-BE49-F238E27FC236}">
                        <a16:creationId xmlns:a16="http://schemas.microsoft.com/office/drawing/2014/main" id="{56F40662-85A9-4A5F-8E08-97D2150409A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16392" y="1354347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0" name="Freeform 121">
                    <a:extLst>
                      <a:ext uri="{FF2B5EF4-FFF2-40B4-BE49-F238E27FC236}">
                        <a16:creationId xmlns:a16="http://schemas.microsoft.com/office/drawing/2014/main" id="{9E7069D8-783B-4D15-9DE2-DEB4F08E08D0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4554747" y="1869781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26" name="Group 117">
                  <a:extLst>
                    <a:ext uri="{FF2B5EF4-FFF2-40B4-BE49-F238E27FC236}">
                      <a16:creationId xmlns:a16="http://schemas.microsoft.com/office/drawing/2014/main" id="{AAECD37C-5D0C-4842-A6C7-F848AEBDC3D9}"/>
                    </a:ext>
                  </a:extLst>
                </p:cNvPr>
                <p:cNvGrpSpPr/>
                <p:nvPr/>
              </p:nvGrpSpPr>
              <p:grpSpPr>
                <a:xfrm>
                  <a:off x="2784295" y="4670002"/>
                  <a:ext cx="336430" cy="109625"/>
                  <a:chOff x="3916392" y="1354347"/>
                  <a:chExt cx="1276710" cy="1033019"/>
                </a:xfr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27" name="Freeform 118">
                    <a:extLst>
                      <a:ext uri="{FF2B5EF4-FFF2-40B4-BE49-F238E27FC236}">
                        <a16:creationId xmlns:a16="http://schemas.microsoft.com/office/drawing/2014/main" id="{EC691E74-B16C-405B-A92A-3CC28DA60C2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16392" y="1354347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8" name="Freeform 119">
                    <a:extLst>
                      <a:ext uri="{FF2B5EF4-FFF2-40B4-BE49-F238E27FC236}">
                        <a16:creationId xmlns:a16="http://schemas.microsoft.com/office/drawing/2014/main" id="{12204BE1-E35D-40E9-A61A-51B550D9195D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4554747" y="1869781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cxnSp>
            <p:nvCxnSpPr>
              <p:cNvPr id="121" name="Straight Connector 112">
                <a:extLst>
                  <a:ext uri="{FF2B5EF4-FFF2-40B4-BE49-F238E27FC236}">
                    <a16:creationId xmlns:a16="http://schemas.microsoft.com/office/drawing/2014/main" id="{6C9F29AF-28EE-4733-81C8-7F20069B245D}"/>
                  </a:ext>
                </a:extLst>
              </p:cNvPr>
              <p:cNvCxnSpPr/>
              <p:nvPr/>
            </p:nvCxnSpPr>
            <p:spPr bwMode="auto">
              <a:xfrm flipV="1">
                <a:off x="3752240" y="4630340"/>
                <a:ext cx="116882" cy="97357"/>
              </a:xfrm>
              <a:prstGeom prst="line">
                <a:avLst/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Straight Connector 113">
                <a:extLst>
                  <a:ext uri="{FF2B5EF4-FFF2-40B4-BE49-F238E27FC236}">
                    <a16:creationId xmlns:a16="http://schemas.microsoft.com/office/drawing/2014/main" id="{5DCF4D34-673D-44E4-A255-8C74FE26D6AB}"/>
                  </a:ext>
                </a:extLst>
              </p:cNvPr>
              <p:cNvCxnSpPr/>
              <p:nvPr/>
            </p:nvCxnSpPr>
            <p:spPr bwMode="auto">
              <a:xfrm flipV="1">
                <a:off x="3729718" y="4886103"/>
                <a:ext cx="116882" cy="97357"/>
              </a:xfrm>
              <a:prstGeom prst="line">
                <a:avLst/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19" name="TextBox 110">
              <a:extLst>
                <a:ext uri="{FF2B5EF4-FFF2-40B4-BE49-F238E27FC236}">
                  <a16:creationId xmlns:a16="http://schemas.microsoft.com/office/drawing/2014/main" id="{F809C06D-4605-4EB2-A66D-C762F57BC7E8}"/>
                </a:ext>
              </a:extLst>
            </p:cNvPr>
            <p:cNvSpPr txBox="1"/>
            <p:nvPr/>
          </p:nvSpPr>
          <p:spPr bwMode="auto">
            <a:xfrm>
              <a:off x="3614987" y="5133722"/>
              <a:ext cx="348813" cy="248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kumimoji="0" lang="en-IE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BPF</a:t>
              </a:r>
            </a:p>
          </p:txBody>
        </p:sp>
      </p:grpSp>
      <p:sp>
        <p:nvSpPr>
          <p:cNvPr id="133" name="TextBox 124">
            <a:extLst>
              <a:ext uri="{FF2B5EF4-FFF2-40B4-BE49-F238E27FC236}">
                <a16:creationId xmlns:a16="http://schemas.microsoft.com/office/drawing/2014/main" id="{52C2CA01-F06C-4A23-AC39-C21ABA7C84C9}"/>
              </a:ext>
            </a:extLst>
          </p:cNvPr>
          <p:cNvSpPr txBox="1"/>
          <p:nvPr/>
        </p:nvSpPr>
        <p:spPr bwMode="auto">
          <a:xfrm>
            <a:off x="4053571" y="1370338"/>
            <a:ext cx="142027" cy="32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IE" sz="140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</a:p>
        </p:txBody>
      </p:sp>
      <p:sp>
        <p:nvSpPr>
          <p:cNvPr id="134" name="TextBox 125">
            <a:extLst>
              <a:ext uri="{FF2B5EF4-FFF2-40B4-BE49-F238E27FC236}">
                <a16:creationId xmlns:a16="http://schemas.microsoft.com/office/drawing/2014/main" id="{E0EA79D1-0F47-4BD4-8B96-042C7E719815}"/>
              </a:ext>
            </a:extLst>
          </p:cNvPr>
          <p:cNvSpPr txBox="1"/>
          <p:nvPr/>
        </p:nvSpPr>
        <p:spPr bwMode="auto">
          <a:xfrm>
            <a:off x="3965640" y="2413089"/>
            <a:ext cx="231795" cy="32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IE" sz="140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</a:t>
            </a:r>
          </a:p>
        </p:txBody>
      </p:sp>
      <p:sp>
        <p:nvSpPr>
          <p:cNvPr id="135" name="TextBox 126">
            <a:extLst>
              <a:ext uri="{FF2B5EF4-FFF2-40B4-BE49-F238E27FC236}">
                <a16:creationId xmlns:a16="http://schemas.microsoft.com/office/drawing/2014/main" id="{A7A93FFB-342A-43AB-B144-8108E3CCE113}"/>
              </a:ext>
            </a:extLst>
          </p:cNvPr>
          <p:cNvSpPr txBox="1"/>
          <p:nvPr/>
        </p:nvSpPr>
        <p:spPr bwMode="auto">
          <a:xfrm>
            <a:off x="11020402" y="3127655"/>
            <a:ext cx="383118" cy="34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IE" sz="10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Duplex</a:t>
            </a:r>
          </a:p>
          <a:p>
            <a:pPr marL="228600" marR="0" indent="-228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lang="en-IE" sz="1000" b="1" kern="0" dirty="0">
                <a:solidFill>
                  <a:schemeClr val="accent4"/>
                </a:solidFill>
                <a:latin typeface="+mn-lt"/>
              </a:rPr>
              <a:t>Filter</a:t>
            </a:r>
            <a:endParaRPr kumimoji="0" lang="en-IE" sz="1000" b="1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6" name="TextBox 127">
            <a:extLst>
              <a:ext uri="{FF2B5EF4-FFF2-40B4-BE49-F238E27FC236}">
                <a16:creationId xmlns:a16="http://schemas.microsoft.com/office/drawing/2014/main" id="{244620FF-E230-4468-A418-1A500DB51859}"/>
              </a:ext>
            </a:extLst>
          </p:cNvPr>
          <p:cNvSpPr txBox="1"/>
          <p:nvPr/>
        </p:nvSpPr>
        <p:spPr bwMode="auto">
          <a:xfrm>
            <a:off x="8763837" y="1537814"/>
            <a:ext cx="4674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IE" sz="10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</a:rPr>
              <a:t>Band</a:t>
            </a:r>
          </a:p>
          <a:p>
            <a:pPr marL="228600" marR="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lang="en-IE" sz="1000" b="1" kern="0" dirty="0">
                <a:solidFill>
                  <a:schemeClr val="accent4"/>
                </a:solidFill>
                <a:latin typeface="+mn-lt"/>
              </a:rPr>
              <a:t>Select</a:t>
            </a:r>
            <a:endParaRPr kumimoji="0" lang="en-IE" sz="1000" b="1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7" name="TextBox 128">
            <a:extLst>
              <a:ext uri="{FF2B5EF4-FFF2-40B4-BE49-F238E27FC236}">
                <a16:creationId xmlns:a16="http://schemas.microsoft.com/office/drawing/2014/main" id="{EE7273AC-B0C7-4B29-AE49-D7134C2B3B4F}"/>
              </a:ext>
            </a:extLst>
          </p:cNvPr>
          <p:cNvSpPr txBox="1"/>
          <p:nvPr/>
        </p:nvSpPr>
        <p:spPr bwMode="auto">
          <a:xfrm>
            <a:off x="3823276" y="2018109"/>
            <a:ext cx="5523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IE" sz="140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</a:rPr>
              <a:t>JESD</a:t>
            </a:r>
          </a:p>
        </p:txBody>
      </p:sp>
      <p:sp>
        <p:nvSpPr>
          <p:cNvPr id="138" name="TextBox 130">
            <a:extLst>
              <a:ext uri="{FF2B5EF4-FFF2-40B4-BE49-F238E27FC236}">
                <a16:creationId xmlns:a16="http://schemas.microsoft.com/office/drawing/2014/main" id="{F325D9DE-2537-485F-9E00-9A14A30BE1DD}"/>
              </a:ext>
            </a:extLst>
          </p:cNvPr>
          <p:cNvSpPr txBox="1"/>
          <p:nvPr/>
        </p:nvSpPr>
        <p:spPr bwMode="auto">
          <a:xfrm>
            <a:off x="10547824" y="4488566"/>
            <a:ext cx="460073" cy="18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IE" sz="10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Receiver</a:t>
            </a:r>
          </a:p>
        </p:txBody>
      </p:sp>
      <p:sp>
        <p:nvSpPr>
          <p:cNvPr id="139" name="TextBox 132">
            <a:extLst>
              <a:ext uri="{FF2B5EF4-FFF2-40B4-BE49-F238E27FC236}">
                <a16:creationId xmlns:a16="http://schemas.microsoft.com/office/drawing/2014/main" id="{723D4085-2415-4603-B21B-8DCB36D8B6A3}"/>
              </a:ext>
            </a:extLst>
          </p:cNvPr>
          <p:cNvSpPr txBox="1"/>
          <p:nvPr/>
        </p:nvSpPr>
        <p:spPr bwMode="auto">
          <a:xfrm>
            <a:off x="6769943" y="3539858"/>
            <a:ext cx="199610" cy="18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IE" sz="10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</a:t>
            </a:r>
          </a:p>
        </p:txBody>
      </p:sp>
      <p:sp>
        <p:nvSpPr>
          <p:cNvPr id="140" name="Rectangle 136">
            <a:extLst>
              <a:ext uri="{FF2B5EF4-FFF2-40B4-BE49-F238E27FC236}">
                <a16:creationId xmlns:a16="http://schemas.microsoft.com/office/drawing/2014/main" id="{EF6F55F7-F11A-49ED-B38B-3F5CF3FCC6DF}"/>
              </a:ext>
            </a:extLst>
          </p:cNvPr>
          <p:cNvSpPr/>
          <p:nvPr/>
        </p:nvSpPr>
        <p:spPr bwMode="auto">
          <a:xfrm>
            <a:off x="1385380" y="1106220"/>
            <a:ext cx="2275390" cy="50739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IE" dirty="0">
              <a:solidFill>
                <a:srgbClr val="000000"/>
              </a:solidFill>
            </a:endParaRPr>
          </a:p>
        </p:txBody>
      </p:sp>
      <p:sp>
        <p:nvSpPr>
          <p:cNvPr id="141" name="TextBox 139">
            <a:extLst>
              <a:ext uri="{FF2B5EF4-FFF2-40B4-BE49-F238E27FC236}">
                <a16:creationId xmlns:a16="http://schemas.microsoft.com/office/drawing/2014/main" id="{A777C11D-95FC-40B5-BD40-C88ABD4DA6AC}"/>
              </a:ext>
            </a:extLst>
          </p:cNvPr>
          <p:cNvSpPr txBox="1"/>
          <p:nvPr/>
        </p:nvSpPr>
        <p:spPr bwMode="auto">
          <a:xfrm>
            <a:off x="2054897" y="2102571"/>
            <a:ext cx="1089401" cy="32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IE" sz="14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FPGA / DFE</a:t>
            </a:r>
          </a:p>
        </p:txBody>
      </p:sp>
      <p:cxnSp>
        <p:nvCxnSpPr>
          <p:cNvPr id="142" name="Straight Connector 140">
            <a:extLst>
              <a:ext uri="{FF2B5EF4-FFF2-40B4-BE49-F238E27FC236}">
                <a16:creationId xmlns:a16="http://schemas.microsoft.com/office/drawing/2014/main" id="{7B804ECE-3F12-4F16-A252-04A55EB5C164}"/>
              </a:ext>
            </a:extLst>
          </p:cNvPr>
          <p:cNvCxnSpPr/>
          <p:nvPr/>
        </p:nvCxnSpPr>
        <p:spPr bwMode="auto">
          <a:xfrm>
            <a:off x="3663068" y="4651153"/>
            <a:ext cx="4737490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traight Connector 141">
            <a:extLst>
              <a:ext uri="{FF2B5EF4-FFF2-40B4-BE49-F238E27FC236}">
                <a16:creationId xmlns:a16="http://schemas.microsoft.com/office/drawing/2014/main" id="{FB0E066A-5CCC-47A3-99AD-2B4F4AB49761}"/>
              </a:ext>
            </a:extLst>
          </p:cNvPr>
          <p:cNvCxnSpPr/>
          <p:nvPr/>
        </p:nvCxnSpPr>
        <p:spPr bwMode="auto">
          <a:xfrm>
            <a:off x="3663068" y="5684502"/>
            <a:ext cx="4737490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44" name="Group 142">
            <a:extLst>
              <a:ext uri="{FF2B5EF4-FFF2-40B4-BE49-F238E27FC236}">
                <a16:creationId xmlns:a16="http://schemas.microsoft.com/office/drawing/2014/main" id="{1F85E7C3-9976-475E-B7DC-31933B342EEA}"/>
              </a:ext>
            </a:extLst>
          </p:cNvPr>
          <p:cNvGrpSpPr/>
          <p:nvPr/>
        </p:nvGrpSpPr>
        <p:grpSpPr>
          <a:xfrm>
            <a:off x="5019752" y="4416996"/>
            <a:ext cx="748244" cy="458601"/>
            <a:chOff x="3752240" y="2029654"/>
            <a:chExt cx="1013104" cy="620935"/>
          </a:xfrm>
        </p:grpSpPr>
        <p:sp>
          <p:nvSpPr>
            <p:cNvPr id="145" name="Pentagon 143">
              <a:extLst>
                <a:ext uri="{FF2B5EF4-FFF2-40B4-BE49-F238E27FC236}">
                  <a16:creationId xmlns:a16="http://schemas.microsoft.com/office/drawing/2014/main" id="{70426381-1A4B-4FAE-B047-9D75844EC4B1}"/>
                </a:ext>
              </a:extLst>
            </p:cNvPr>
            <p:cNvSpPr/>
            <p:nvPr/>
          </p:nvSpPr>
          <p:spPr bwMode="auto">
            <a:xfrm>
              <a:off x="3752240" y="2029654"/>
              <a:ext cx="1013104" cy="620935"/>
            </a:xfrm>
            <a:prstGeom prst="homePlate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146" name="TextBox 144">
              <a:extLst>
                <a:ext uri="{FF2B5EF4-FFF2-40B4-BE49-F238E27FC236}">
                  <a16:creationId xmlns:a16="http://schemas.microsoft.com/office/drawing/2014/main" id="{A4E3F90B-13F8-4F40-8B9A-7738713CFF1A}"/>
                </a:ext>
              </a:extLst>
            </p:cNvPr>
            <p:cNvSpPr txBox="1"/>
            <p:nvPr/>
          </p:nvSpPr>
          <p:spPr bwMode="auto">
            <a:xfrm>
              <a:off x="3940689" y="2138166"/>
              <a:ext cx="639408" cy="445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kumimoji="0" lang="en-IE" sz="1400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ADC</a:t>
              </a:r>
            </a:p>
          </p:txBody>
        </p:sp>
      </p:grpSp>
      <p:grpSp>
        <p:nvGrpSpPr>
          <p:cNvPr id="147" name="Group 145">
            <a:extLst>
              <a:ext uri="{FF2B5EF4-FFF2-40B4-BE49-F238E27FC236}">
                <a16:creationId xmlns:a16="http://schemas.microsoft.com/office/drawing/2014/main" id="{2B2CB150-81A6-4E64-947D-A3081BFFD91D}"/>
              </a:ext>
            </a:extLst>
          </p:cNvPr>
          <p:cNvGrpSpPr/>
          <p:nvPr/>
        </p:nvGrpSpPr>
        <p:grpSpPr>
          <a:xfrm>
            <a:off x="5003085" y="5451077"/>
            <a:ext cx="748244" cy="458601"/>
            <a:chOff x="3752240" y="2029654"/>
            <a:chExt cx="1013104" cy="620935"/>
          </a:xfrm>
        </p:grpSpPr>
        <p:sp>
          <p:nvSpPr>
            <p:cNvPr id="148" name="Pentagon 146">
              <a:extLst>
                <a:ext uri="{FF2B5EF4-FFF2-40B4-BE49-F238E27FC236}">
                  <a16:creationId xmlns:a16="http://schemas.microsoft.com/office/drawing/2014/main" id="{6A498118-6F4F-466F-B913-D331CF62CEB6}"/>
                </a:ext>
              </a:extLst>
            </p:cNvPr>
            <p:cNvSpPr/>
            <p:nvPr/>
          </p:nvSpPr>
          <p:spPr bwMode="auto">
            <a:xfrm>
              <a:off x="3752240" y="2029654"/>
              <a:ext cx="1013104" cy="620935"/>
            </a:xfrm>
            <a:prstGeom prst="homePlate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149" name="TextBox 147">
              <a:extLst>
                <a:ext uri="{FF2B5EF4-FFF2-40B4-BE49-F238E27FC236}">
                  <a16:creationId xmlns:a16="http://schemas.microsoft.com/office/drawing/2014/main" id="{60B8A5CA-01AC-4026-9D0E-B696A4E41DED}"/>
                </a:ext>
              </a:extLst>
            </p:cNvPr>
            <p:cNvSpPr txBox="1"/>
            <p:nvPr/>
          </p:nvSpPr>
          <p:spPr bwMode="auto">
            <a:xfrm>
              <a:off x="3966482" y="2140297"/>
              <a:ext cx="639408" cy="445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kumimoji="0" lang="en-IE" sz="1400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ADC</a:t>
              </a:r>
            </a:p>
          </p:txBody>
        </p:sp>
      </p:grpSp>
      <p:grpSp>
        <p:nvGrpSpPr>
          <p:cNvPr id="150" name="Group 148">
            <a:extLst>
              <a:ext uri="{FF2B5EF4-FFF2-40B4-BE49-F238E27FC236}">
                <a16:creationId xmlns:a16="http://schemas.microsoft.com/office/drawing/2014/main" id="{082988D0-3A1E-41D4-858C-FE545665E7CF}"/>
              </a:ext>
            </a:extLst>
          </p:cNvPr>
          <p:cNvGrpSpPr/>
          <p:nvPr/>
        </p:nvGrpSpPr>
        <p:grpSpPr>
          <a:xfrm>
            <a:off x="6058564" y="4416996"/>
            <a:ext cx="374122" cy="646153"/>
            <a:chOff x="2252955" y="4469727"/>
            <a:chExt cx="506552" cy="874875"/>
          </a:xfrm>
        </p:grpSpPr>
        <p:grpSp>
          <p:nvGrpSpPr>
            <p:cNvPr id="151" name="Group 149">
              <a:extLst>
                <a:ext uri="{FF2B5EF4-FFF2-40B4-BE49-F238E27FC236}">
                  <a16:creationId xmlns:a16="http://schemas.microsoft.com/office/drawing/2014/main" id="{2FF27E81-539C-444C-8C4A-425DE4E30DA3}"/>
                </a:ext>
              </a:extLst>
            </p:cNvPr>
            <p:cNvGrpSpPr/>
            <p:nvPr/>
          </p:nvGrpSpPr>
          <p:grpSpPr>
            <a:xfrm>
              <a:off x="2252955" y="4469727"/>
              <a:ext cx="506552" cy="620935"/>
              <a:chOff x="2670270" y="4293752"/>
              <a:chExt cx="506552" cy="620935"/>
            </a:xfrm>
          </p:grpSpPr>
          <p:sp>
            <p:nvSpPr>
              <p:cNvPr id="155" name="Rectangle 153">
                <a:extLst>
                  <a:ext uri="{FF2B5EF4-FFF2-40B4-BE49-F238E27FC236}">
                    <a16:creationId xmlns:a16="http://schemas.microsoft.com/office/drawing/2014/main" id="{41A39BC6-C45C-4493-A853-949EEA45815C}"/>
                  </a:ext>
                </a:extLst>
              </p:cNvPr>
              <p:cNvSpPr/>
              <p:nvPr/>
            </p:nvSpPr>
            <p:spPr bwMode="auto">
              <a:xfrm>
                <a:off x="2670270" y="4293752"/>
                <a:ext cx="506552" cy="620935"/>
              </a:xfrm>
              <a:prstGeom prst="rect">
                <a:avLst/>
              </a:prstGeom>
              <a:solidFill>
                <a:srgbClr val="00CC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E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56" name="Group 154">
                <a:extLst>
                  <a:ext uri="{FF2B5EF4-FFF2-40B4-BE49-F238E27FC236}">
                    <a16:creationId xmlns:a16="http://schemas.microsoft.com/office/drawing/2014/main" id="{42F483D1-365E-48DF-94A8-EEDF5A073431}"/>
                  </a:ext>
                </a:extLst>
              </p:cNvPr>
              <p:cNvGrpSpPr/>
              <p:nvPr/>
            </p:nvGrpSpPr>
            <p:grpSpPr>
              <a:xfrm>
                <a:off x="2767062" y="4416778"/>
                <a:ext cx="336430" cy="109625"/>
                <a:chOff x="3916392" y="1354347"/>
                <a:chExt cx="1276710" cy="1033019"/>
              </a:xfr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3" name="Freeform 161">
                  <a:extLst>
                    <a:ext uri="{FF2B5EF4-FFF2-40B4-BE49-F238E27FC236}">
                      <a16:creationId xmlns:a16="http://schemas.microsoft.com/office/drawing/2014/main" id="{AB2776CD-7F63-4563-BC3D-38105FCFC643}"/>
                    </a:ext>
                  </a:extLst>
                </p:cNvPr>
                <p:cNvSpPr/>
                <p:nvPr/>
              </p:nvSpPr>
              <p:spPr bwMode="auto">
                <a:xfrm>
                  <a:off x="3916392" y="1354347"/>
                  <a:ext cx="638355" cy="517585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4" name="Freeform 162">
                  <a:extLst>
                    <a:ext uri="{FF2B5EF4-FFF2-40B4-BE49-F238E27FC236}">
                      <a16:creationId xmlns:a16="http://schemas.microsoft.com/office/drawing/2014/main" id="{C9DD8888-1881-4CCC-B855-9AA28949DC6D}"/>
                    </a:ext>
                  </a:extLst>
                </p:cNvPr>
                <p:cNvSpPr/>
                <p:nvPr/>
              </p:nvSpPr>
              <p:spPr bwMode="auto">
                <a:xfrm rot="10800000">
                  <a:off x="4554747" y="1869781"/>
                  <a:ext cx="638355" cy="517585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57" name="Group 155">
                <a:extLst>
                  <a:ext uri="{FF2B5EF4-FFF2-40B4-BE49-F238E27FC236}">
                    <a16:creationId xmlns:a16="http://schemas.microsoft.com/office/drawing/2014/main" id="{8D9B5552-6A0C-4BA1-9BCD-29EF9FF549FD}"/>
                  </a:ext>
                </a:extLst>
              </p:cNvPr>
              <p:cNvGrpSpPr/>
              <p:nvPr/>
            </p:nvGrpSpPr>
            <p:grpSpPr>
              <a:xfrm>
                <a:off x="2767062" y="4541455"/>
                <a:ext cx="336430" cy="109625"/>
                <a:chOff x="3916392" y="1354347"/>
                <a:chExt cx="1276710" cy="1033019"/>
              </a:xfr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1" name="Freeform 159">
                  <a:extLst>
                    <a:ext uri="{FF2B5EF4-FFF2-40B4-BE49-F238E27FC236}">
                      <a16:creationId xmlns:a16="http://schemas.microsoft.com/office/drawing/2014/main" id="{237FB53C-A49D-4ED0-B073-D67927D58681}"/>
                    </a:ext>
                  </a:extLst>
                </p:cNvPr>
                <p:cNvSpPr/>
                <p:nvPr/>
              </p:nvSpPr>
              <p:spPr bwMode="auto">
                <a:xfrm>
                  <a:off x="3916392" y="1354347"/>
                  <a:ext cx="638355" cy="517585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2" name="Freeform 160">
                  <a:extLst>
                    <a:ext uri="{FF2B5EF4-FFF2-40B4-BE49-F238E27FC236}">
                      <a16:creationId xmlns:a16="http://schemas.microsoft.com/office/drawing/2014/main" id="{B18875FF-B283-4DC3-B061-FA9AB26870ED}"/>
                    </a:ext>
                  </a:extLst>
                </p:cNvPr>
                <p:cNvSpPr/>
                <p:nvPr/>
              </p:nvSpPr>
              <p:spPr bwMode="auto">
                <a:xfrm rot="10800000">
                  <a:off x="4554747" y="1869781"/>
                  <a:ext cx="638355" cy="517585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58" name="Group 156">
                <a:extLst>
                  <a:ext uri="{FF2B5EF4-FFF2-40B4-BE49-F238E27FC236}">
                    <a16:creationId xmlns:a16="http://schemas.microsoft.com/office/drawing/2014/main" id="{B30859D7-BABB-42FA-862B-4FF85A40CA71}"/>
                  </a:ext>
                </a:extLst>
              </p:cNvPr>
              <p:cNvGrpSpPr/>
              <p:nvPr/>
            </p:nvGrpSpPr>
            <p:grpSpPr>
              <a:xfrm>
                <a:off x="2784295" y="4677953"/>
                <a:ext cx="336430" cy="109625"/>
                <a:chOff x="3916392" y="1429271"/>
                <a:chExt cx="1276710" cy="1033018"/>
              </a:xfr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59" name="Freeform 157">
                  <a:extLst>
                    <a:ext uri="{FF2B5EF4-FFF2-40B4-BE49-F238E27FC236}">
                      <a16:creationId xmlns:a16="http://schemas.microsoft.com/office/drawing/2014/main" id="{2DE6E5BD-264C-4FDE-961C-22BDFD3BD289}"/>
                    </a:ext>
                  </a:extLst>
                </p:cNvPr>
                <p:cNvSpPr/>
                <p:nvPr/>
              </p:nvSpPr>
              <p:spPr bwMode="auto">
                <a:xfrm>
                  <a:off x="3916392" y="1429271"/>
                  <a:ext cx="638355" cy="517588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0" name="Freeform 158">
                  <a:extLst>
                    <a:ext uri="{FF2B5EF4-FFF2-40B4-BE49-F238E27FC236}">
                      <a16:creationId xmlns:a16="http://schemas.microsoft.com/office/drawing/2014/main" id="{D3D81E17-C858-46C9-9C1C-000D394BA99D}"/>
                    </a:ext>
                  </a:extLst>
                </p:cNvPr>
                <p:cNvSpPr/>
                <p:nvPr/>
              </p:nvSpPr>
              <p:spPr bwMode="auto">
                <a:xfrm rot="10800000">
                  <a:off x="4554747" y="1944701"/>
                  <a:ext cx="638355" cy="517588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cxnSp>
          <p:nvCxnSpPr>
            <p:cNvPr id="152" name="Straight Connector 150">
              <a:extLst>
                <a:ext uri="{FF2B5EF4-FFF2-40B4-BE49-F238E27FC236}">
                  <a16:creationId xmlns:a16="http://schemas.microsoft.com/office/drawing/2014/main" id="{EEC00B42-3E4E-4A12-B308-8E4C4A9BBFBF}"/>
                </a:ext>
              </a:extLst>
            </p:cNvPr>
            <p:cNvCxnSpPr/>
            <p:nvPr/>
          </p:nvCxnSpPr>
          <p:spPr bwMode="auto">
            <a:xfrm flipV="1">
              <a:off x="2485187" y="4592753"/>
              <a:ext cx="116882" cy="97357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51">
              <a:extLst>
                <a:ext uri="{FF2B5EF4-FFF2-40B4-BE49-F238E27FC236}">
                  <a16:creationId xmlns:a16="http://schemas.microsoft.com/office/drawing/2014/main" id="{3EE59353-CF1E-4EF0-AA01-B7AF30938232}"/>
                </a:ext>
              </a:extLst>
            </p:cNvPr>
            <p:cNvCxnSpPr/>
            <p:nvPr/>
          </p:nvCxnSpPr>
          <p:spPr bwMode="auto">
            <a:xfrm flipV="1">
              <a:off x="2462665" y="4729251"/>
              <a:ext cx="116882" cy="97357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4" name="TextBox 152">
              <a:extLst>
                <a:ext uri="{FF2B5EF4-FFF2-40B4-BE49-F238E27FC236}">
                  <a16:creationId xmlns:a16="http://schemas.microsoft.com/office/drawing/2014/main" id="{E0923B73-CA6E-4AA7-A1B3-B9689DF8EF11}"/>
                </a:ext>
              </a:extLst>
            </p:cNvPr>
            <p:cNvSpPr txBox="1"/>
            <p:nvPr/>
          </p:nvSpPr>
          <p:spPr bwMode="auto">
            <a:xfrm>
              <a:off x="2337168" y="5096135"/>
              <a:ext cx="334387" cy="248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kumimoji="0" lang="en-IE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LPF</a:t>
              </a:r>
            </a:p>
          </p:txBody>
        </p:sp>
      </p:grpSp>
      <p:grpSp>
        <p:nvGrpSpPr>
          <p:cNvPr id="165" name="Group 163">
            <a:extLst>
              <a:ext uri="{FF2B5EF4-FFF2-40B4-BE49-F238E27FC236}">
                <a16:creationId xmlns:a16="http://schemas.microsoft.com/office/drawing/2014/main" id="{427E4BDF-1EEB-42E1-8577-164D42ED026F}"/>
              </a:ext>
            </a:extLst>
          </p:cNvPr>
          <p:cNvGrpSpPr/>
          <p:nvPr/>
        </p:nvGrpSpPr>
        <p:grpSpPr>
          <a:xfrm>
            <a:off x="6059455" y="5466979"/>
            <a:ext cx="374122" cy="646153"/>
            <a:chOff x="2252955" y="4469727"/>
            <a:chExt cx="506552" cy="874875"/>
          </a:xfrm>
        </p:grpSpPr>
        <p:grpSp>
          <p:nvGrpSpPr>
            <p:cNvPr id="166" name="Group 164">
              <a:extLst>
                <a:ext uri="{FF2B5EF4-FFF2-40B4-BE49-F238E27FC236}">
                  <a16:creationId xmlns:a16="http://schemas.microsoft.com/office/drawing/2014/main" id="{935B9F23-7DFA-458F-A88F-7B9AD7377B2A}"/>
                </a:ext>
              </a:extLst>
            </p:cNvPr>
            <p:cNvGrpSpPr/>
            <p:nvPr/>
          </p:nvGrpSpPr>
          <p:grpSpPr>
            <a:xfrm>
              <a:off x="2252955" y="4469727"/>
              <a:ext cx="506552" cy="620935"/>
              <a:chOff x="2670270" y="4293752"/>
              <a:chExt cx="506552" cy="620935"/>
            </a:xfrm>
          </p:grpSpPr>
          <p:sp>
            <p:nvSpPr>
              <p:cNvPr id="170" name="Rectangle 168">
                <a:extLst>
                  <a:ext uri="{FF2B5EF4-FFF2-40B4-BE49-F238E27FC236}">
                    <a16:creationId xmlns:a16="http://schemas.microsoft.com/office/drawing/2014/main" id="{3F12178F-537A-4D83-8012-F345D5EBE7A0}"/>
                  </a:ext>
                </a:extLst>
              </p:cNvPr>
              <p:cNvSpPr/>
              <p:nvPr/>
            </p:nvSpPr>
            <p:spPr bwMode="auto">
              <a:xfrm>
                <a:off x="2670270" y="4293752"/>
                <a:ext cx="506552" cy="620935"/>
              </a:xfrm>
              <a:prstGeom prst="rect">
                <a:avLst/>
              </a:prstGeom>
              <a:solidFill>
                <a:srgbClr val="00CC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E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71" name="Group 169">
                <a:extLst>
                  <a:ext uri="{FF2B5EF4-FFF2-40B4-BE49-F238E27FC236}">
                    <a16:creationId xmlns:a16="http://schemas.microsoft.com/office/drawing/2014/main" id="{902B3B62-C12A-4476-A3ED-1328B17163DF}"/>
                  </a:ext>
                </a:extLst>
              </p:cNvPr>
              <p:cNvGrpSpPr/>
              <p:nvPr/>
            </p:nvGrpSpPr>
            <p:grpSpPr>
              <a:xfrm>
                <a:off x="2767062" y="4416778"/>
                <a:ext cx="336430" cy="109625"/>
                <a:chOff x="3916392" y="1354347"/>
                <a:chExt cx="1276710" cy="1033019"/>
              </a:xfr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8" name="Freeform 176">
                  <a:extLst>
                    <a:ext uri="{FF2B5EF4-FFF2-40B4-BE49-F238E27FC236}">
                      <a16:creationId xmlns:a16="http://schemas.microsoft.com/office/drawing/2014/main" id="{39BF40AB-F557-4947-A2E5-E57C0BCD4C34}"/>
                    </a:ext>
                  </a:extLst>
                </p:cNvPr>
                <p:cNvSpPr/>
                <p:nvPr/>
              </p:nvSpPr>
              <p:spPr bwMode="auto">
                <a:xfrm>
                  <a:off x="3916392" y="1354347"/>
                  <a:ext cx="638355" cy="517585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9" name="Freeform 177">
                  <a:extLst>
                    <a:ext uri="{FF2B5EF4-FFF2-40B4-BE49-F238E27FC236}">
                      <a16:creationId xmlns:a16="http://schemas.microsoft.com/office/drawing/2014/main" id="{705947B5-B780-4194-8397-8FBCE07A2DF0}"/>
                    </a:ext>
                  </a:extLst>
                </p:cNvPr>
                <p:cNvSpPr/>
                <p:nvPr/>
              </p:nvSpPr>
              <p:spPr bwMode="auto">
                <a:xfrm rot="10800000">
                  <a:off x="4554747" y="1869781"/>
                  <a:ext cx="638355" cy="517585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72" name="Group 170">
                <a:extLst>
                  <a:ext uri="{FF2B5EF4-FFF2-40B4-BE49-F238E27FC236}">
                    <a16:creationId xmlns:a16="http://schemas.microsoft.com/office/drawing/2014/main" id="{D5B8648C-7A1A-46D3-B492-6E9F02ABDA35}"/>
                  </a:ext>
                </a:extLst>
              </p:cNvPr>
              <p:cNvGrpSpPr/>
              <p:nvPr/>
            </p:nvGrpSpPr>
            <p:grpSpPr>
              <a:xfrm>
                <a:off x="2767062" y="4541455"/>
                <a:ext cx="336430" cy="109625"/>
                <a:chOff x="3916392" y="1354347"/>
                <a:chExt cx="1276710" cy="1033019"/>
              </a:xfr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6" name="Freeform 174">
                  <a:extLst>
                    <a:ext uri="{FF2B5EF4-FFF2-40B4-BE49-F238E27FC236}">
                      <a16:creationId xmlns:a16="http://schemas.microsoft.com/office/drawing/2014/main" id="{E190CCA1-0F97-490C-A029-93FA3D172913}"/>
                    </a:ext>
                  </a:extLst>
                </p:cNvPr>
                <p:cNvSpPr/>
                <p:nvPr/>
              </p:nvSpPr>
              <p:spPr bwMode="auto">
                <a:xfrm>
                  <a:off x="3916392" y="1354347"/>
                  <a:ext cx="638355" cy="517585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7" name="Freeform 175">
                  <a:extLst>
                    <a:ext uri="{FF2B5EF4-FFF2-40B4-BE49-F238E27FC236}">
                      <a16:creationId xmlns:a16="http://schemas.microsoft.com/office/drawing/2014/main" id="{52CB8AB2-6ECF-468F-B0CE-E01FC12C969D}"/>
                    </a:ext>
                  </a:extLst>
                </p:cNvPr>
                <p:cNvSpPr/>
                <p:nvPr/>
              </p:nvSpPr>
              <p:spPr bwMode="auto">
                <a:xfrm rot="10800000">
                  <a:off x="4554747" y="1869781"/>
                  <a:ext cx="638355" cy="517585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73" name="Group 171">
                <a:extLst>
                  <a:ext uri="{FF2B5EF4-FFF2-40B4-BE49-F238E27FC236}">
                    <a16:creationId xmlns:a16="http://schemas.microsoft.com/office/drawing/2014/main" id="{CEBBAA6C-5548-4546-9BB6-E4394CF7CCE5}"/>
                  </a:ext>
                </a:extLst>
              </p:cNvPr>
              <p:cNvGrpSpPr/>
              <p:nvPr/>
            </p:nvGrpSpPr>
            <p:grpSpPr>
              <a:xfrm>
                <a:off x="2784295" y="4677953"/>
                <a:ext cx="336430" cy="109625"/>
                <a:chOff x="3916392" y="1429271"/>
                <a:chExt cx="1276710" cy="1033018"/>
              </a:xfr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4" name="Freeform 172">
                  <a:extLst>
                    <a:ext uri="{FF2B5EF4-FFF2-40B4-BE49-F238E27FC236}">
                      <a16:creationId xmlns:a16="http://schemas.microsoft.com/office/drawing/2014/main" id="{BCD2FAA4-24E2-4C1E-BDF6-05B269AD0D58}"/>
                    </a:ext>
                  </a:extLst>
                </p:cNvPr>
                <p:cNvSpPr/>
                <p:nvPr/>
              </p:nvSpPr>
              <p:spPr bwMode="auto">
                <a:xfrm>
                  <a:off x="3916392" y="1429271"/>
                  <a:ext cx="638355" cy="517588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5" name="Freeform 173">
                  <a:extLst>
                    <a:ext uri="{FF2B5EF4-FFF2-40B4-BE49-F238E27FC236}">
                      <a16:creationId xmlns:a16="http://schemas.microsoft.com/office/drawing/2014/main" id="{78008058-E2B1-4156-90BB-E29AAA8387FB}"/>
                    </a:ext>
                  </a:extLst>
                </p:cNvPr>
                <p:cNvSpPr/>
                <p:nvPr/>
              </p:nvSpPr>
              <p:spPr bwMode="auto">
                <a:xfrm rot="10800000">
                  <a:off x="4554747" y="1944701"/>
                  <a:ext cx="638355" cy="517588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cxnSp>
          <p:nvCxnSpPr>
            <p:cNvPr id="167" name="Straight Connector 165">
              <a:extLst>
                <a:ext uri="{FF2B5EF4-FFF2-40B4-BE49-F238E27FC236}">
                  <a16:creationId xmlns:a16="http://schemas.microsoft.com/office/drawing/2014/main" id="{02CED94C-DF88-4B9E-B0EB-7D192414C427}"/>
                </a:ext>
              </a:extLst>
            </p:cNvPr>
            <p:cNvCxnSpPr/>
            <p:nvPr/>
          </p:nvCxnSpPr>
          <p:spPr bwMode="auto">
            <a:xfrm flipV="1">
              <a:off x="2485187" y="4592753"/>
              <a:ext cx="116882" cy="97357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" name="Straight Connector 166">
              <a:extLst>
                <a:ext uri="{FF2B5EF4-FFF2-40B4-BE49-F238E27FC236}">
                  <a16:creationId xmlns:a16="http://schemas.microsoft.com/office/drawing/2014/main" id="{A5DD4B9E-1DF9-4E1A-A62F-4BEEFCB0FE67}"/>
                </a:ext>
              </a:extLst>
            </p:cNvPr>
            <p:cNvCxnSpPr/>
            <p:nvPr/>
          </p:nvCxnSpPr>
          <p:spPr bwMode="auto">
            <a:xfrm flipV="1">
              <a:off x="2462665" y="4729251"/>
              <a:ext cx="116882" cy="97357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9" name="TextBox 167">
              <a:extLst>
                <a:ext uri="{FF2B5EF4-FFF2-40B4-BE49-F238E27FC236}">
                  <a16:creationId xmlns:a16="http://schemas.microsoft.com/office/drawing/2014/main" id="{5E1ECFCC-38C9-46BB-A9E4-419038534065}"/>
                </a:ext>
              </a:extLst>
            </p:cNvPr>
            <p:cNvSpPr txBox="1"/>
            <p:nvPr/>
          </p:nvSpPr>
          <p:spPr bwMode="auto">
            <a:xfrm>
              <a:off x="2337168" y="5096135"/>
              <a:ext cx="334387" cy="248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kumimoji="0" lang="en-IE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LPF</a:t>
              </a:r>
            </a:p>
          </p:txBody>
        </p:sp>
      </p:grpSp>
      <p:cxnSp>
        <p:nvCxnSpPr>
          <p:cNvPr id="180" name="Straight Connector 178">
            <a:extLst>
              <a:ext uri="{FF2B5EF4-FFF2-40B4-BE49-F238E27FC236}">
                <a16:creationId xmlns:a16="http://schemas.microsoft.com/office/drawing/2014/main" id="{FAC900BF-6D76-4EB1-A8CA-070092B28845}"/>
              </a:ext>
            </a:extLst>
          </p:cNvPr>
          <p:cNvCxnSpPr>
            <a:stCxn id="187" idx="5"/>
            <a:endCxn id="191" idx="1"/>
          </p:cNvCxnSpPr>
          <p:nvPr/>
        </p:nvCxnSpPr>
        <p:spPr bwMode="auto">
          <a:xfrm flipH="1">
            <a:off x="7756051" y="4882396"/>
            <a:ext cx="1" cy="571185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81" name="Group 179">
            <a:extLst>
              <a:ext uri="{FF2B5EF4-FFF2-40B4-BE49-F238E27FC236}">
                <a16:creationId xmlns:a16="http://schemas.microsoft.com/office/drawing/2014/main" id="{D9A8CC32-E81B-4BAD-9F86-EDB64F1FE220}"/>
              </a:ext>
            </a:extLst>
          </p:cNvPr>
          <p:cNvGrpSpPr/>
          <p:nvPr/>
        </p:nvGrpSpPr>
        <p:grpSpPr>
          <a:xfrm>
            <a:off x="7564506" y="4957236"/>
            <a:ext cx="438847" cy="452335"/>
            <a:chOff x="5731022" y="3125559"/>
            <a:chExt cx="594188" cy="61245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82" name="Rectangle 180">
              <a:extLst>
                <a:ext uri="{FF2B5EF4-FFF2-40B4-BE49-F238E27FC236}">
                  <a16:creationId xmlns:a16="http://schemas.microsoft.com/office/drawing/2014/main" id="{B0F822F5-5E68-4B43-B00C-3DFE82737F4A}"/>
                </a:ext>
              </a:extLst>
            </p:cNvPr>
            <p:cNvSpPr/>
            <p:nvPr/>
          </p:nvSpPr>
          <p:spPr bwMode="auto">
            <a:xfrm>
              <a:off x="5733440" y="3152442"/>
              <a:ext cx="506552" cy="494790"/>
            </a:xfrm>
            <a:prstGeom prst="rect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E" dirty="0">
                <a:solidFill>
                  <a:srgbClr val="000000"/>
                </a:solidFill>
              </a:endParaRPr>
            </a:p>
          </p:txBody>
        </p:sp>
        <p:cxnSp>
          <p:nvCxnSpPr>
            <p:cNvPr id="183" name="Straight Connector 181">
              <a:extLst>
                <a:ext uri="{FF2B5EF4-FFF2-40B4-BE49-F238E27FC236}">
                  <a16:creationId xmlns:a16="http://schemas.microsoft.com/office/drawing/2014/main" id="{C117340B-8ED1-4CB0-9A68-50BF78BABD5D}"/>
                </a:ext>
              </a:extLst>
            </p:cNvPr>
            <p:cNvCxnSpPr/>
            <p:nvPr/>
          </p:nvCxnSpPr>
          <p:spPr bwMode="auto">
            <a:xfrm flipV="1">
              <a:off x="5731022" y="3155466"/>
              <a:ext cx="504636" cy="496574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4" name="TextBox 182">
              <a:extLst>
                <a:ext uri="{FF2B5EF4-FFF2-40B4-BE49-F238E27FC236}">
                  <a16:creationId xmlns:a16="http://schemas.microsoft.com/office/drawing/2014/main" id="{6B2F3A9E-4F16-456E-9654-E2EBE68DCAAE}"/>
                </a:ext>
              </a:extLst>
            </p:cNvPr>
            <p:cNvSpPr txBox="1"/>
            <p:nvPr/>
          </p:nvSpPr>
          <p:spPr bwMode="auto">
            <a:xfrm>
              <a:off x="5782929" y="3125559"/>
              <a:ext cx="409343" cy="377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kumimoji="0" lang="en-IE" sz="1100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90</a:t>
              </a:r>
              <a:r>
                <a:rPr kumimoji="0" lang="en-IE" sz="1100" i="0" u="none" strike="noStrike" kern="0" cap="none" spc="0" normalizeH="0" baseline="3000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185" name="TextBox 183">
              <a:extLst>
                <a:ext uri="{FF2B5EF4-FFF2-40B4-BE49-F238E27FC236}">
                  <a16:creationId xmlns:a16="http://schemas.microsoft.com/office/drawing/2014/main" id="{84206D20-D528-4867-8830-E502B0470E17}"/>
                </a:ext>
              </a:extLst>
            </p:cNvPr>
            <p:cNvSpPr txBox="1"/>
            <p:nvPr/>
          </p:nvSpPr>
          <p:spPr bwMode="auto">
            <a:xfrm>
              <a:off x="6022219" y="3360876"/>
              <a:ext cx="302991" cy="377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88000"/>
              </a:pPr>
              <a:r>
                <a:rPr kumimoji="0" lang="en-IE" sz="1100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</a:rPr>
                <a:t>0</a:t>
              </a:r>
              <a:r>
                <a:rPr lang="en-IE" sz="1100" kern="0" baseline="30000" dirty="0">
                  <a:solidFill>
                    <a:schemeClr val="accent4"/>
                  </a:solidFill>
                </a:rPr>
                <a:t>o</a:t>
              </a:r>
              <a:endParaRPr kumimoji="0" lang="en-IE" sz="110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grpSp>
        <p:nvGrpSpPr>
          <p:cNvPr id="186" name="Group 184">
            <a:extLst>
              <a:ext uri="{FF2B5EF4-FFF2-40B4-BE49-F238E27FC236}">
                <a16:creationId xmlns:a16="http://schemas.microsoft.com/office/drawing/2014/main" id="{4BB0E2B2-F33F-4680-A13C-A70F3053F785}"/>
              </a:ext>
            </a:extLst>
          </p:cNvPr>
          <p:cNvGrpSpPr/>
          <p:nvPr/>
        </p:nvGrpSpPr>
        <p:grpSpPr>
          <a:xfrm rot="2700000">
            <a:off x="7525128" y="4420550"/>
            <a:ext cx="461845" cy="461845"/>
            <a:chOff x="2495230" y="2098511"/>
            <a:chExt cx="514096" cy="51409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87" name="Oval 185">
              <a:extLst>
                <a:ext uri="{FF2B5EF4-FFF2-40B4-BE49-F238E27FC236}">
                  <a16:creationId xmlns:a16="http://schemas.microsoft.com/office/drawing/2014/main" id="{ED2F4E18-3CEE-4ECA-96C9-BBA4BEF3CA23}"/>
                </a:ext>
              </a:extLst>
            </p:cNvPr>
            <p:cNvSpPr/>
            <p:nvPr/>
          </p:nvSpPr>
          <p:spPr bwMode="auto">
            <a:xfrm>
              <a:off x="2495230" y="2098511"/>
              <a:ext cx="514096" cy="514096"/>
            </a:xfrm>
            <a:prstGeom prst="ellipse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E" dirty="0">
                <a:solidFill>
                  <a:srgbClr val="000000"/>
                </a:solidFill>
              </a:endParaRPr>
            </a:p>
          </p:txBody>
        </p:sp>
        <p:cxnSp>
          <p:nvCxnSpPr>
            <p:cNvPr id="188" name="Straight Connector 186">
              <a:extLst>
                <a:ext uri="{FF2B5EF4-FFF2-40B4-BE49-F238E27FC236}">
                  <a16:creationId xmlns:a16="http://schemas.microsoft.com/office/drawing/2014/main" id="{E8A4BF9D-1EEA-4622-A648-0E98068F7BCB}"/>
                </a:ext>
              </a:extLst>
            </p:cNvPr>
            <p:cNvCxnSpPr>
              <a:stCxn id="187" idx="0"/>
              <a:endCxn id="187" idx="4"/>
            </p:cNvCxnSpPr>
            <p:nvPr/>
          </p:nvCxnSpPr>
          <p:spPr bwMode="auto">
            <a:xfrm>
              <a:off x="2752278" y="2098511"/>
              <a:ext cx="0" cy="514096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9" name="Straight Connector 187">
              <a:extLst>
                <a:ext uri="{FF2B5EF4-FFF2-40B4-BE49-F238E27FC236}">
                  <a16:creationId xmlns:a16="http://schemas.microsoft.com/office/drawing/2014/main" id="{CF9B94E1-E137-42B0-961F-62E49F997C5C}"/>
                </a:ext>
              </a:extLst>
            </p:cNvPr>
            <p:cNvCxnSpPr>
              <a:stCxn id="187" idx="2"/>
              <a:endCxn id="187" idx="6"/>
            </p:cNvCxnSpPr>
            <p:nvPr/>
          </p:nvCxnSpPr>
          <p:spPr bwMode="auto">
            <a:xfrm>
              <a:off x="2495230" y="2355559"/>
              <a:ext cx="514096" cy="0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0" name="Group 188">
            <a:extLst>
              <a:ext uri="{FF2B5EF4-FFF2-40B4-BE49-F238E27FC236}">
                <a16:creationId xmlns:a16="http://schemas.microsoft.com/office/drawing/2014/main" id="{ADA72FF9-5071-4F70-B979-D52135CBA47A}"/>
              </a:ext>
            </a:extLst>
          </p:cNvPr>
          <p:cNvGrpSpPr/>
          <p:nvPr/>
        </p:nvGrpSpPr>
        <p:grpSpPr>
          <a:xfrm rot="2700000">
            <a:off x="7525128" y="5453580"/>
            <a:ext cx="461845" cy="461845"/>
            <a:chOff x="2495230" y="2098511"/>
            <a:chExt cx="514096" cy="51409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91" name="Oval 189">
              <a:extLst>
                <a:ext uri="{FF2B5EF4-FFF2-40B4-BE49-F238E27FC236}">
                  <a16:creationId xmlns:a16="http://schemas.microsoft.com/office/drawing/2014/main" id="{AC4B4E2E-838A-4422-98C0-60E358159B15}"/>
                </a:ext>
              </a:extLst>
            </p:cNvPr>
            <p:cNvSpPr/>
            <p:nvPr/>
          </p:nvSpPr>
          <p:spPr bwMode="auto">
            <a:xfrm>
              <a:off x="2495230" y="2098511"/>
              <a:ext cx="514096" cy="514096"/>
            </a:xfrm>
            <a:prstGeom prst="ellipse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E" dirty="0">
                <a:solidFill>
                  <a:srgbClr val="000000"/>
                </a:solidFill>
              </a:endParaRPr>
            </a:p>
          </p:txBody>
        </p:sp>
        <p:cxnSp>
          <p:nvCxnSpPr>
            <p:cNvPr id="192" name="Straight Connector 190">
              <a:extLst>
                <a:ext uri="{FF2B5EF4-FFF2-40B4-BE49-F238E27FC236}">
                  <a16:creationId xmlns:a16="http://schemas.microsoft.com/office/drawing/2014/main" id="{EB849AD0-37E4-4FA1-A605-58E9247802F4}"/>
                </a:ext>
              </a:extLst>
            </p:cNvPr>
            <p:cNvCxnSpPr>
              <a:stCxn id="191" idx="0"/>
              <a:endCxn id="191" idx="4"/>
            </p:cNvCxnSpPr>
            <p:nvPr/>
          </p:nvCxnSpPr>
          <p:spPr bwMode="auto">
            <a:xfrm>
              <a:off x="2752278" y="2098511"/>
              <a:ext cx="0" cy="514096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3" name="Straight Connector 191">
              <a:extLst>
                <a:ext uri="{FF2B5EF4-FFF2-40B4-BE49-F238E27FC236}">
                  <a16:creationId xmlns:a16="http://schemas.microsoft.com/office/drawing/2014/main" id="{DF8D8340-76F5-41DF-A4AA-FF1E85C2AEF9}"/>
                </a:ext>
              </a:extLst>
            </p:cNvPr>
            <p:cNvCxnSpPr>
              <a:stCxn id="191" idx="2"/>
              <a:endCxn id="191" idx="6"/>
            </p:cNvCxnSpPr>
            <p:nvPr/>
          </p:nvCxnSpPr>
          <p:spPr bwMode="auto">
            <a:xfrm>
              <a:off x="2495230" y="2355559"/>
              <a:ext cx="514096" cy="0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94" name="Straight Connector 192">
            <a:extLst>
              <a:ext uri="{FF2B5EF4-FFF2-40B4-BE49-F238E27FC236}">
                <a16:creationId xmlns:a16="http://schemas.microsoft.com/office/drawing/2014/main" id="{DF7E7398-5C79-432C-96B3-AB8923EC8A30}"/>
              </a:ext>
            </a:extLst>
          </p:cNvPr>
          <p:cNvCxnSpPr/>
          <p:nvPr/>
        </p:nvCxnSpPr>
        <p:spPr bwMode="auto">
          <a:xfrm>
            <a:off x="8400558" y="4656544"/>
            <a:ext cx="0" cy="1023432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5" name="Straight Connector 193">
            <a:extLst>
              <a:ext uri="{FF2B5EF4-FFF2-40B4-BE49-F238E27FC236}">
                <a16:creationId xmlns:a16="http://schemas.microsoft.com/office/drawing/2014/main" id="{16DA92DA-0CB0-4AA6-B9F9-EF6247B38A7A}"/>
              </a:ext>
            </a:extLst>
          </p:cNvPr>
          <p:cNvCxnSpPr/>
          <p:nvPr/>
        </p:nvCxnSpPr>
        <p:spPr bwMode="auto">
          <a:xfrm>
            <a:off x="8400558" y="5159809"/>
            <a:ext cx="1935770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96" name="Group 194">
            <a:extLst>
              <a:ext uri="{FF2B5EF4-FFF2-40B4-BE49-F238E27FC236}">
                <a16:creationId xmlns:a16="http://schemas.microsoft.com/office/drawing/2014/main" id="{DB500954-087A-4842-B1A6-AEA3A9092E56}"/>
              </a:ext>
            </a:extLst>
          </p:cNvPr>
          <p:cNvGrpSpPr/>
          <p:nvPr/>
        </p:nvGrpSpPr>
        <p:grpSpPr>
          <a:xfrm>
            <a:off x="9434457" y="4932773"/>
            <a:ext cx="374122" cy="646153"/>
            <a:chOff x="3520008" y="4507314"/>
            <a:chExt cx="506552" cy="874875"/>
          </a:xfrm>
        </p:grpSpPr>
        <p:grpSp>
          <p:nvGrpSpPr>
            <p:cNvPr id="197" name="Group 195">
              <a:extLst>
                <a:ext uri="{FF2B5EF4-FFF2-40B4-BE49-F238E27FC236}">
                  <a16:creationId xmlns:a16="http://schemas.microsoft.com/office/drawing/2014/main" id="{40E0E99D-E85D-4922-B7D7-054A73D4B649}"/>
                </a:ext>
              </a:extLst>
            </p:cNvPr>
            <p:cNvGrpSpPr/>
            <p:nvPr/>
          </p:nvGrpSpPr>
          <p:grpSpPr>
            <a:xfrm>
              <a:off x="3520008" y="4507314"/>
              <a:ext cx="506552" cy="620935"/>
              <a:chOff x="3520008" y="4507314"/>
              <a:chExt cx="506552" cy="620935"/>
            </a:xfrm>
          </p:grpSpPr>
          <p:grpSp>
            <p:nvGrpSpPr>
              <p:cNvPr id="199" name="Group 197">
                <a:extLst>
                  <a:ext uri="{FF2B5EF4-FFF2-40B4-BE49-F238E27FC236}">
                    <a16:creationId xmlns:a16="http://schemas.microsoft.com/office/drawing/2014/main" id="{A0848162-2812-42C8-954F-9A2C09CC211B}"/>
                  </a:ext>
                </a:extLst>
              </p:cNvPr>
              <p:cNvGrpSpPr/>
              <p:nvPr/>
            </p:nvGrpSpPr>
            <p:grpSpPr>
              <a:xfrm>
                <a:off x="3520008" y="4507314"/>
                <a:ext cx="506552" cy="620935"/>
                <a:chOff x="2670270" y="4293752"/>
                <a:chExt cx="506552" cy="620935"/>
              </a:xfrm>
            </p:grpSpPr>
            <p:sp>
              <p:nvSpPr>
                <p:cNvPr id="202" name="Rectangle 200">
                  <a:extLst>
                    <a:ext uri="{FF2B5EF4-FFF2-40B4-BE49-F238E27FC236}">
                      <a16:creationId xmlns:a16="http://schemas.microsoft.com/office/drawing/2014/main" id="{55407B32-C16C-4926-9C61-D6DC29374A25}"/>
                    </a:ext>
                  </a:extLst>
                </p:cNvPr>
                <p:cNvSpPr/>
                <p:nvPr/>
              </p:nvSpPr>
              <p:spPr bwMode="auto">
                <a:xfrm>
                  <a:off x="2670270" y="4293752"/>
                  <a:ext cx="506552" cy="620935"/>
                </a:xfrm>
                <a:prstGeom prst="rect">
                  <a:avLst/>
                </a:prstGeom>
                <a:solidFill>
                  <a:srgbClr val="00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E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03" name="Group 201">
                  <a:extLst>
                    <a:ext uri="{FF2B5EF4-FFF2-40B4-BE49-F238E27FC236}">
                      <a16:creationId xmlns:a16="http://schemas.microsoft.com/office/drawing/2014/main" id="{C9E837B3-B6E7-41C2-8260-27AEC23E3DE7}"/>
                    </a:ext>
                  </a:extLst>
                </p:cNvPr>
                <p:cNvGrpSpPr/>
                <p:nvPr/>
              </p:nvGrpSpPr>
              <p:grpSpPr>
                <a:xfrm>
                  <a:off x="2767062" y="4416778"/>
                  <a:ext cx="336430" cy="109625"/>
                  <a:chOff x="3916392" y="1354347"/>
                  <a:chExt cx="1276710" cy="1033019"/>
                </a:xfr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10" name="Freeform 208">
                    <a:extLst>
                      <a:ext uri="{FF2B5EF4-FFF2-40B4-BE49-F238E27FC236}">
                        <a16:creationId xmlns:a16="http://schemas.microsoft.com/office/drawing/2014/main" id="{EFC46888-F06A-46E4-A22C-31E9205848E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16392" y="1354347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1" name="Freeform 209">
                    <a:extLst>
                      <a:ext uri="{FF2B5EF4-FFF2-40B4-BE49-F238E27FC236}">
                        <a16:creationId xmlns:a16="http://schemas.microsoft.com/office/drawing/2014/main" id="{1C0D98D6-5A91-4EFA-925C-50E9D6AC2715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4554747" y="1869781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04" name="Group 202">
                  <a:extLst>
                    <a:ext uri="{FF2B5EF4-FFF2-40B4-BE49-F238E27FC236}">
                      <a16:creationId xmlns:a16="http://schemas.microsoft.com/office/drawing/2014/main" id="{D1B70CED-6A12-4CC9-B4BD-AC6C15F7F7EE}"/>
                    </a:ext>
                  </a:extLst>
                </p:cNvPr>
                <p:cNvGrpSpPr/>
                <p:nvPr/>
              </p:nvGrpSpPr>
              <p:grpSpPr>
                <a:xfrm>
                  <a:off x="2767062" y="4541455"/>
                  <a:ext cx="336430" cy="109625"/>
                  <a:chOff x="3916392" y="1354347"/>
                  <a:chExt cx="1276710" cy="1033019"/>
                </a:xfr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08" name="Freeform 206">
                    <a:extLst>
                      <a:ext uri="{FF2B5EF4-FFF2-40B4-BE49-F238E27FC236}">
                        <a16:creationId xmlns:a16="http://schemas.microsoft.com/office/drawing/2014/main" id="{FC7C4F58-712C-4939-AF28-C0492116374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16392" y="1354347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9" name="Freeform 207">
                    <a:extLst>
                      <a:ext uri="{FF2B5EF4-FFF2-40B4-BE49-F238E27FC236}">
                        <a16:creationId xmlns:a16="http://schemas.microsoft.com/office/drawing/2014/main" id="{EFC1D940-B18C-4173-A979-FAE3DA093FBD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4554747" y="1869781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05" name="Group 203">
                  <a:extLst>
                    <a:ext uri="{FF2B5EF4-FFF2-40B4-BE49-F238E27FC236}">
                      <a16:creationId xmlns:a16="http://schemas.microsoft.com/office/drawing/2014/main" id="{B23A3FEC-76B6-4E32-A010-6E85D5BB83B7}"/>
                    </a:ext>
                  </a:extLst>
                </p:cNvPr>
                <p:cNvGrpSpPr/>
                <p:nvPr/>
              </p:nvGrpSpPr>
              <p:grpSpPr>
                <a:xfrm>
                  <a:off x="2784295" y="4670002"/>
                  <a:ext cx="336430" cy="109625"/>
                  <a:chOff x="3916392" y="1354347"/>
                  <a:chExt cx="1276710" cy="1033019"/>
                </a:xfr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06" name="Freeform 204">
                    <a:extLst>
                      <a:ext uri="{FF2B5EF4-FFF2-40B4-BE49-F238E27FC236}">
                        <a16:creationId xmlns:a16="http://schemas.microsoft.com/office/drawing/2014/main" id="{7FDF437A-2189-4829-9670-0D07A6C5F5F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16392" y="1354347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7" name="Freeform 205">
                    <a:extLst>
                      <a:ext uri="{FF2B5EF4-FFF2-40B4-BE49-F238E27FC236}">
                        <a16:creationId xmlns:a16="http://schemas.microsoft.com/office/drawing/2014/main" id="{9BB4E595-8567-4F86-8BA8-3E8AA73BE6CE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4554747" y="1869781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cxnSp>
            <p:nvCxnSpPr>
              <p:cNvPr id="200" name="Straight Connector 198">
                <a:extLst>
                  <a:ext uri="{FF2B5EF4-FFF2-40B4-BE49-F238E27FC236}">
                    <a16:creationId xmlns:a16="http://schemas.microsoft.com/office/drawing/2014/main" id="{BD64225F-3A4F-4A0F-AA58-9B099C919C22}"/>
                  </a:ext>
                </a:extLst>
              </p:cNvPr>
              <p:cNvCxnSpPr/>
              <p:nvPr/>
            </p:nvCxnSpPr>
            <p:spPr bwMode="auto">
              <a:xfrm flipV="1">
                <a:off x="3752240" y="4630340"/>
                <a:ext cx="116882" cy="97357"/>
              </a:xfrm>
              <a:prstGeom prst="line">
                <a:avLst/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1" name="Straight Connector 199">
                <a:extLst>
                  <a:ext uri="{FF2B5EF4-FFF2-40B4-BE49-F238E27FC236}">
                    <a16:creationId xmlns:a16="http://schemas.microsoft.com/office/drawing/2014/main" id="{94F1760D-BFFE-4CCD-9554-45A963F5AEF5}"/>
                  </a:ext>
                </a:extLst>
              </p:cNvPr>
              <p:cNvCxnSpPr/>
              <p:nvPr/>
            </p:nvCxnSpPr>
            <p:spPr bwMode="auto">
              <a:xfrm flipV="1">
                <a:off x="3729718" y="4886103"/>
                <a:ext cx="116882" cy="97357"/>
              </a:xfrm>
              <a:prstGeom prst="line">
                <a:avLst/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98" name="TextBox 196">
              <a:extLst>
                <a:ext uri="{FF2B5EF4-FFF2-40B4-BE49-F238E27FC236}">
                  <a16:creationId xmlns:a16="http://schemas.microsoft.com/office/drawing/2014/main" id="{523B3A3B-0848-486D-A724-6858CB35E76D}"/>
                </a:ext>
              </a:extLst>
            </p:cNvPr>
            <p:cNvSpPr txBox="1"/>
            <p:nvPr/>
          </p:nvSpPr>
          <p:spPr bwMode="auto">
            <a:xfrm>
              <a:off x="3614987" y="5133722"/>
              <a:ext cx="348813" cy="248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kumimoji="0" lang="en-IE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BPF</a:t>
              </a:r>
            </a:p>
          </p:txBody>
        </p:sp>
      </p:grpSp>
      <p:sp>
        <p:nvSpPr>
          <p:cNvPr id="212" name="TextBox 210">
            <a:extLst>
              <a:ext uri="{FF2B5EF4-FFF2-40B4-BE49-F238E27FC236}">
                <a16:creationId xmlns:a16="http://schemas.microsoft.com/office/drawing/2014/main" id="{BCA68F55-72E0-48C1-B41E-413FEEF56C4E}"/>
              </a:ext>
            </a:extLst>
          </p:cNvPr>
          <p:cNvSpPr txBox="1"/>
          <p:nvPr/>
        </p:nvSpPr>
        <p:spPr bwMode="auto">
          <a:xfrm>
            <a:off x="4113437" y="4311797"/>
            <a:ext cx="142027" cy="32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IE" sz="140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</a:p>
        </p:txBody>
      </p:sp>
      <p:sp>
        <p:nvSpPr>
          <p:cNvPr id="213" name="TextBox 211">
            <a:extLst>
              <a:ext uri="{FF2B5EF4-FFF2-40B4-BE49-F238E27FC236}">
                <a16:creationId xmlns:a16="http://schemas.microsoft.com/office/drawing/2014/main" id="{1CD2ACB4-B52F-4047-9CCC-FD0CF65A4E52}"/>
              </a:ext>
            </a:extLst>
          </p:cNvPr>
          <p:cNvSpPr txBox="1"/>
          <p:nvPr/>
        </p:nvSpPr>
        <p:spPr bwMode="auto">
          <a:xfrm>
            <a:off x="4005079" y="5429133"/>
            <a:ext cx="231795" cy="32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IE" sz="140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</a:t>
            </a:r>
          </a:p>
        </p:txBody>
      </p:sp>
      <p:sp>
        <p:nvSpPr>
          <p:cNvPr id="214" name="Rectangle 212">
            <a:extLst>
              <a:ext uri="{FF2B5EF4-FFF2-40B4-BE49-F238E27FC236}">
                <a16:creationId xmlns:a16="http://schemas.microsoft.com/office/drawing/2014/main" id="{B45E7581-3296-4BC1-94C9-B2164486379F}"/>
              </a:ext>
            </a:extLst>
          </p:cNvPr>
          <p:cNvSpPr/>
          <p:nvPr/>
        </p:nvSpPr>
        <p:spPr bwMode="auto">
          <a:xfrm>
            <a:off x="4658681" y="1117182"/>
            <a:ext cx="3933637" cy="505202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IE" dirty="0">
              <a:solidFill>
                <a:srgbClr val="000000"/>
              </a:solidFill>
            </a:endParaRPr>
          </a:p>
        </p:txBody>
      </p:sp>
      <p:sp>
        <p:nvSpPr>
          <p:cNvPr id="215" name="Isosceles Triangle 218">
            <a:extLst>
              <a:ext uri="{FF2B5EF4-FFF2-40B4-BE49-F238E27FC236}">
                <a16:creationId xmlns:a16="http://schemas.microsoft.com/office/drawing/2014/main" id="{070ED794-4344-4E89-AB8E-0D2DC3B96F14}"/>
              </a:ext>
            </a:extLst>
          </p:cNvPr>
          <p:cNvSpPr/>
          <p:nvPr/>
        </p:nvSpPr>
        <p:spPr bwMode="auto">
          <a:xfrm rot="16200000">
            <a:off x="6625151" y="5483771"/>
            <a:ext cx="463509" cy="413100"/>
          </a:xfrm>
          <a:prstGeom prst="triangl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IE" dirty="0">
              <a:solidFill>
                <a:srgbClr val="000000"/>
              </a:solidFill>
            </a:endParaRPr>
          </a:p>
        </p:txBody>
      </p:sp>
      <p:grpSp>
        <p:nvGrpSpPr>
          <p:cNvPr id="216" name="Group 234">
            <a:extLst>
              <a:ext uri="{FF2B5EF4-FFF2-40B4-BE49-F238E27FC236}">
                <a16:creationId xmlns:a16="http://schemas.microsoft.com/office/drawing/2014/main" id="{D759C83D-52D1-4B49-AC3B-5430DA97F8C6}"/>
              </a:ext>
            </a:extLst>
          </p:cNvPr>
          <p:cNvGrpSpPr/>
          <p:nvPr/>
        </p:nvGrpSpPr>
        <p:grpSpPr>
          <a:xfrm flipH="1">
            <a:off x="7381051" y="3746902"/>
            <a:ext cx="172720" cy="1443307"/>
            <a:chOff x="5474878" y="3605890"/>
            <a:chExt cx="172720" cy="1443307"/>
          </a:xfrm>
        </p:grpSpPr>
        <p:cxnSp>
          <p:nvCxnSpPr>
            <p:cNvPr id="217" name="Straight Connector 219">
              <a:extLst>
                <a:ext uri="{FF2B5EF4-FFF2-40B4-BE49-F238E27FC236}">
                  <a16:creationId xmlns:a16="http://schemas.microsoft.com/office/drawing/2014/main" id="{A3397B74-E373-4D72-B544-CA55F727C9CD}"/>
                </a:ext>
              </a:extLst>
            </p:cNvPr>
            <p:cNvCxnSpPr/>
            <p:nvPr/>
          </p:nvCxnSpPr>
          <p:spPr bwMode="auto">
            <a:xfrm>
              <a:off x="5647598" y="3605890"/>
              <a:ext cx="0" cy="1443307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8" name="Straight Connector 220">
              <a:extLst>
                <a:ext uri="{FF2B5EF4-FFF2-40B4-BE49-F238E27FC236}">
                  <a16:creationId xmlns:a16="http://schemas.microsoft.com/office/drawing/2014/main" id="{A022AFE4-21F3-4DD3-9773-91D1F13FFD85}"/>
                </a:ext>
              </a:extLst>
            </p:cNvPr>
            <p:cNvCxnSpPr/>
            <p:nvPr/>
          </p:nvCxnSpPr>
          <p:spPr bwMode="auto">
            <a:xfrm flipH="1">
              <a:off x="5474878" y="5045975"/>
              <a:ext cx="172720" cy="0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19" name="Group 221">
            <a:extLst>
              <a:ext uri="{FF2B5EF4-FFF2-40B4-BE49-F238E27FC236}">
                <a16:creationId xmlns:a16="http://schemas.microsoft.com/office/drawing/2014/main" id="{7264E056-B92F-4DE7-A222-1CB9A67B71D4}"/>
              </a:ext>
            </a:extLst>
          </p:cNvPr>
          <p:cNvGrpSpPr/>
          <p:nvPr/>
        </p:nvGrpSpPr>
        <p:grpSpPr>
          <a:xfrm>
            <a:off x="6623913" y="4412359"/>
            <a:ext cx="524443" cy="475304"/>
            <a:chOff x="4291669" y="3603493"/>
            <a:chExt cx="524443" cy="475304"/>
          </a:xfrm>
        </p:grpSpPr>
        <p:sp>
          <p:nvSpPr>
            <p:cNvPr id="220" name="Isosceles Triangle 222">
              <a:extLst>
                <a:ext uri="{FF2B5EF4-FFF2-40B4-BE49-F238E27FC236}">
                  <a16:creationId xmlns:a16="http://schemas.microsoft.com/office/drawing/2014/main" id="{A451DEFD-902F-45FC-9657-6EA7875DC9CA}"/>
                </a:ext>
              </a:extLst>
            </p:cNvPr>
            <p:cNvSpPr/>
            <p:nvPr/>
          </p:nvSpPr>
          <p:spPr bwMode="auto">
            <a:xfrm rot="16200000">
              <a:off x="4266464" y="3628698"/>
              <a:ext cx="463509" cy="413100"/>
            </a:xfrm>
            <a:prstGeom prst="triangle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E" dirty="0">
                <a:solidFill>
                  <a:srgbClr val="000000"/>
                </a:solidFill>
              </a:endParaRPr>
            </a:p>
          </p:txBody>
        </p:sp>
        <p:cxnSp>
          <p:nvCxnSpPr>
            <p:cNvPr id="221" name="Straight Arrow Connector 223">
              <a:extLst>
                <a:ext uri="{FF2B5EF4-FFF2-40B4-BE49-F238E27FC236}">
                  <a16:creationId xmlns:a16="http://schemas.microsoft.com/office/drawing/2014/main" id="{AAA057B9-910A-430C-B105-DDA57CB1894C}"/>
                </a:ext>
              </a:extLst>
            </p:cNvPr>
            <p:cNvCxnSpPr/>
            <p:nvPr/>
          </p:nvCxnSpPr>
          <p:spPr bwMode="auto">
            <a:xfrm flipH="1" flipV="1">
              <a:off x="4383278" y="3612849"/>
              <a:ext cx="432834" cy="465948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22" name="Straight Arrow Connector 224">
            <a:extLst>
              <a:ext uri="{FF2B5EF4-FFF2-40B4-BE49-F238E27FC236}">
                <a16:creationId xmlns:a16="http://schemas.microsoft.com/office/drawing/2014/main" id="{0C047C0B-8E95-406E-83B6-B37022D99178}"/>
              </a:ext>
            </a:extLst>
          </p:cNvPr>
          <p:cNvCxnSpPr/>
          <p:nvPr/>
        </p:nvCxnSpPr>
        <p:spPr bwMode="auto">
          <a:xfrm flipH="1" flipV="1">
            <a:off x="6741965" y="5467922"/>
            <a:ext cx="432834" cy="465948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3" name="Isosceles Triangle 225">
            <a:extLst>
              <a:ext uri="{FF2B5EF4-FFF2-40B4-BE49-F238E27FC236}">
                <a16:creationId xmlns:a16="http://schemas.microsoft.com/office/drawing/2014/main" id="{51DF9052-2AE2-4305-B470-F0683F19E9B5}"/>
              </a:ext>
            </a:extLst>
          </p:cNvPr>
          <p:cNvSpPr/>
          <p:nvPr/>
        </p:nvSpPr>
        <p:spPr bwMode="auto">
          <a:xfrm rot="16200000">
            <a:off x="8782885" y="4953320"/>
            <a:ext cx="463509" cy="413100"/>
          </a:xfrm>
          <a:prstGeom prst="triangl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IE" dirty="0">
              <a:solidFill>
                <a:srgbClr val="000000"/>
              </a:solidFill>
            </a:endParaRPr>
          </a:p>
        </p:txBody>
      </p:sp>
      <p:sp>
        <p:nvSpPr>
          <p:cNvPr id="224" name="TextBox 226">
            <a:extLst>
              <a:ext uri="{FF2B5EF4-FFF2-40B4-BE49-F238E27FC236}">
                <a16:creationId xmlns:a16="http://schemas.microsoft.com/office/drawing/2014/main" id="{CC2F22EB-81AF-421C-BEF4-D92AAF4F4FEA}"/>
              </a:ext>
            </a:extLst>
          </p:cNvPr>
          <p:cNvSpPr txBox="1"/>
          <p:nvPr/>
        </p:nvSpPr>
        <p:spPr bwMode="auto">
          <a:xfrm>
            <a:off x="8979319" y="5470667"/>
            <a:ext cx="35682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IE" sz="10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LNA</a:t>
            </a:r>
          </a:p>
        </p:txBody>
      </p:sp>
      <p:grpSp>
        <p:nvGrpSpPr>
          <p:cNvPr id="225" name="Group 227">
            <a:extLst>
              <a:ext uri="{FF2B5EF4-FFF2-40B4-BE49-F238E27FC236}">
                <a16:creationId xmlns:a16="http://schemas.microsoft.com/office/drawing/2014/main" id="{A434A751-2FBE-4F4C-9C28-F32B2A2B3912}"/>
              </a:ext>
            </a:extLst>
          </p:cNvPr>
          <p:cNvGrpSpPr/>
          <p:nvPr/>
        </p:nvGrpSpPr>
        <p:grpSpPr>
          <a:xfrm>
            <a:off x="7132852" y="3464549"/>
            <a:ext cx="453590" cy="453590"/>
            <a:chOff x="3662570" y="3523031"/>
            <a:chExt cx="453590" cy="453590"/>
          </a:xfrm>
        </p:grpSpPr>
        <p:sp>
          <p:nvSpPr>
            <p:cNvPr id="226" name="Oval 228">
              <a:extLst>
                <a:ext uri="{FF2B5EF4-FFF2-40B4-BE49-F238E27FC236}">
                  <a16:creationId xmlns:a16="http://schemas.microsoft.com/office/drawing/2014/main" id="{A106A64A-E159-4CCB-BC07-42E4761F8B69}"/>
                </a:ext>
              </a:extLst>
            </p:cNvPr>
            <p:cNvSpPr/>
            <p:nvPr/>
          </p:nvSpPr>
          <p:spPr bwMode="auto">
            <a:xfrm>
              <a:off x="3662570" y="3523031"/>
              <a:ext cx="453590" cy="453590"/>
            </a:xfrm>
            <a:prstGeom prst="ellipse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E" dirty="0">
                <a:solidFill>
                  <a:srgbClr val="000000"/>
                </a:solidFill>
              </a:endParaRPr>
            </a:p>
          </p:txBody>
        </p:sp>
        <p:grpSp>
          <p:nvGrpSpPr>
            <p:cNvPr id="227" name="Group 229">
              <a:extLst>
                <a:ext uri="{FF2B5EF4-FFF2-40B4-BE49-F238E27FC236}">
                  <a16:creationId xmlns:a16="http://schemas.microsoft.com/office/drawing/2014/main" id="{A5683B42-0571-4C11-8711-B19BE86AF966}"/>
                </a:ext>
              </a:extLst>
            </p:cNvPr>
            <p:cNvGrpSpPr/>
            <p:nvPr/>
          </p:nvGrpSpPr>
          <p:grpSpPr>
            <a:xfrm>
              <a:off x="3726547" y="3643317"/>
              <a:ext cx="331302" cy="186723"/>
              <a:chOff x="3916392" y="1354347"/>
              <a:chExt cx="1276710" cy="1033019"/>
            </a:xfr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28" name="Freeform 230">
                <a:extLst>
                  <a:ext uri="{FF2B5EF4-FFF2-40B4-BE49-F238E27FC236}">
                    <a16:creationId xmlns:a16="http://schemas.microsoft.com/office/drawing/2014/main" id="{B7EAA84F-6946-4C15-9CC9-E38038629BBF}"/>
                  </a:ext>
                </a:extLst>
              </p:cNvPr>
              <p:cNvSpPr/>
              <p:nvPr/>
            </p:nvSpPr>
            <p:spPr bwMode="auto">
              <a:xfrm>
                <a:off x="3916392" y="1354347"/>
                <a:ext cx="638355" cy="517585"/>
              </a:xfrm>
              <a:custGeom>
                <a:avLst/>
                <a:gdLst>
                  <a:gd name="connsiteX0" fmla="*/ 0 w 638355"/>
                  <a:gd name="connsiteY0" fmla="*/ 517585 h 517585"/>
                  <a:gd name="connsiteX1" fmla="*/ 327804 w 638355"/>
                  <a:gd name="connsiteY1" fmla="*/ 0 h 517585"/>
                  <a:gd name="connsiteX2" fmla="*/ 638355 w 638355"/>
                  <a:gd name="connsiteY2" fmla="*/ 517585 h 517585"/>
                  <a:gd name="connsiteX3" fmla="*/ 638355 w 638355"/>
                  <a:gd name="connsiteY3" fmla="*/ 517585 h 51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8355" h="517585">
                    <a:moveTo>
                      <a:pt x="0" y="517585"/>
                    </a:moveTo>
                    <a:cubicBezTo>
                      <a:pt x="110706" y="258792"/>
                      <a:pt x="221412" y="0"/>
                      <a:pt x="327804" y="0"/>
                    </a:cubicBezTo>
                    <a:cubicBezTo>
                      <a:pt x="434196" y="0"/>
                      <a:pt x="638355" y="517585"/>
                      <a:pt x="638355" y="517585"/>
                    </a:cubicBezTo>
                    <a:lnTo>
                      <a:pt x="638355" y="517585"/>
                    </a:lnTo>
                  </a:path>
                </a:pathLst>
              </a:cu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9" name="Freeform 231">
                <a:extLst>
                  <a:ext uri="{FF2B5EF4-FFF2-40B4-BE49-F238E27FC236}">
                    <a16:creationId xmlns:a16="http://schemas.microsoft.com/office/drawing/2014/main" id="{6CE0BA10-B24D-45C8-84EA-D90281803963}"/>
                  </a:ext>
                </a:extLst>
              </p:cNvPr>
              <p:cNvSpPr/>
              <p:nvPr/>
            </p:nvSpPr>
            <p:spPr bwMode="auto">
              <a:xfrm rot="10800000">
                <a:off x="4554747" y="1869781"/>
                <a:ext cx="638355" cy="517585"/>
              </a:xfrm>
              <a:custGeom>
                <a:avLst/>
                <a:gdLst>
                  <a:gd name="connsiteX0" fmla="*/ 0 w 638355"/>
                  <a:gd name="connsiteY0" fmla="*/ 517585 h 517585"/>
                  <a:gd name="connsiteX1" fmla="*/ 327804 w 638355"/>
                  <a:gd name="connsiteY1" fmla="*/ 0 h 517585"/>
                  <a:gd name="connsiteX2" fmla="*/ 638355 w 638355"/>
                  <a:gd name="connsiteY2" fmla="*/ 517585 h 517585"/>
                  <a:gd name="connsiteX3" fmla="*/ 638355 w 638355"/>
                  <a:gd name="connsiteY3" fmla="*/ 517585 h 51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8355" h="517585">
                    <a:moveTo>
                      <a:pt x="0" y="517585"/>
                    </a:moveTo>
                    <a:cubicBezTo>
                      <a:pt x="110706" y="258792"/>
                      <a:pt x="221412" y="0"/>
                      <a:pt x="327804" y="0"/>
                    </a:cubicBezTo>
                    <a:cubicBezTo>
                      <a:pt x="434196" y="0"/>
                      <a:pt x="638355" y="517585"/>
                      <a:pt x="638355" y="517585"/>
                    </a:cubicBezTo>
                    <a:lnTo>
                      <a:pt x="638355" y="517585"/>
                    </a:lnTo>
                  </a:path>
                </a:pathLst>
              </a:cu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230" name="TextBox 232">
            <a:extLst>
              <a:ext uri="{FF2B5EF4-FFF2-40B4-BE49-F238E27FC236}">
                <a16:creationId xmlns:a16="http://schemas.microsoft.com/office/drawing/2014/main" id="{5CA9E566-2ECB-46F3-ACC8-DE620090FCE5}"/>
              </a:ext>
            </a:extLst>
          </p:cNvPr>
          <p:cNvSpPr txBox="1"/>
          <p:nvPr/>
        </p:nvSpPr>
        <p:spPr bwMode="auto">
          <a:xfrm>
            <a:off x="7667669" y="3563393"/>
            <a:ext cx="199610" cy="18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IE" sz="10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</a:t>
            </a:r>
          </a:p>
        </p:txBody>
      </p:sp>
      <p:sp>
        <p:nvSpPr>
          <p:cNvPr id="231" name="TextBox 233">
            <a:extLst>
              <a:ext uri="{FF2B5EF4-FFF2-40B4-BE49-F238E27FC236}">
                <a16:creationId xmlns:a16="http://schemas.microsoft.com/office/drawing/2014/main" id="{15E4673C-4B48-4C80-BC8D-88051EC0B6DD}"/>
              </a:ext>
            </a:extLst>
          </p:cNvPr>
          <p:cNvSpPr txBox="1"/>
          <p:nvPr/>
        </p:nvSpPr>
        <p:spPr bwMode="auto">
          <a:xfrm>
            <a:off x="7693942" y="1192902"/>
            <a:ext cx="6309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IE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</a:rPr>
              <a:t>RFIC</a:t>
            </a:r>
          </a:p>
        </p:txBody>
      </p:sp>
      <p:sp>
        <p:nvSpPr>
          <p:cNvPr id="232" name="TextBox 241">
            <a:extLst>
              <a:ext uri="{FF2B5EF4-FFF2-40B4-BE49-F238E27FC236}">
                <a16:creationId xmlns:a16="http://schemas.microsoft.com/office/drawing/2014/main" id="{2FE945FE-11C3-4A06-B1A9-603A53434CC8}"/>
              </a:ext>
            </a:extLst>
          </p:cNvPr>
          <p:cNvSpPr txBox="1"/>
          <p:nvPr/>
        </p:nvSpPr>
        <p:spPr bwMode="auto">
          <a:xfrm>
            <a:off x="3876067" y="5023636"/>
            <a:ext cx="5523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IE" sz="140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</a:rPr>
              <a:t>JESD</a:t>
            </a:r>
          </a:p>
        </p:txBody>
      </p:sp>
      <p:cxnSp>
        <p:nvCxnSpPr>
          <p:cNvPr id="233" name="Straight Arrow Connector 246">
            <a:extLst>
              <a:ext uri="{FF2B5EF4-FFF2-40B4-BE49-F238E27FC236}">
                <a16:creationId xmlns:a16="http://schemas.microsoft.com/office/drawing/2014/main" id="{6D08A107-5154-462B-A73B-5B86D7A04BD4}"/>
              </a:ext>
            </a:extLst>
          </p:cNvPr>
          <p:cNvCxnSpPr>
            <a:endCxn id="235" idx="1"/>
          </p:cNvCxnSpPr>
          <p:nvPr/>
        </p:nvCxnSpPr>
        <p:spPr bwMode="auto">
          <a:xfrm>
            <a:off x="3663068" y="3671049"/>
            <a:ext cx="1244968" cy="0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34" name="TextBox 247">
            <a:extLst>
              <a:ext uri="{FF2B5EF4-FFF2-40B4-BE49-F238E27FC236}">
                <a16:creationId xmlns:a16="http://schemas.microsoft.com/office/drawing/2014/main" id="{2DC4321F-F7EF-4D66-A9E4-6902ADCCED0D}"/>
              </a:ext>
            </a:extLst>
          </p:cNvPr>
          <p:cNvSpPr txBox="1"/>
          <p:nvPr/>
        </p:nvSpPr>
        <p:spPr bwMode="auto">
          <a:xfrm>
            <a:off x="3888077" y="3347528"/>
            <a:ext cx="3824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IE" sz="140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</a:rPr>
              <a:t>SPI</a:t>
            </a:r>
          </a:p>
        </p:txBody>
      </p:sp>
      <p:sp>
        <p:nvSpPr>
          <p:cNvPr id="235" name="Rounded Rectangle 248">
            <a:extLst>
              <a:ext uri="{FF2B5EF4-FFF2-40B4-BE49-F238E27FC236}">
                <a16:creationId xmlns:a16="http://schemas.microsoft.com/office/drawing/2014/main" id="{C59020A1-7ADC-42DC-8309-8DA7B5CD859A}"/>
              </a:ext>
            </a:extLst>
          </p:cNvPr>
          <p:cNvSpPr/>
          <p:nvPr/>
        </p:nvSpPr>
        <p:spPr bwMode="auto">
          <a:xfrm>
            <a:off x="4908036" y="3212841"/>
            <a:ext cx="1013550" cy="9164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E" sz="1200" dirty="0">
                <a:solidFill>
                  <a:srgbClr val="000000"/>
                </a:solidFill>
              </a:rPr>
              <a:t>Calibration &amp; Control</a:t>
            </a:r>
          </a:p>
        </p:txBody>
      </p:sp>
      <p:cxnSp>
        <p:nvCxnSpPr>
          <p:cNvPr id="236" name="Straight Arrow Connector 257">
            <a:extLst>
              <a:ext uri="{FF2B5EF4-FFF2-40B4-BE49-F238E27FC236}">
                <a16:creationId xmlns:a16="http://schemas.microsoft.com/office/drawing/2014/main" id="{CC71E509-2764-49A8-BC33-EDE83473CBA0}"/>
              </a:ext>
            </a:extLst>
          </p:cNvPr>
          <p:cNvCxnSpPr/>
          <p:nvPr/>
        </p:nvCxnSpPr>
        <p:spPr bwMode="auto">
          <a:xfrm>
            <a:off x="246726" y="3655305"/>
            <a:ext cx="1158949" cy="0"/>
          </a:xfrm>
          <a:prstGeom prst="straightConnector1">
            <a:avLst/>
          </a:prstGeom>
          <a:solidFill>
            <a:schemeClr val="tx2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37" name="TextBox 260">
            <a:extLst>
              <a:ext uri="{FF2B5EF4-FFF2-40B4-BE49-F238E27FC236}">
                <a16:creationId xmlns:a16="http://schemas.microsoft.com/office/drawing/2014/main" id="{CDDA0693-0962-448B-9311-5BA32AD2979D}"/>
              </a:ext>
            </a:extLst>
          </p:cNvPr>
          <p:cNvSpPr txBox="1"/>
          <p:nvPr/>
        </p:nvSpPr>
        <p:spPr bwMode="auto">
          <a:xfrm>
            <a:off x="496305" y="2860102"/>
            <a:ext cx="6822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IE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CPRI</a:t>
            </a:r>
          </a:p>
          <a:p>
            <a:pPr>
              <a:lnSpc>
                <a:spcPct val="100000"/>
              </a:lnSpc>
            </a:pPr>
            <a:r>
              <a:rPr lang="en-IE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10GE</a:t>
            </a:r>
          </a:p>
        </p:txBody>
      </p:sp>
      <p:sp>
        <p:nvSpPr>
          <p:cNvPr id="238" name="TextBox 261">
            <a:extLst>
              <a:ext uri="{FF2B5EF4-FFF2-40B4-BE49-F238E27FC236}">
                <a16:creationId xmlns:a16="http://schemas.microsoft.com/office/drawing/2014/main" id="{F3E209E2-E6CE-462E-BD94-42271A50362E}"/>
              </a:ext>
            </a:extLst>
          </p:cNvPr>
          <p:cNvSpPr txBox="1"/>
          <p:nvPr/>
        </p:nvSpPr>
        <p:spPr bwMode="auto">
          <a:xfrm>
            <a:off x="228600" y="3746902"/>
            <a:ext cx="11951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IE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Baseband </a:t>
            </a:r>
          </a:p>
          <a:p>
            <a:pPr>
              <a:lnSpc>
                <a:spcPct val="100000"/>
              </a:lnSpc>
            </a:pPr>
            <a:r>
              <a:rPr lang="en-IE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Interface</a:t>
            </a:r>
          </a:p>
        </p:txBody>
      </p:sp>
      <p:sp>
        <p:nvSpPr>
          <p:cNvPr id="239" name="TextBox 262">
            <a:extLst>
              <a:ext uri="{FF2B5EF4-FFF2-40B4-BE49-F238E27FC236}">
                <a16:creationId xmlns:a16="http://schemas.microsoft.com/office/drawing/2014/main" id="{98C6D725-7766-4993-8891-D2E48F823265}"/>
              </a:ext>
            </a:extLst>
          </p:cNvPr>
          <p:cNvSpPr txBox="1"/>
          <p:nvPr/>
        </p:nvSpPr>
        <p:spPr bwMode="auto">
          <a:xfrm>
            <a:off x="7844293" y="1911717"/>
            <a:ext cx="6998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IE" sz="1400" b="1" kern="0" dirty="0">
                <a:solidFill>
                  <a:srgbClr val="FF0000"/>
                </a:solidFill>
              </a:rPr>
              <a:t>3.5GHz</a:t>
            </a:r>
          </a:p>
        </p:txBody>
      </p:sp>
      <p:sp>
        <p:nvSpPr>
          <p:cNvPr id="240" name="TextBox 263">
            <a:extLst>
              <a:ext uri="{FF2B5EF4-FFF2-40B4-BE49-F238E27FC236}">
                <a16:creationId xmlns:a16="http://schemas.microsoft.com/office/drawing/2014/main" id="{A882A9DE-3BCC-4D0D-BE01-E0A3346CFF4A}"/>
              </a:ext>
            </a:extLst>
          </p:cNvPr>
          <p:cNvSpPr txBox="1"/>
          <p:nvPr/>
        </p:nvSpPr>
        <p:spPr bwMode="auto">
          <a:xfrm>
            <a:off x="8187523" y="5852661"/>
            <a:ext cx="6998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IE" sz="1400" b="1" kern="0" dirty="0">
                <a:solidFill>
                  <a:srgbClr val="FF0000"/>
                </a:solidFill>
              </a:rPr>
              <a:t>3.5GHz</a:t>
            </a:r>
          </a:p>
        </p:txBody>
      </p:sp>
      <p:pic>
        <p:nvPicPr>
          <p:cNvPr id="241" name="Picture 264">
            <a:extLst>
              <a:ext uri="{FF2B5EF4-FFF2-40B4-BE49-F238E27FC236}">
                <a16:creationId xmlns:a16="http://schemas.microsoft.com/office/drawing/2014/main" id="{5189CC07-96DC-40E4-814A-3E88DF695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82459">
            <a:off x="11317070" y="1641103"/>
            <a:ext cx="475138" cy="512404"/>
          </a:xfrm>
          <a:prstGeom prst="rect">
            <a:avLst/>
          </a:prstGeom>
        </p:spPr>
      </p:pic>
      <p:sp>
        <p:nvSpPr>
          <p:cNvPr id="242" name="TextBox 265">
            <a:extLst>
              <a:ext uri="{FF2B5EF4-FFF2-40B4-BE49-F238E27FC236}">
                <a16:creationId xmlns:a16="http://schemas.microsoft.com/office/drawing/2014/main" id="{876DF098-4C68-40DF-B1C7-ADE0D607DCBB}"/>
              </a:ext>
            </a:extLst>
          </p:cNvPr>
          <p:cNvSpPr txBox="1"/>
          <p:nvPr/>
        </p:nvSpPr>
        <p:spPr bwMode="auto">
          <a:xfrm>
            <a:off x="10811189" y="1129914"/>
            <a:ext cx="9178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IE" sz="1400" b="1" kern="0" dirty="0">
                <a:solidFill>
                  <a:srgbClr val="FF0000"/>
                </a:solidFill>
              </a:rPr>
              <a:t>3.5GHz</a:t>
            </a:r>
          </a:p>
          <a:p>
            <a:pPr>
              <a:lnSpc>
                <a:spcPct val="100000"/>
              </a:lnSpc>
            </a:pPr>
            <a:r>
              <a:rPr lang="en-IE" sz="1400" b="1" kern="0" dirty="0">
                <a:solidFill>
                  <a:srgbClr val="FF0000"/>
                </a:solidFill>
              </a:rPr>
              <a:t>RF Signal</a:t>
            </a:r>
          </a:p>
        </p:txBody>
      </p:sp>
      <p:sp>
        <p:nvSpPr>
          <p:cNvPr id="243" name="TextBox 235">
            <a:extLst>
              <a:ext uri="{FF2B5EF4-FFF2-40B4-BE49-F238E27FC236}">
                <a16:creationId xmlns:a16="http://schemas.microsoft.com/office/drawing/2014/main" id="{F94EFBD4-1B5C-48C0-8995-5C914783A54B}"/>
              </a:ext>
            </a:extLst>
          </p:cNvPr>
          <p:cNvSpPr txBox="1"/>
          <p:nvPr/>
        </p:nvSpPr>
        <p:spPr bwMode="auto">
          <a:xfrm>
            <a:off x="5695215" y="2141104"/>
            <a:ext cx="6181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IE" sz="1400" b="1" kern="0" dirty="0">
                <a:solidFill>
                  <a:srgbClr val="FF0000"/>
                </a:solidFill>
              </a:rPr>
              <a:t>56MHz</a:t>
            </a:r>
          </a:p>
        </p:txBody>
      </p:sp>
      <p:sp>
        <p:nvSpPr>
          <p:cNvPr id="244" name="TextBox 236">
            <a:extLst>
              <a:ext uri="{FF2B5EF4-FFF2-40B4-BE49-F238E27FC236}">
                <a16:creationId xmlns:a16="http://schemas.microsoft.com/office/drawing/2014/main" id="{D11C4B1C-B594-4303-8F37-3EBA78476524}"/>
              </a:ext>
            </a:extLst>
          </p:cNvPr>
          <p:cNvSpPr txBox="1"/>
          <p:nvPr/>
        </p:nvSpPr>
        <p:spPr bwMode="auto">
          <a:xfrm>
            <a:off x="5915397" y="5052570"/>
            <a:ext cx="6181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IE" sz="1400" b="1" kern="0" dirty="0">
                <a:solidFill>
                  <a:srgbClr val="FF0000"/>
                </a:solidFill>
              </a:rPr>
              <a:t>56MHz</a:t>
            </a:r>
          </a:p>
        </p:txBody>
      </p:sp>
      <p:pic>
        <p:nvPicPr>
          <p:cNvPr id="245" name="Picture 237">
            <a:extLst>
              <a:ext uri="{FF2B5EF4-FFF2-40B4-BE49-F238E27FC236}">
                <a16:creationId xmlns:a16="http://schemas.microsoft.com/office/drawing/2014/main" id="{F0A0690F-A2CD-4E6F-A3E0-0C0C47275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611" y="1282007"/>
            <a:ext cx="1187251" cy="505982"/>
          </a:xfrm>
          <a:prstGeom prst="rect">
            <a:avLst/>
          </a:prstGeom>
        </p:spPr>
      </p:pic>
      <p:sp>
        <p:nvSpPr>
          <p:cNvPr id="246" name="Rounded Rectangular Callout 255">
            <a:extLst>
              <a:ext uri="{FF2B5EF4-FFF2-40B4-BE49-F238E27FC236}">
                <a16:creationId xmlns:a16="http://schemas.microsoft.com/office/drawing/2014/main" id="{2F059310-F722-4F37-94F0-005DCD8B64D9}"/>
              </a:ext>
            </a:extLst>
          </p:cNvPr>
          <p:cNvSpPr/>
          <p:nvPr/>
        </p:nvSpPr>
        <p:spPr bwMode="auto">
          <a:xfrm>
            <a:off x="8184064" y="2856999"/>
            <a:ext cx="1667908" cy="1106053"/>
          </a:xfrm>
          <a:prstGeom prst="wedgeRoundRectCallout">
            <a:avLst>
              <a:gd name="adj1" fmla="val -94932"/>
              <a:gd name="adj2" fmla="val -52377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E" sz="1400" dirty="0">
                <a:solidFill>
                  <a:srgbClr val="000000"/>
                </a:solidFill>
              </a:rPr>
              <a:t>Analog Frequency Shifting and Filtering</a:t>
            </a:r>
          </a:p>
        </p:txBody>
      </p:sp>
      <p:sp>
        <p:nvSpPr>
          <p:cNvPr id="247" name="TextBox 233">
            <a:extLst>
              <a:ext uri="{FF2B5EF4-FFF2-40B4-BE49-F238E27FC236}">
                <a16:creationId xmlns:a16="http://schemas.microsoft.com/office/drawing/2014/main" id="{FD2CBABE-FF74-41A9-B15F-017ABE17CC5E}"/>
              </a:ext>
            </a:extLst>
          </p:cNvPr>
          <p:cNvSpPr txBox="1"/>
          <p:nvPr/>
        </p:nvSpPr>
        <p:spPr bwMode="auto">
          <a:xfrm>
            <a:off x="4040104" y="686014"/>
            <a:ext cx="13827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lang="ja-JP" altLang="en-US" sz="2000" b="1" kern="0" dirty="0">
                <a:solidFill>
                  <a:srgbClr val="FF0000"/>
                </a:solidFill>
              </a:rPr>
              <a:t>従来の構成</a:t>
            </a:r>
            <a:endParaRPr kumimoji="0" lang="en-IE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6640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1371600" y="152400"/>
            <a:ext cx="66294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ja-JP" altLang="en-US" sz="2800" spc="-5" dirty="0">
                <a:solidFill>
                  <a:schemeClr val="tx1"/>
                </a:solidFill>
              </a:rPr>
              <a:t>５</a:t>
            </a:r>
            <a:r>
              <a:rPr lang="en-US" altLang="ja-JP" sz="2800" spc="-5" dirty="0">
                <a:solidFill>
                  <a:schemeClr val="tx1"/>
                </a:solidFill>
              </a:rPr>
              <a:t>.</a:t>
            </a:r>
            <a:r>
              <a:rPr lang="ja-JP" altLang="en-US" sz="2800" spc="-5" dirty="0">
                <a:solidFill>
                  <a:schemeClr val="tx1"/>
                </a:solidFill>
              </a:rPr>
              <a:t> ハードウェア進化：ソフトウェア無線</a:t>
            </a:r>
            <a:r>
              <a:rPr lang="en-US" altLang="ja-JP" sz="2800" spc="-5" dirty="0">
                <a:solidFill>
                  <a:schemeClr val="tx1"/>
                </a:solidFill>
              </a:rPr>
              <a:t>(HW)</a:t>
            </a:r>
            <a:endParaRPr sz="2800" spc="-5" dirty="0">
              <a:solidFill>
                <a:schemeClr val="tx1"/>
              </a:solidFill>
            </a:endParaRPr>
          </a:p>
        </p:txBody>
      </p:sp>
      <p:sp>
        <p:nvSpPr>
          <p:cNvPr id="247" name="Rectangle 212">
            <a:extLst>
              <a:ext uri="{FF2B5EF4-FFF2-40B4-BE49-F238E27FC236}">
                <a16:creationId xmlns:a16="http://schemas.microsoft.com/office/drawing/2014/main" id="{D4731E46-58A3-4E44-9CA6-09825E3E5B6C}"/>
              </a:ext>
            </a:extLst>
          </p:cNvPr>
          <p:cNvSpPr/>
          <p:nvPr/>
        </p:nvSpPr>
        <p:spPr bwMode="auto">
          <a:xfrm>
            <a:off x="4591763" y="1063693"/>
            <a:ext cx="3633903" cy="50520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IE" dirty="0">
              <a:solidFill>
                <a:srgbClr val="000000"/>
              </a:solidFill>
            </a:endParaRPr>
          </a:p>
        </p:txBody>
      </p:sp>
      <p:sp>
        <p:nvSpPr>
          <p:cNvPr id="248" name="Rectangle 212">
            <a:extLst>
              <a:ext uri="{FF2B5EF4-FFF2-40B4-BE49-F238E27FC236}">
                <a16:creationId xmlns:a16="http://schemas.microsoft.com/office/drawing/2014/main" id="{70E2AB9F-51E3-4E27-AE8E-A81A46823C44}"/>
              </a:ext>
            </a:extLst>
          </p:cNvPr>
          <p:cNvSpPr/>
          <p:nvPr/>
        </p:nvSpPr>
        <p:spPr bwMode="auto">
          <a:xfrm>
            <a:off x="4470319" y="1421871"/>
            <a:ext cx="3674081" cy="50520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IE" dirty="0">
              <a:solidFill>
                <a:srgbClr val="000000"/>
              </a:solidFill>
            </a:endParaRPr>
          </a:p>
        </p:txBody>
      </p:sp>
      <p:cxnSp>
        <p:nvCxnSpPr>
          <p:cNvPr id="249" name="Straight Arrow Connector 244">
            <a:extLst>
              <a:ext uri="{FF2B5EF4-FFF2-40B4-BE49-F238E27FC236}">
                <a16:creationId xmlns:a16="http://schemas.microsoft.com/office/drawing/2014/main" id="{6948B497-C52A-4387-8DF5-CAC62E3BE8C7}"/>
              </a:ext>
            </a:extLst>
          </p:cNvPr>
          <p:cNvCxnSpPr/>
          <p:nvPr/>
        </p:nvCxnSpPr>
        <p:spPr bwMode="auto">
          <a:xfrm flipH="1" flipV="1">
            <a:off x="6120955" y="3588733"/>
            <a:ext cx="486512" cy="477123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0" name="Straight Arrow Connector 242">
            <a:extLst>
              <a:ext uri="{FF2B5EF4-FFF2-40B4-BE49-F238E27FC236}">
                <a16:creationId xmlns:a16="http://schemas.microsoft.com/office/drawing/2014/main" id="{84356DF0-06D4-43C2-BFA1-01FA1B9A7574}"/>
              </a:ext>
            </a:extLst>
          </p:cNvPr>
          <p:cNvCxnSpPr/>
          <p:nvPr/>
        </p:nvCxnSpPr>
        <p:spPr bwMode="auto">
          <a:xfrm flipH="1" flipV="1">
            <a:off x="7044984" y="3607163"/>
            <a:ext cx="486512" cy="477123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1" name="Straight Connector 4">
            <a:extLst>
              <a:ext uri="{FF2B5EF4-FFF2-40B4-BE49-F238E27FC236}">
                <a16:creationId xmlns:a16="http://schemas.microsoft.com/office/drawing/2014/main" id="{F926A33A-686D-47A4-A39A-755C2A56B0E9}"/>
              </a:ext>
            </a:extLst>
          </p:cNvPr>
          <p:cNvCxnSpPr/>
          <p:nvPr/>
        </p:nvCxnSpPr>
        <p:spPr bwMode="auto">
          <a:xfrm>
            <a:off x="3526621" y="1855636"/>
            <a:ext cx="3848321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5">
            <a:extLst>
              <a:ext uri="{FF2B5EF4-FFF2-40B4-BE49-F238E27FC236}">
                <a16:creationId xmlns:a16="http://schemas.microsoft.com/office/drawing/2014/main" id="{7C34D58B-F39B-4CE1-AD6E-72FC797F0C23}"/>
              </a:ext>
            </a:extLst>
          </p:cNvPr>
          <p:cNvCxnSpPr/>
          <p:nvPr/>
        </p:nvCxnSpPr>
        <p:spPr bwMode="auto">
          <a:xfrm>
            <a:off x="3594593" y="2888986"/>
            <a:ext cx="3780349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53" name="Group 6">
            <a:extLst>
              <a:ext uri="{FF2B5EF4-FFF2-40B4-BE49-F238E27FC236}">
                <a16:creationId xmlns:a16="http://schemas.microsoft.com/office/drawing/2014/main" id="{2AC9FBF4-4B18-4814-BD4C-A3B049C406A6}"/>
              </a:ext>
            </a:extLst>
          </p:cNvPr>
          <p:cNvGrpSpPr/>
          <p:nvPr/>
        </p:nvGrpSpPr>
        <p:grpSpPr>
          <a:xfrm>
            <a:off x="4951106" y="1621479"/>
            <a:ext cx="748244" cy="458601"/>
            <a:chOff x="3752240" y="2029654"/>
            <a:chExt cx="1013104" cy="620935"/>
          </a:xfrm>
        </p:grpSpPr>
        <p:sp>
          <p:nvSpPr>
            <p:cNvPr id="254" name="Pentagon 7">
              <a:extLst>
                <a:ext uri="{FF2B5EF4-FFF2-40B4-BE49-F238E27FC236}">
                  <a16:creationId xmlns:a16="http://schemas.microsoft.com/office/drawing/2014/main" id="{E77DA5F7-900E-472F-9D91-8D386C8CBED5}"/>
                </a:ext>
              </a:extLst>
            </p:cNvPr>
            <p:cNvSpPr/>
            <p:nvPr/>
          </p:nvSpPr>
          <p:spPr bwMode="auto">
            <a:xfrm>
              <a:off x="3752240" y="2029654"/>
              <a:ext cx="1013104" cy="620935"/>
            </a:xfrm>
            <a:prstGeom prst="homePlate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255" name="TextBox 8">
              <a:extLst>
                <a:ext uri="{FF2B5EF4-FFF2-40B4-BE49-F238E27FC236}">
                  <a16:creationId xmlns:a16="http://schemas.microsoft.com/office/drawing/2014/main" id="{7622257D-0BA2-4423-B7CB-1891E7860811}"/>
                </a:ext>
              </a:extLst>
            </p:cNvPr>
            <p:cNvSpPr txBox="1"/>
            <p:nvPr/>
          </p:nvSpPr>
          <p:spPr bwMode="auto">
            <a:xfrm>
              <a:off x="3940689" y="2138166"/>
              <a:ext cx="472245" cy="310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kumimoji="0" lang="en-IE" sz="1400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DAC</a:t>
              </a:r>
            </a:p>
          </p:txBody>
        </p:sp>
      </p:grpSp>
      <p:grpSp>
        <p:nvGrpSpPr>
          <p:cNvPr id="256" name="Group 9">
            <a:extLst>
              <a:ext uri="{FF2B5EF4-FFF2-40B4-BE49-F238E27FC236}">
                <a16:creationId xmlns:a16="http://schemas.microsoft.com/office/drawing/2014/main" id="{9B6D360E-35A6-42DD-BFDB-4523240AC72D}"/>
              </a:ext>
            </a:extLst>
          </p:cNvPr>
          <p:cNvGrpSpPr/>
          <p:nvPr/>
        </p:nvGrpSpPr>
        <p:grpSpPr>
          <a:xfrm>
            <a:off x="4934439" y="2655560"/>
            <a:ext cx="748244" cy="458601"/>
            <a:chOff x="3752240" y="2029654"/>
            <a:chExt cx="1013104" cy="620935"/>
          </a:xfrm>
        </p:grpSpPr>
        <p:sp>
          <p:nvSpPr>
            <p:cNvPr id="257" name="Pentagon 10">
              <a:extLst>
                <a:ext uri="{FF2B5EF4-FFF2-40B4-BE49-F238E27FC236}">
                  <a16:creationId xmlns:a16="http://schemas.microsoft.com/office/drawing/2014/main" id="{E553DD8E-5E98-463B-92D4-8E94B3D7488C}"/>
                </a:ext>
              </a:extLst>
            </p:cNvPr>
            <p:cNvSpPr/>
            <p:nvPr/>
          </p:nvSpPr>
          <p:spPr bwMode="auto">
            <a:xfrm>
              <a:off x="3752240" y="2029654"/>
              <a:ext cx="1013104" cy="620935"/>
            </a:xfrm>
            <a:prstGeom prst="homePlate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258" name="TextBox 11">
              <a:extLst>
                <a:ext uri="{FF2B5EF4-FFF2-40B4-BE49-F238E27FC236}">
                  <a16:creationId xmlns:a16="http://schemas.microsoft.com/office/drawing/2014/main" id="{1DFA0B2A-0A02-40CF-95B9-3FF4411ABEF8}"/>
                </a:ext>
              </a:extLst>
            </p:cNvPr>
            <p:cNvSpPr txBox="1"/>
            <p:nvPr/>
          </p:nvSpPr>
          <p:spPr bwMode="auto">
            <a:xfrm>
              <a:off x="3966482" y="2140297"/>
              <a:ext cx="472245" cy="310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kumimoji="0" lang="en-IE" sz="1400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DAC</a:t>
              </a:r>
            </a:p>
          </p:txBody>
        </p:sp>
      </p:grpSp>
      <p:grpSp>
        <p:nvGrpSpPr>
          <p:cNvPr id="259" name="Group 12">
            <a:extLst>
              <a:ext uri="{FF2B5EF4-FFF2-40B4-BE49-F238E27FC236}">
                <a16:creationId xmlns:a16="http://schemas.microsoft.com/office/drawing/2014/main" id="{B593BB78-669E-4422-A279-711A645888D2}"/>
              </a:ext>
            </a:extLst>
          </p:cNvPr>
          <p:cNvGrpSpPr/>
          <p:nvPr/>
        </p:nvGrpSpPr>
        <p:grpSpPr>
          <a:xfrm>
            <a:off x="5829498" y="1621479"/>
            <a:ext cx="374122" cy="646153"/>
            <a:chOff x="2252955" y="4469727"/>
            <a:chExt cx="506552" cy="874875"/>
          </a:xfrm>
        </p:grpSpPr>
        <p:grpSp>
          <p:nvGrpSpPr>
            <p:cNvPr id="260" name="Group 13">
              <a:extLst>
                <a:ext uri="{FF2B5EF4-FFF2-40B4-BE49-F238E27FC236}">
                  <a16:creationId xmlns:a16="http://schemas.microsoft.com/office/drawing/2014/main" id="{1CC3DC09-CFA7-4C2B-95A9-3ADCE53478A6}"/>
                </a:ext>
              </a:extLst>
            </p:cNvPr>
            <p:cNvGrpSpPr/>
            <p:nvPr/>
          </p:nvGrpSpPr>
          <p:grpSpPr>
            <a:xfrm>
              <a:off x="2252955" y="4469727"/>
              <a:ext cx="506552" cy="620935"/>
              <a:chOff x="2670270" y="4293752"/>
              <a:chExt cx="506552" cy="620935"/>
            </a:xfrm>
          </p:grpSpPr>
          <p:sp>
            <p:nvSpPr>
              <p:cNvPr id="264" name="Rectangle 17">
                <a:extLst>
                  <a:ext uri="{FF2B5EF4-FFF2-40B4-BE49-F238E27FC236}">
                    <a16:creationId xmlns:a16="http://schemas.microsoft.com/office/drawing/2014/main" id="{8C333A50-FA28-4F68-9F7D-C8A75363F03C}"/>
                  </a:ext>
                </a:extLst>
              </p:cNvPr>
              <p:cNvSpPr/>
              <p:nvPr/>
            </p:nvSpPr>
            <p:spPr bwMode="auto">
              <a:xfrm>
                <a:off x="2670270" y="4293752"/>
                <a:ext cx="506552" cy="620935"/>
              </a:xfrm>
              <a:prstGeom prst="rect">
                <a:avLst/>
              </a:prstGeom>
              <a:solidFill>
                <a:srgbClr val="00CC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E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5" name="Group 18">
                <a:extLst>
                  <a:ext uri="{FF2B5EF4-FFF2-40B4-BE49-F238E27FC236}">
                    <a16:creationId xmlns:a16="http://schemas.microsoft.com/office/drawing/2014/main" id="{53BC48D4-774B-4D6A-9711-D3CB31D44BB5}"/>
                  </a:ext>
                </a:extLst>
              </p:cNvPr>
              <p:cNvGrpSpPr/>
              <p:nvPr/>
            </p:nvGrpSpPr>
            <p:grpSpPr>
              <a:xfrm>
                <a:off x="2767062" y="4416778"/>
                <a:ext cx="336430" cy="109625"/>
                <a:chOff x="3916392" y="1354347"/>
                <a:chExt cx="1276710" cy="1033019"/>
              </a:xfr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72" name="Freeform 25">
                  <a:extLst>
                    <a:ext uri="{FF2B5EF4-FFF2-40B4-BE49-F238E27FC236}">
                      <a16:creationId xmlns:a16="http://schemas.microsoft.com/office/drawing/2014/main" id="{922BE385-D389-4DF7-AACC-C2E5F7B2B554}"/>
                    </a:ext>
                  </a:extLst>
                </p:cNvPr>
                <p:cNvSpPr/>
                <p:nvPr/>
              </p:nvSpPr>
              <p:spPr bwMode="auto">
                <a:xfrm>
                  <a:off x="3916392" y="1354347"/>
                  <a:ext cx="638355" cy="517585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3" name="Freeform 26">
                  <a:extLst>
                    <a:ext uri="{FF2B5EF4-FFF2-40B4-BE49-F238E27FC236}">
                      <a16:creationId xmlns:a16="http://schemas.microsoft.com/office/drawing/2014/main" id="{E0FD1F84-CE53-46BC-AEE3-B466270F966A}"/>
                    </a:ext>
                  </a:extLst>
                </p:cNvPr>
                <p:cNvSpPr/>
                <p:nvPr/>
              </p:nvSpPr>
              <p:spPr bwMode="auto">
                <a:xfrm rot="10800000">
                  <a:off x="4554747" y="1869781"/>
                  <a:ext cx="638355" cy="517585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66" name="Group 19">
                <a:extLst>
                  <a:ext uri="{FF2B5EF4-FFF2-40B4-BE49-F238E27FC236}">
                    <a16:creationId xmlns:a16="http://schemas.microsoft.com/office/drawing/2014/main" id="{67EEE63A-36EA-4BB1-AF71-D054BD58B187}"/>
                  </a:ext>
                </a:extLst>
              </p:cNvPr>
              <p:cNvGrpSpPr/>
              <p:nvPr/>
            </p:nvGrpSpPr>
            <p:grpSpPr>
              <a:xfrm>
                <a:off x="2767062" y="4541455"/>
                <a:ext cx="336430" cy="109625"/>
                <a:chOff x="3916392" y="1354347"/>
                <a:chExt cx="1276710" cy="1033019"/>
              </a:xfr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70" name="Freeform 23">
                  <a:extLst>
                    <a:ext uri="{FF2B5EF4-FFF2-40B4-BE49-F238E27FC236}">
                      <a16:creationId xmlns:a16="http://schemas.microsoft.com/office/drawing/2014/main" id="{85EEEA1A-398D-40EA-84AC-7F96338885E8}"/>
                    </a:ext>
                  </a:extLst>
                </p:cNvPr>
                <p:cNvSpPr/>
                <p:nvPr/>
              </p:nvSpPr>
              <p:spPr bwMode="auto">
                <a:xfrm>
                  <a:off x="3916392" y="1354347"/>
                  <a:ext cx="638355" cy="517585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1" name="Freeform 24">
                  <a:extLst>
                    <a:ext uri="{FF2B5EF4-FFF2-40B4-BE49-F238E27FC236}">
                      <a16:creationId xmlns:a16="http://schemas.microsoft.com/office/drawing/2014/main" id="{9C3D3274-5925-459E-A1FE-D38F75969EBA}"/>
                    </a:ext>
                  </a:extLst>
                </p:cNvPr>
                <p:cNvSpPr/>
                <p:nvPr/>
              </p:nvSpPr>
              <p:spPr bwMode="auto">
                <a:xfrm rot="10800000">
                  <a:off x="4554747" y="1869781"/>
                  <a:ext cx="638355" cy="517585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67" name="Group 20">
                <a:extLst>
                  <a:ext uri="{FF2B5EF4-FFF2-40B4-BE49-F238E27FC236}">
                    <a16:creationId xmlns:a16="http://schemas.microsoft.com/office/drawing/2014/main" id="{DB6A6FA3-C7F9-4EA7-B04E-A5E0DAC6F554}"/>
                  </a:ext>
                </a:extLst>
              </p:cNvPr>
              <p:cNvGrpSpPr/>
              <p:nvPr/>
            </p:nvGrpSpPr>
            <p:grpSpPr>
              <a:xfrm>
                <a:off x="2784295" y="4677953"/>
                <a:ext cx="336430" cy="109625"/>
                <a:chOff x="3916392" y="1429271"/>
                <a:chExt cx="1276710" cy="1033018"/>
              </a:xfr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68" name="Freeform 21">
                  <a:extLst>
                    <a:ext uri="{FF2B5EF4-FFF2-40B4-BE49-F238E27FC236}">
                      <a16:creationId xmlns:a16="http://schemas.microsoft.com/office/drawing/2014/main" id="{DA8F426C-3C94-4E27-9F92-E355127DCC77}"/>
                    </a:ext>
                  </a:extLst>
                </p:cNvPr>
                <p:cNvSpPr/>
                <p:nvPr/>
              </p:nvSpPr>
              <p:spPr bwMode="auto">
                <a:xfrm>
                  <a:off x="3916392" y="1429271"/>
                  <a:ext cx="638355" cy="517588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9" name="Freeform 22">
                  <a:extLst>
                    <a:ext uri="{FF2B5EF4-FFF2-40B4-BE49-F238E27FC236}">
                      <a16:creationId xmlns:a16="http://schemas.microsoft.com/office/drawing/2014/main" id="{638BB552-EB9A-41B7-9E13-A67EB910D0BF}"/>
                    </a:ext>
                  </a:extLst>
                </p:cNvPr>
                <p:cNvSpPr/>
                <p:nvPr/>
              </p:nvSpPr>
              <p:spPr bwMode="auto">
                <a:xfrm rot="10800000">
                  <a:off x="4554747" y="1944701"/>
                  <a:ext cx="638355" cy="517588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cxnSp>
          <p:nvCxnSpPr>
            <p:cNvPr id="261" name="Straight Connector 14">
              <a:extLst>
                <a:ext uri="{FF2B5EF4-FFF2-40B4-BE49-F238E27FC236}">
                  <a16:creationId xmlns:a16="http://schemas.microsoft.com/office/drawing/2014/main" id="{E9B89BF6-F7BD-49DD-A016-F65F2749B7DB}"/>
                </a:ext>
              </a:extLst>
            </p:cNvPr>
            <p:cNvCxnSpPr/>
            <p:nvPr/>
          </p:nvCxnSpPr>
          <p:spPr bwMode="auto">
            <a:xfrm flipV="1">
              <a:off x="2485187" y="4592753"/>
              <a:ext cx="116882" cy="97357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2" name="Straight Connector 15">
              <a:extLst>
                <a:ext uri="{FF2B5EF4-FFF2-40B4-BE49-F238E27FC236}">
                  <a16:creationId xmlns:a16="http://schemas.microsoft.com/office/drawing/2014/main" id="{A83F6B69-B532-42EA-8CB8-BA2EC5E2192D}"/>
                </a:ext>
              </a:extLst>
            </p:cNvPr>
            <p:cNvCxnSpPr/>
            <p:nvPr/>
          </p:nvCxnSpPr>
          <p:spPr bwMode="auto">
            <a:xfrm flipV="1">
              <a:off x="2462665" y="4729251"/>
              <a:ext cx="116882" cy="97357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3" name="TextBox 16">
              <a:extLst>
                <a:ext uri="{FF2B5EF4-FFF2-40B4-BE49-F238E27FC236}">
                  <a16:creationId xmlns:a16="http://schemas.microsoft.com/office/drawing/2014/main" id="{5FE1436C-A245-45A1-A741-F54806F1E74E}"/>
                </a:ext>
              </a:extLst>
            </p:cNvPr>
            <p:cNvSpPr txBox="1"/>
            <p:nvPr/>
          </p:nvSpPr>
          <p:spPr bwMode="auto">
            <a:xfrm>
              <a:off x="2337168" y="5096135"/>
              <a:ext cx="334387" cy="248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kumimoji="0" lang="en-IE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LPF</a:t>
              </a:r>
            </a:p>
          </p:txBody>
        </p:sp>
      </p:grpSp>
      <p:grpSp>
        <p:nvGrpSpPr>
          <p:cNvPr id="274" name="Group 27">
            <a:extLst>
              <a:ext uri="{FF2B5EF4-FFF2-40B4-BE49-F238E27FC236}">
                <a16:creationId xmlns:a16="http://schemas.microsoft.com/office/drawing/2014/main" id="{05C9F624-DCBC-4AF3-BC71-EEBF08043E6C}"/>
              </a:ext>
            </a:extLst>
          </p:cNvPr>
          <p:cNvGrpSpPr/>
          <p:nvPr/>
        </p:nvGrpSpPr>
        <p:grpSpPr>
          <a:xfrm>
            <a:off x="5830389" y="2671462"/>
            <a:ext cx="374122" cy="646153"/>
            <a:chOff x="2252955" y="4469727"/>
            <a:chExt cx="506552" cy="874875"/>
          </a:xfrm>
        </p:grpSpPr>
        <p:grpSp>
          <p:nvGrpSpPr>
            <p:cNvPr id="275" name="Group 28">
              <a:extLst>
                <a:ext uri="{FF2B5EF4-FFF2-40B4-BE49-F238E27FC236}">
                  <a16:creationId xmlns:a16="http://schemas.microsoft.com/office/drawing/2014/main" id="{11EB3C3C-5E4D-466A-9074-129EA1B13C94}"/>
                </a:ext>
              </a:extLst>
            </p:cNvPr>
            <p:cNvGrpSpPr/>
            <p:nvPr/>
          </p:nvGrpSpPr>
          <p:grpSpPr>
            <a:xfrm>
              <a:off x="2252955" y="4469727"/>
              <a:ext cx="506552" cy="620935"/>
              <a:chOff x="2670270" y="4293752"/>
              <a:chExt cx="506552" cy="620935"/>
            </a:xfrm>
          </p:grpSpPr>
          <p:sp>
            <p:nvSpPr>
              <p:cNvPr id="279" name="Rectangle 32">
                <a:extLst>
                  <a:ext uri="{FF2B5EF4-FFF2-40B4-BE49-F238E27FC236}">
                    <a16:creationId xmlns:a16="http://schemas.microsoft.com/office/drawing/2014/main" id="{DB3243B8-B71A-4932-A24C-C71329396911}"/>
                  </a:ext>
                </a:extLst>
              </p:cNvPr>
              <p:cNvSpPr/>
              <p:nvPr/>
            </p:nvSpPr>
            <p:spPr bwMode="auto">
              <a:xfrm>
                <a:off x="2670270" y="4293752"/>
                <a:ext cx="506552" cy="620935"/>
              </a:xfrm>
              <a:prstGeom prst="rect">
                <a:avLst/>
              </a:prstGeom>
              <a:solidFill>
                <a:srgbClr val="00CC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E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80" name="Group 33">
                <a:extLst>
                  <a:ext uri="{FF2B5EF4-FFF2-40B4-BE49-F238E27FC236}">
                    <a16:creationId xmlns:a16="http://schemas.microsoft.com/office/drawing/2014/main" id="{9906CB0E-B8BA-4ECA-9BAD-6779AF6A3D00}"/>
                  </a:ext>
                </a:extLst>
              </p:cNvPr>
              <p:cNvGrpSpPr/>
              <p:nvPr/>
            </p:nvGrpSpPr>
            <p:grpSpPr>
              <a:xfrm>
                <a:off x="2767062" y="4416778"/>
                <a:ext cx="336430" cy="109625"/>
                <a:chOff x="3916392" y="1354347"/>
                <a:chExt cx="1276710" cy="1033019"/>
              </a:xfr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87" name="Freeform 40">
                  <a:extLst>
                    <a:ext uri="{FF2B5EF4-FFF2-40B4-BE49-F238E27FC236}">
                      <a16:creationId xmlns:a16="http://schemas.microsoft.com/office/drawing/2014/main" id="{CACCAFBB-B9AF-4BB7-8C13-E8813ECB4D4B}"/>
                    </a:ext>
                  </a:extLst>
                </p:cNvPr>
                <p:cNvSpPr/>
                <p:nvPr/>
              </p:nvSpPr>
              <p:spPr bwMode="auto">
                <a:xfrm>
                  <a:off x="3916392" y="1354347"/>
                  <a:ext cx="638355" cy="517585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8" name="Freeform 41">
                  <a:extLst>
                    <a:ext uri="{FF2B5EF4-FFF2-40B4-BE49-F238E27FC236}">
                      <a16:creationId xmlns:a16="http://schemas.microsoft.com/office/drawing/2014/main" id="{9A0C19BE-6E1E-4ADD-BEF6-9497CB112086}"/>
                    </a:ext>
                  </a:extLst>
                </p:cNvPr>
                <p:cNvSpPr/>
                <p:nvPr/>
              </p:nvSpPr>
              <p:spPr bwMode="auto">
                <a:xfrm rot="10800000">
                  <a:off x="4554747" y="1869781"/>
                  <a:ext cx="638355" cy="517585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81" name="Group 34">
                <a:extLst>
                  <a:ext uri="{FF2B5EF4-FFF2-40B4-BE49-F238E27FC236}">
                    <a16:creationId xmlns:a16="http://schemas.microsoft.com/office/drawing/2014/main" id="{32F32FA4-9096-40B0-B982-0E521E974B07}"/>
                  </a:ext>
                </a:extLst>
              </p:cNvPr>
              <p:cNvGrpSpPr/>
              <p:nvPr/>
            </p:nvGrpSpPr>
            <p:grpSpPr>
              <a:xfrm>
                <a:off x="2767062" y="4541455"/>
                <a:ext cx="336430" cy="109625"/>
                <a:chOff x="3916392" y="1354347"/>
                <a:chExt cx="1276710" cy="1033019"/>
              </a:xfr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85" name="Freeform 38">
                  <a:extLst>
                    <a:ext uri="{FF2B5EF4-FFF2-40B4-BE49-F238E27FC236}">
                      <a16:creationId xmlns:a16="http://schemas.microsoft.com/office/drawing/2014/main" id="{5702D9A6-D985-42B8-87AF-9817586BC941}"/>
                    </a:ext>
                  </a:extLst>
                </p:cNvPr>
                <p:cNvSpPr/>
                <p:nvPr/>
              </p:nvSpPr>
              <p:spPr bwMode="auto">
                <a:xfrm>
                  <a:off x="3916392" y="1354347"/>
                  <a:ext cx="638355" cy="517585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6" name="Freeform 39">
                  <a:extLst>
                    <a:ext uri="{FF2B5EF4-FFF2-40B4-BE49-F238E27FC236}">
                      <a16:creationId xmlns:a16="http://schemas.microsoft.com/office/drawing/2014/main" id="{ED922A0C-6278-4AE8-9A8A-C89FA794D283}"/>
                    </a:ext>
                  </a:extLst>
                </p:cNvPr>
                <p:cNvSpPr/>
                <p:nvPr/>
              </p:nvSpPr>
              <p:spPr bwMode="auto">
                <a:xfrm rot="10800000">
                  <a:off x="4554747" y="1869781"/>
                  <a:ext cx="638355" cy="517585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82" name="Group 35">
                <a:extLst>
                  <a:ext uri="{FF2B5EF4-FFF2-40B4-BE49-F238E27FC236}">
                    <a16:creationId xmlns:a16="http://schemas.microsoft.com/office/drawing/2014/main" id="{CAF1C69F-B55C-4900-9C8A-CC2380E39BB9}"/>
                  </a:ext>
                </a:extLst>
              </p:cNvPr>
              <p:cNvGrpSpPr/>
              <p:nvPr/>
            </p:nvGrpSpPr>
            <p:grpSpPr>
              <a:xfrm>
                <a:off x="2784295" y="4677953"/>
                <a:ext cx="336430" cy="109625"/>
                <a:chOff x="3916392" y="1429271"/>
                <a:chExt cx="1276710" cy="1033018"/>
              </a:xfr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83" name="Freeform 36">
                  <a:extLst>
                    <a:ext uri="{FF2B5EF4-FFF2-40B4-BE49-F238E27FC236}">
                      <a16:creationId xmlns:a16="http://schemas.microsoft.com/office/drawing/2014/main" id="{7A075F3A-C486-4C4E-88BC-4925EC2A6CB3}"/>
                    </a:ext>
                  </a:extLst>
                </p:cNvPr>
                <p:cNvSpPr/>
                <p:nvPr/>
              </p:nvSpPr>
              <p:spPr bwMode="auto">
                <a:xfrm>
                  <a:off x="3916392" y="1429271"/>
                  <a:ext cx="638355" cy="517588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4" name="Freeform 37">
                  <a:extLst>
                    <a:ext uri="{FF2B5EF4-FFF2-40B4-BE49-F238E27FC236}">
                      <a16:creationId xmlns:a16="http://schemas.microsoft.com/office/drawing/2014/main" id="{F1ACE02E-E7FB-4163-8451-CEFEE5D3EAD4}"/>
                    </a:ext>
                  </a:extLst>
                </p:cNvPr>
                <p:cNvSpPr/>
                <p:nvPr/>
              </p:nvSpPr>
              <p:spPr bwMode="auto">
                <a:xfrm rot="10800000">
                  <a:off x="4554747" y="1944701"/>
                  <a:ext cx="638355" cy="517588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cxnSp>
          <p:nvCxnSpPr>
            <p:cNvPr id="276" name="Straight Connector 29">
              <a:extLst>
                <a:ext uri="{FF2B5EF4-FFF2-40B4-BE49-F238E27FC236}">
                  <a16:creationId xmlns:a16="http://schemas.microsoft.com/office/drawing/2014/main" id="{B7DA3ADD-2885-4C0B-931A-2FD2FC1C3EB8}"/>
                </a:ext>
              </a:extLst>
            </p:cNvPr>
            <p:cNvCxnSpPr/>
            <p:nvPr/>
          </p:nvCxnSpPr>
          <p:spPr bwMode="auto">
            <a:xfrm flipV="1">
              <a:off x="2485187" y="4592753"/>
              <a:ext cx="116882" cy="97357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7" name="Straight Connector 30">
              <a:extLst>
                <a:ext uri="{FF2B5EF4-FFF2-40B4-BE49-F238E27FC236}">
                  <a16:creationId xmlns:a16="http://schemas.microsoft.com/office/drawing/2014/main" id="{C5796953-CCBF-4F98-88F2-1E4CF3FB092B}"/>
                </a:ext>
              </a:extLst>
            </p:cNvPr>
            <p:cNvCxnSpPr/>
            <p:nvPr/>
          </p:nvCxnSpPr>
          <p:spPr bwMode="auto">
            <a:xfrm flipV="1">
              <a:off x="2462665" y="4729251"/>
              <a:ext cx="116882" cy="97357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8" name="TextBox 31">
              <a:extLst>
                <a:ext uri="{FF2B5EF4-FFF2-40B4-BE49-F238E27FC236}">
                  <a16:creationId xmlns:a16="http://schemas.microsoft.com/office/drawing/2014/main" id="{C12AC32F-53D8-4467-9706-A980E48897D5}"/>
                </a:ext>
              </a:extLst>
            </p:cNvPr>
            <p:cNvSpPr txBox="1"/>
            <p:nvPr/>
          </p:nvSpPr>
          <p:spPr bwMode="auto">
            <a:xfrm>
              <a:off x="2337168" y="5096135"/>
              <a:ext cx="334387" cy="248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kumimoji="0" lang="en-IE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LPF</a:t>
              </a:r>
            </a:p>
          </p:txBody>
        </p:sp>
      </p:grpSp>
      <p:cxnSp>
        <p:nvCxnSpPr>
          <p:cNvPr id="289" name="Straight Connector 42">
            <a:extLst>
              <a:ext uri="{FF2B5EF4-FFF2-40B4-BE49-F238E27FC236}">
                <a16:creationId xmlns:a16="http://schemas.microsoft.com/office/drawing/2014/main" id="{5E920739-5B28-4B0A-A957-6DD52E69259F}"/>
              </a:ext>
            </a:extLst>
          </p:cNvPr>
          <p:cNvCxnSpPr>
            <a:stCxn id="296" idx="5"/>
            <a:endCxn id="300" idx="1"/>
          </p:cNvCxnSpPr>
          <p:nvPr/>
        </p:nvCxnSpPr>
        <p:spPr bwMode="auto">
          <a:xfrm flipH="1">
            <a:off x="6730435" y="2086879"/>
            <a:ext cx="1" cy="571185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90" name="Group 43">
            <a:extLst>
              <a:ext uri="{FF2B5EF4-FFF2-40B4-BE49-F238E27FC236}">
                <a16:creationId xmlns:a16="http://schemas.microsoft.com/office/drawing/2014/main" id="{7ADAA010-0D96-47DD-8DD4-36D72D06A833}"/>
              </a:ext>
            </a:extLst>
          </p:cNvPr>
          <p:cNvGrpSpPr/>
          <p:nvPr/>
        </p:nvGrpSpPr>
        <p:grpSpPr>
          <a:xfrm>
            <a:off x="6538890" y="2161719"/>
            <a:ext cx="438847" cy="452335"/>
            <a:chOff x="5731022" y="3125559"/>
            <a:chExt cx="594188" cy="61245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1" name="Rectangle 44">
              <a:extLst>
                <a:ext uri="{FF2B5EF4-FFF2-40B4-BE49-F238E27FC236}">
                  <a16:creationId xmlns:a16="http://schemas.microsoft.com/office/drawing/2014/main" id="{076ABF24-A628-42CE-8DC8-36D77A58F554}"/>
                </a:ext>
              </a:extLst>
            </p:cNvPr>
            <p:cNvSpPr/>
            <p:nvPr/>
          </p:nvSpPr>
          <p:spPr bwMode="auto">
            <a:xfrm>
              <a:off x="5733440" y="3152442"/>
              <a:ext cx="506552" cy="494790"/>
            </a:xfrm>
            <a:prstGeom prst="rect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E" dirty="0">
                <a:solidFill>
                  <a:srgbClr val="000000"/>
                </a:solidFill>
              </a:endParaRPr>
            </a:p>
          </p:txBody>
        </p:sp>
        <p:cxnSp>
          <p:nvCxnSpPr>
            <p:cNvPr id="292" name="Straight Connector 45">
              <a:extLst>
                <a:ext uri="{FF2B5EF4-FFF2-40B4-BE49-F238E27FC236}">
                  <a16:creationId xmlns:a16="http://schemas.microsoft.com/office/drawing/2014/main" id="{BA554D43-E367-413B-8F2D-2B7BBBF9A63A}"/>
                </a:ext>
              </a:extLst>
            </p:cNvPr>
            <p:cNvCxnSpPr/>
            <p:nvPr/>
          </p:nvCxnSpPr>
          <p:spPr bwMode="auto">
            <a:xfrm flipV="1">
              <a:off x="5731022" y="3155466"/>
              <a:ext cx="504636" cy="496574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3" name="TextBox 46">
              <a:extLst>
                <a:ext uri="{FF2B5EF4-FFF2-40B4-BE49-F238E27FC236}">
                  <a16:creationId xmlns:a16="http://schemas.microsoft.com/office/drawing/2014/main" id="{A76CC3EE-016F-474A-A52A-79217A500546}"/>
                </a:ext>
              </a:extLst>
            </p:cNvPr>
            <p:cNvSpPr txBox="1"/>
            <p:nvPr/>
          </p:nvSpPr>
          <p:spPr bwMode="auto">
            <a:xfrm>
              <a:off x="5782929" y="3125559"/>
              <a:ext cx="409343" cy="377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kumimoji="0" lang="en-IE" sz="1100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90</a:t>
              </a:r>
              <a:r>
                <a:rPr kumimoji="0" lang="en-IE" sz="1100" i="0" u="none" strike="noStrike" kern="0" cap="none" spc="0" normalizeH="0" baseline="3000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294" name="TextBox 47">
              <a:extLst>
                <a:ext uri="{FF2B5EF4-FFF2-40B4-BE49-F238E27FC236}">
                  <a16:creationId xmlns:a16="http://schemas.microsoft.com/office/drawing/2014/main" id="{6D84DC2E-11E8-44C1-8F55-A4701E1F70A9}"/>
                </a:ext>
              </a:extLst>
            </p:cNvPr>
            <p:cNvSpPr txBox="1"/>
            <p:nvPr/>
          </p:nvSpPr>
          <p:spPr bwMode="auto">
            <a:xfrm>
              <a:off x="6022219" y="3360876"/>
              <a:ext cx="302991" cy="377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88000"/>
              </a:pPr>
              <a:r>
                <a:rPr kumimoji="0" lang="en-IE" sz="1100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</a:rPr>
                <a:t>0</a:t>
              </a:r>
              <a:r>
                <a:rPr lang="en-IE" sz="1100" kern="0" baseline="30000" dirty="0">
                  <a:solidFill>
                    <a:schemeClr val="accent4"/>
                  </a:solidFill>
                </a:rPr>
                <a:t>o</a:t>
              </a:r>
              <a:endParaRPr kumimoji="0" lang="en-IE" sz="110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grpSp>
        <p:nvGrpSpPr>
          <p:cNvPr id="295" name="Group 48">
            <a:extLst>
              <a:ext uri="{FF2B5EF4-FFF2-40B4-BE49-F238E27FC236}">
                <a16:creationId xmlns:a16="http://schemas.microsoft.com/office/drawing/2014/main" id="{A1D1E9B4-B19B-4119-AB75-8A2EA79E0F1F}"/>
              </a:ext>
            </a:extLst>
          </p:cNvPr>
          <p:cNvGrpSpPr/>
          <p:nvPr/>
        </p:nvGrpSpPr>
        <p:grpSpPr>
          <a:xfrm rot="2700000">
            <a:off x="6499512" y="1625033"/>
            <a:ext cx="461845" cy="461845"/>
            <a:chOff x="2495230" y="2098511"/>
            <a:chExt cx="514096" cy="51409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6" name="Oval 49">
              <a:extLst>
                <a:ext uri="{FF2B5EF4-FFF2-40B4-BE49-F238E27FC236}">
                  <a16:creationId xmlns:a16="http://schemas.microsoft.com/office/drawing/2014/main" id="{9E2D1A1A-1C0E-41FF-9701-92ED8503134B}"/>
                </a:ext>
              </a:extLst>
            </p:cNvPr>
            <p:cNvSpPr/>
            <p:nvPr/>
          </p:nvSpPr>
          <p:spPr bwMode="auto">
            <a:xfrm>
              <a:off x="2495230" y="2098511"/>
              <a:ext cx="514096" cy="514096"/>
            </a:xfrm>
            <a:prstGeom prst="ellipse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E" dirty="0">
                <a:solidFill>
                  <a:srgbClr val="000000"/>
                </a:solidFill>
              </a:endParaRPr>
            </a:p>
          </p:txBody>
        </p:sp>
        <p:cxnSp>
          <p:nvCxnSpPr>
            <p:cNvPr id="297" name="Straight Connector 50">
              <a:extLst>
                <a:ext uri="{FF2B5EF4-FFF2-40B4-BE49-F238E27FC236}">
                  <a16:creationId xmlns:a16="http://schemas.microsoft.com/office/drawing/2014/main" id="{EC10F538-E2E9-45E4-9974-5D6980A056F2}"/>
                </a:ext>
              </a:extLst>
            </p:cNvPr>
            <p:cNvCxnSpPr>
              <a:stCxn id="296" idx="0"/>
              <a:endCxn id="296" idx="4"/>
            </p:cNvCxnSpPr>
            <p:nvPr/>
          </p:nvCxnSpPr>
          <p:spPr bwMode="auto">
            <a:xfrm>
              <a:off x="2752278" y="2098511"/>
              <a:ext cx="0" cy="514096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8" name="Straight Connector 51">
              <a:extLst>
                <a:ext uri="{FF2B5EF4-FFF2-40B4-BE49-F238E27FC236}">
                  <a16:creationId xmlns:a16="http://schemas.microsoft.com/office/drawing/2014/main" id="{C9296459-79EE-4C37-B0B3-9F8C50BEC053}"/>
                </a:ext>
              </a:extLst>
            </p:cNvPr>
            <p:cNvCxnSpPr>
              <a:stCxn id="296" idx="2"/>
              <a:endCxn id="296" idx="6"/>
            </p:cNvCxnSpPr>
            <p:nvPr/>
          </p:nvCxnSpPr>
          <p:spPr bwMode="auto">
            <a:xfrm>
              <a:off x="2495230" y="2355559"/>
              <a:ext cx="514096" cy="0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9" name="Group 52">
            <a:extLst>
              <a:ext uri="{FF2B5EF4-FFF2-40B4-BE49-F238E27FC236}">
                <a16:creationId xmlns:a16="http://schemas.microsoft.com/office/drawing/2014/main" id="{87F2F3E0-3E0C-4F42-939C-36BF096D2467}"/>
              </a:ext>
            </a:extLst>
          </p:cNvPr>
          <p:cNvGrpSpPr/>
          <p:nvPr/>
        </p:nvGrpSpPr>
        <p:grpSpPr>
          <a:xfrm rot="2700000">
            <a:off x="6499512" y="2658063"/>
            <a:ext cx="461845" cy="461845"/>
            <a:chOff x="2495230" y="2098511"/>
            <a:chExt cx="514096" cy="51409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00" name="Oval 53">
              <a:extLst>
                <a:ext uri="{FF2B5EF4-FFF2-40B4-BE49-F238E27FC236}">
                  <a16:creationId xmlns:a16="http://schemas.microsoft.com/office/drawing/2014/main" id="{ED0C9CE9-028C-4797-9B45-B86C581BA0EF}"/>
                </a:ext>
              </a:extLst>
            </p:cNvPr>
            <p:cNvSpPr/>
            <p:nvPr/>
          </p:nvSpPr>
          <p:spPr bwMode="auto">
            <a:xfrm>
              <a:off x="2495230" y="2098511"/>
              <a:ext cx="514096" cy="514096"/>
            </a:xfrm>
            <a:prstGeom prst="ellipse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E" dirty="0">
                <a:solidFill>
                  <a:srgbClr val="000000"/>
                </a:solidFill>
              </a:endParaRPr>
            </a:p>
          </p:txBody>
        </p:sp>
        <p:cxnSp>
          <p:nvCxnSpPr>
            <p:cNvPr id="301" name="Straight Connector 54">
              <a:extLst>
                <a:ext uri="{FF2B5EF4-FFF2-40B4-BE49-F238E27FC236}">
                  <a16:creationId xmlns:a16="http://schemas.microsoft.com/office/drawing/2014/main" id="{D536D776-9EF5-4494-8438-710A0698A4B7}"/>
                </a:ext>
              </a:extLst>
            </p:cNvPr>
            <p:cNvCxnSpPr>
              <a:stCxn id="300" idx="0"/>
              <a:endCxn id="300" idx="4"/>
            </p:cNvCxnSpPr>
            <p:nvPr/>
          </p:nvCxnSpPr>
          <p:spPr bwMode="auto">
            <a:xfrm>
              <a:off x="2752278" y="2098511"/>
              <a:ext cx="0" cy="514096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2" name="Straight Connector 55">
              <a:extLst>
                <a:ext uri="{FF2B5EF4-FFF2-40B4-BE49-F238E27FC236}">
                  <a16:creationId xmlns:a16="http://schemas.microsoft.com/office/drawing/2014/main" id="{979A30A0-9750-4444-94A5-9FEC9CE55D6B}"/>
                </a:ext>
              </a:extLst>
            </p:cNvPr>
            <p:cNvCxnSpPr>
              <a:stCxn id="300" idx="2"/>
              <a:endCxn id="300" idx="6"/>
            </p:cNvCxnSpPr>
            <p:nvPr/>
          </p:nvCxnSpPr>
          <p:spPr bwMode="auto">
            <a:xfrm>
              <a:off x="2495230" y="2355559"/>
              <a:ext cx="514096" cy="0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03" name="Straight Connector 56">
            <a:extLst>
              <a:ext uri="{FF2B5EF4-FFF2-40B4-BE49-F238E27FC236}">
                <a16:creationId xmlns:a16="http://schemas.microsoft.com/office/drawing/2014/main" id="{4695425E-1C1A-4A82-B8E6-FC46F6B065FB}"/>
              </a:ext>
            </a:extLst>
          </p:cNvPr>
          <p:cNvCxnSpPr/>
          <p:nvPr/>
        </p:nvCxnSpPr>
        <p:spPr bwMode="auto">
          <a:xfrm>
            <a:off x="7374942" y="1861027"/>
            <a:ext cx="0" cy="1023432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04" name="Group 57">
            <a:extLst>
              <a:ext uri="{FF2B5EF4-FFF2-40B4-BE49-F238E27FC236}">
                <a16:creationId xmlns:a16="http://schemas.microsoft.com/office/drawing/2014/main" id="{7842014E-2CBE-4A9F-9F57-482C2F2210F6}"/>
              </a:ext>
            </a:extLst>
          </p:cNvPr>
          <p:cNvGrpSpPr/>
          <p:nvPr/>
        </p:nvGrpSpPr>
        <p:grpSpPr>
          <a:xfrm>
            <a:off x="7187884" y="2113823"/>
            <a:ext cx="378363" cy="498598"/>
            <a:chOff x="8268392" y="2427280"/>
            <a:chExt cx="512294" cy="67508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05" name="Rectangle 58">
              <a:extLst>
                <a:ext uri="{FF2B5EF4-FFF2-40B4-BE49-F238E27FC236}">
                  <a16:creationId xmlns:a16="http://schemas.microsoft.com/office/drawing/2014/main" id="{8D2C53E8-42C7-447C-BEC6-94DDBACEB56D}"/>
                </a:ext>
              </a:extLst>
            </p:cNvPr>
            <p:cNvSpPr/>
            <p:nvPr/>
          </p:nvSpPr>
          <p:spPr bwMode="auto">
            <a:xfrm>
              <a:off x="8268392" y="2519030"/>
              <a:ext cx="506552" cy="494790"/>
            </a:xfrm>
            <a:prstGeom prst="rect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306" name="TextBox 59">
              <a:extLst>
                <a:ext uri="{FF2B5EF4-FFF2-40B4-BE49-F238E27FC236}">
                  <a16:creationId xmlns:a16="http://schemas.microsoft.com/office/drawing/2014/main" id="{B7285376-819C-4F4B-9D6B-D5F27DFED0E5}"/>
                </a:ext>
              </a:extLst>
            </p:cNvPr>
            <p:cNvSpPr txBox="1"/>
            <p:nvPr/>
          </p:nvSpPr>
          <p:spPr bwMode="auto">
            <a:xfrm>
              <a:off x="8408241" y="2427280"/>
              <a:ext cx="372445" cy="675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kumimoji="0" lang="en-IE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Symbol" panose="05050102010706020507" pitchFamily="18" charset="2"/>
                </a:rPr>
                <a:t>S</a:t>
              </a:r>
            </a:p>
          </p:txBody>
        </p:sp>
      </p:grpSp>
      <p:cxnSp>
        <p:nvCxnSpPr>
          <p:cNvPr id="307" name="Straight Connector 60">
            <a:extLst>
              <a:ext uri="{FF2B5EF4-FFF2-40B4-BE49-F238E27FC236}">
                <a16:creationId xmlns:a16="http://schemas.microsoft.com/office/drawing/2014/main" id="{12D9A4CC-2855-406F-8C47-2F4DA18C4978}"/>
              </a:ext>
            </a:extLst>
          </p:cNvPr>
          <p:cNvCxnSpPr>
            <a:stCxn id="305" idx="3"/>
          </p:cNvCxnSpPr>
          <p:nvPr/>
        </p:nvCxnSpPr>
        <p:spPr bwMode="auto">
          <a:xfrm>
            <a:off x="7562003" y="2364291"/>
            <a:ext cx="1647496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08" name="Group 61">
            <a:extLst>
              <a:ext uri="{FF2B5EF4-FFF2-40B4-BE49-F238E27FC236}">
                <a16:creationId xmlns:a16="http://schemas.microsoft.com/office/drawing/2014/main" id="{AD1D8714-B99A-49C6-9AA3-C791B52E9E5F}"/>
              </a:ext>
            </a:extLst>
          </p:cNvPr>
          <p:cNvGrpSpPr/>
          <p:nvPr/>
        </p:nvGrpSpPr>
        <p:grpSpPr>
          <a:xfrm>
            <a:off x="6149461" y="3602040"/>
            <a:ext cx="453590" cy="453590"/>
            <a:chOff x="3662570" y="3523031"/>
            <a:chExt cx="453590" cy="453590"/>
          </a:xfrm>
        </p:grpSpPr>
        <p:sp>
          <p:nvSpPr>
            <p:cNvPr id="309" name="Oval 62">
              <a:extLst>
                <a:ext uri="{FF2B5EF4-FFF2-40B4-BE49-F238E27FC236}">
                  <a16:creationId xmlns:a16="http://schemas.microsoft.com/office/drawing/2014/main" id="{608A470C-A2D0-4AAE-A480-5B5C9A2C0D0C}"/>
                </a:ext>
              </a:extLst>
            </p:cNvPr>
            <p:cNvSpPr/>
            <p:nvPr/>
          </p:nvSpPr>
          <p:spPr bwMode="auto">
            <a:xfrm>
              <a:off x="3662570" y="3523031"/>
              <a:ext cx="453590" cy="453590"/>
            </a:xfrm>
            <a:prstGeom prst="ellipse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E" dirty="0">
                <a:solidFill>
                  <a:srgbClr val="000000"/>
                </a:solidFill>
              </a:endParaRPr>
            </a:p>
          </p:txBody>
        </p:sp>
        <p:grpSp>
          <p:nvGrpSpPr>
            <p:cNvPr id="310" name="Group 63">
              <a:extLst>
                <a:ext uri="{FF2B5EF4-FFF2-40B4-BE49-F238E27FC236}">
                  <a16:creationId xmlns:a16="http://schemas.microsoft.com/office/drawing/2014/main" id="{5AE87ED4-4A18-4E0A-A9F9-5CB8C1C08BDD}"/>
                </a:ext>
              </a:extLst>
            </p:cNvPr>
            <p:cNvGrpSpPr/>
            <p:nvPr/>
          </p:nvGrpSpPr>
          <p:grpSpPr>
            <a:xfrm>
              <a:off x="3726547" y="3643317"/>
              <a:ext cx="331302" cy="186723"/>
              <a:chOff x="3916392" y="1354347"/>
              <a:chExt cx="1276710" cy="1033019"/>
            </a:xfr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11" name="Freeform 64">
                <a:extLst>
                  <a:ext uri="{FF2B5EF4-FFF2-40B4-BE49-F238E27FC236}">
                    <a16:creationId xmlns:a16="http://schemas.microsoft.com/office/drawing/2014/main" id="{5406FA71-B344-421F-9BFD-1B18E2B3FD00}"/>
                  </a:ext>
                </a:extLst>
              </p:cNvPr>
              <p:cNvSpPr/>
              <p:nvPr/>
            </p:nvSpPr>
            <p:spPr bwMode="auto">
              <a:xfrm>
                <a:off x="3916392" y="1354347"/>
                <a:ext cx="638355" cy="517585"/>
              </a:xfrm>
              <a:custGeom>
                <a:avLst/>
                <a:gdLst>
                  <a:gd name="connsiteX0" fmla="*/ 0 w 638355"/>
                  <a:gd name="connsiteY0" fmla="*/ 517585 h 517585"/>
                  <a:gd name="connsiteX1" fmla="*/ 327804 w 638355"/>
                  <a:gd name="connsiteY1" fmla="*/ 0 h 517585"/>
                  <a:gd name="connsiteX2" fmla="*/ 638355 w 638355"/>
                  <a:gd name="connsiteY2" fmla="*/ 517585 h 517585"/>
                  <a:gd name="connsiteX3" fmla="*/ 638355 w 638355"/>
                  <a:gd name="connsiteY3" fmla="*/ 517585 h 51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8355" h="517585">
                    <a:moveTo>
                      <a:pt x="0" y="517585"/>
                    </a:moveTo>
                    <a:cubicBezTo>
                      <a:pt x="110706" y="258792"/>
                      <a:pt x="221412" y="0"/>
                      <a:pt x="327804" y="0"/>
                    </a:cubicBezTo>
                    <a:cubicBezTo>
                      <a:pt x="434196" y="0"/>
                      <a:pt x="638355" y="517585"/>
                      <a:pt x="638355" y="517585"/>
                    </a:cubicBezTo>
                    <a:lnTo>
                      <a:pt x="638355" y="517585"/>
                    </a:lnTo>
                  </a:path>
                </a:pathLst>
              </a:cu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2" name="Freeform 65">
                <a:extLst>
                  <a:ext uri="{FF2B5EF4-FFF2-40B4-BE49-F238E27FC236}">
                    <a16:creationId xmlns:a16="http://schemas.microsoft.com/office/drawing/2014/main" id="{0FE35C33-2C42-45EF-B95B-2CCD47CBCBB0}"/>
                  </a:ext>
                </a:extLst>
              </p:cNvPr>
              <p:cNvSpPr/>
              <p:nvPr/>
            </p:nvSpPr>
            <p:spPr bwMode="auto">
              <a:xfrm rot="10800000">
                <a:off x="4554747" y="1869781"/>
                <a:ext cx="638355" cy="517585"/>
              </a:xfrm>
              <a:custGeom>
                <a:avLst/>
                <a:gdLst>
                  <a:gd name="connsiteX0" fmla="*/ 0 w 638355"/>
                  <a:gd name="connsiteY0" fmla="*/ 517585 h 517585"/>
                  <a:gd name="connsiteX1" fmla="*/ 327804 w 638355"/>
                  <a:gd name="connsiteY1" fmla="*/ 0 h 517585"/>
                  <a:gd name="connsiteX2" fmla="*/ 638355 w 638355"/>
                  <a:gd name="connsiteY2" fmla="*/ 517585 h 517585"/>
                  <a:gd name="connsiteX3" fmla="*/ 638355 w 638355"/>
                  <a:gd name="connsiteY3" fmla="*/ 517585 h 51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8355" h="517585">
                    <a:moveTo>
                      <a:pt x="0" y="517585"/>
                    </a:moveTo>
                    <a:cubicBezTo>
                      <a:pt x="110706" y="258792"/>
                      <a:pt x="221412" y="0"/>
                      <a:pt x="327804" y="0"/>
                    </a:cubicBezTo>
                    <a:cubicBezTo>
                      <a:pt x="434196" y="0"/>
                      <a:pt x="638355" y="517585"/>
                      <a:pt x="638355" y="517585"/>
                    </a:cubicBezTo>
                    <a:lnTo>
                      <a:pt x="638355" y="517585"/>
                    </a:lnTo>
                  </a:path>
                </a:pathLst>
              </a:cu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cxnSp>
        <p:nvCxnSpPr>
          <p:cNvPr id="313" name="Straight Connector 66">
            <a:extLst>
              <a:ext uri="{FF2B5EF4-FFF2-40B4-BE49-F238E27FC236}">
                <a16:creationId xmlns:a16="http://schemas.microsoft.com/office/drawing/2014/main" id="{6BB727B2-F2F9-4BE5-908D-396BE1A41450}"/>
              </a:ext>
            </a:extLst>
          </p:cNvPr>
          <p:cNvCxnSpPr>
            <a:stCxn id="309" idx="0"/>
          </p:cNvCxnSpPr>
          <p:nvPr/>
        </p:nvCxnSpPr>
        <p:spPr bwMode="auto">
          <a:xfrm flipV="1">
            <a:off x="6376256" y="2380883"/>
            <a:ext cx="0" cy="1221157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4" name="Straight Connector 67">
            <a:extLst>
              <a:ext uri="{FF2B5EF4-FFF2-40B4-BE49-F238E27FC236}">
                <a16:creationId xmlns:a16="http://schemas.microsoft.com/office/drawing/2014/main" id="{F13D43E6-3624-42D5-9B21-0FBDE15A9B10}"/>
              </a:ext>
            </a:extLst>
          </p:cNvPr>
          <p:cNvCxnSpPr>
            <a:endCxn id="291" idx="1"/>
          </p:cNvCxnSpPr>
          <p:nvPr/>
        </p:nvCxnSpPr>
        <p:spPr bwMode="auto">
          <a:xfrm flipV="1">
            <a:off x="6376256" y="2364291"/>
            <a:ext cx="164420" cy="2892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15" name="Group 69">
            <a:extLst>
              <a:ext uri="{FF2B5EF4-FFF2-40B4-BE49-F238E27FC236}">
                <a16:creationId xmlns:a16="http://schemas.microsoft.com/office/drawing/2014/main" id="{E82915F9-C014-4014-9AB5-FCEF667F617A}"/>
              </a:ext>
            </a:extLst>
          </p:cNvPr>
          <p:cNvGrpSpPr/>
          <p:nvPr/>
        </p:nvGrpSpPr>
        <p:grpSpPr>
          <a:xfrm>
            <a:off x="9258069" y="2006363"/>
            <a:ext cx="880075" cy="719752"/>
            <a:chOff x="7222681" y="3572542"/>
            <a:chExt cx="1191600" cy="974527"/>
          </a:xfrm>
        </p:grpSpPr>
        <p:sp>
          <p:nvSpPr>
            <p:cNvPr id="316" name="Isosceles Triangle 70">
              <a:extLst>
                <a:ext uri="{FF2B5EF4-FFF2-40B4-BE49-F238E27FC236}">
                  <a16:creationId xmlns:a16="http://schemas.microsoft.com/office/drawing/2014/main" id="{F7808D1D-A685-461C-992C-2C27BFF63198}"/>
                </a:ext>
              </a:extLst>
            </p:cNvPr>
            <p:cNvSpPr/>
            <p:nvPr/>
          </p:nvSpPr>
          <p:spPr bwMode="auto">
            <a:xfrm rot="5400000">
              <a:off x="7188543" y="3777130"/>
              <a:ext cx="627796" cy="559519"/>
            </a:xfrm>
            <a:prstGeom prst="triangle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317" name="Isosceles Triangle 71">
              <a:extLst>
                <a:ext uri="{FF2B5EF4-FFF2-40B4-BE49-F238E27FC236}">
                  <a16:creationId xmlns:a16="http://schemas.microsoft.com/office/drawing/2014/main" id="{B157323F-6FE2-4549-A61E-76AD34A3CF19}"/>
                </a:ext>
              </a:extLst>
            </p:cNvPr>
            <p:cNvSpPr/>
            <p:nvPr/>
          </p:nvSpPr>
          <p:spPr bwMode="auto">
            <a:xfrm rot="5400000">
              <a:off x="7497187" y="3629976"/>
              <a:ext cx="974527" cy="859660"/>
            </a:xfrm>
            <a:prstGeom prst="triangle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E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8" name="Group 72">
            <a:extLst>
              <a:ext uri="{FF2B5EF4-FFF2-40B4-BE49-F238E27FC236}">
                <a16:creationId xmlns:a16="http://schemas.microsoft.com/office/drawing/2014/main" id="{FFFB75D4-CF94-4916-B3FB-16FF74C08C77}"/>
              </a:ext>
            </a:extLst>
          </p:cNvPr>
          <p:cNvGrpSpPr/>
          <p:nvPr/>
        </p:nvGrpSpPr>
        <p:grpSpPr>
          <a:xfrm>
            <a:off x="10853650" y="2080081"/>
            <a:ext cx="393111" cy="1069633"/>
            <a:chOff x="5186149" y="4507313"/>
            <a:chExt cx="532263" cy="1448256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19" name="Isosceles Triangle 73">
              <a:extLst>
                <a:ext uri="{FF2B5EF4-FFF2-40B4-BE49-F238E27FC236}">
                  <a16:creationId xmlns:a16="http://schemas.microsoft.com/office/drawing/2014/main" id="{5DE7BB5C-AF97-4E19-878A-B8BBB12B3607}"/>
                </a:ext>
              </a:extLst>
            </p:cNvPr>
            <p:cNvSpPr/>
            <p:nvPr/>
          </p:nvSpPr>
          <p:spPr bwMode="auto">
            <a:xfrm rot="10800000">
              <a:off x="5186149" y="4507313"/>
              <a:ext cx="532263" cy="329865"/>
            </a:xfrm>
            <a:prstGeom prst="triangl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E" dirty="0">
                <a:solidFill>
                  <a:srgbClr val="000000"/>
                </a:solidFill>
              </a:endParaRPr>
            </a:p>
          </p:txBody>
        </p:sp>
        <p:cxnSp>
          <p:nvCxnSpPr>
            <p:cNvPr id="320" name="Straight Connector 74">
              <a:extLst>
                <a:ext uri="{FF2B5EF4-FFF2-40B4-BE49-F238E27FC236}">
                  <a16:creationId xmlns:a16="http://schemas.microsoft.com/office/drawing/2014/main" id="{31D99E86-90DE-4BC1-8122-12C5D07C859E}"/>
                </a:ext>
              </a:extLst>
            </p:cNvPr>
            <p:cNvCxnSpPr>
              <a:stCxn id="319" idx="0"/>
            </p:cNvCxnSpPr>
            <p:nvPr/>
          </p:nvCxnSpPr>
          <p:spPr bwMode="auto">
            <a:xfrm>
              <a:off x="5452280" y="4837178"/>
              <a:ext cx="0" cy="1118391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1" name="Group 75">
            <a:extLst>
              <a:ext uri="{FF2B5EF4-FFF2-40B4-BE49-F238E27FC236}">
                <a16:creationId xmlns:a16="http://schemas.microsoft.com/office/drawing/2014/main" id="{77F6501A-9504-4DE7-A230-2C1F8CD50587}"/>
              </a:ext>
            </a:extLst>
          </p:cNvPr>
          <p:cNvGrpSpPr/>
          <p:nvPr/>
        </p:nvGrpSpPr>
        <p:grpSpPr>
          <a:xfrm>
            <a:off x="10479528" y="2691112"/>
            <a:ext cx="374122" cy="917833"/>
            <a:chOff x="7275649" y="5071858"/>
            <a:chExt cx="506552" cy="1242723"/>
          </a:xfrm>
        </p:grpSpPr>
        <p:grpSp>
          <p:nvGrpSpPr>
            <p:cNvPr id="322" name="Group 76">
              <a:extLst>
                <a:ext uri="{FF2B5EF4-FFF2-40B4-BE49-F238E27FC236}">
                  <a16:creationId xmlns:a16="http://schemas.microsoft.com/office/drawing/2014/main" id="{03A6D075-4A1F-4DD2-84DB-E305F4E3DCD4}"/>
                </a:ext>
              </a:extLst>
            </p:cNvPr>
            <p:cNvGrpSpPr/>
            <p:nvPr/>
          </p:nvGrpSpPr>
          <p:grpSpPr>
            <a:xfrm>
              <a:off x="7275649" y="5071858"/>
              <a:ext cx="506552" cy="620935"/>
              <a:chOff x="3520008" y="4507314"/>
              <a:chExt cx="506552" cy="620935"/>
            </a:xfrm>
            <a:effectLst/>
          </p:grpSpPr>
          <p:grpSp>
            <p:nvGrpSpPr>
              <p:cNvPr id="337" name="Group 91">
                <a:extLst>
                  <a:ext uri="{FF2B5EF4-FFF2-40B4-BE49-F238E27FC236}">
                    <a16:creationId xmlns:a16="http://schemas.microsoft.com/office/drawing/2014/main" id="{152546CA-44AA-4171-8FA7-1B0FE2D0E5D3}"/>
                  </a:ext>
                </a:extLst>
              </p:cNvPr>
              <p:cNvGrpSpPr/>
              <p:nvPr/>
            </p:nvGrpSpPr>
            <p:grpSpPr>
              <a:xfrm>
                <a:off x="3520008" y="4507314"/>
                <a:ext cx="506552" cy="620935"/>
                <a:chOff x="2670270" y="4293752"/>
                <a:chExt cx="506552" cy="620935"/>
              </a:xfrm>
            </p:grpSpPr>
            <p:sp>
              <p:nvSpPr>
                <p:cNvPr id="340" name="Rectangle 94">
                  <a:extLst>
                    <a:ext uri="{FF2B5EF4-FFF2-40B4-BE49-F238E27FC236}">
                      <a16:creationId xmlns:a16="http://schemas.microsoft.com/office/drawing/2014/main" id="{638E73B1-F46E-4923-A88A-D39373F949CF}"/>
                    </a:ext>
                  </a:extLst>
                </p:cNvPr>
                <p:cNvSpPr/>
                <p:nvPr/>
              </p:nvSpPr>
              <p:spPr bwMode="auto">
                <a:xfrm>
                  <a:off x="2670270" y="4293752"/>
                  <a:ext cx="506552" cy="620935"/>
                </a:xfrm>
                <a:prstGeom prst="rect">
                  <a:avLst/>
                </a:prstGeom>
                <a:solidFill>
                  <a:srgbClr val="00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E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41" name="Group 95">
                  <a:extLst>
                    <a:ext uri="{FF2B5EF4-FFF2-40B4-BE49-F238E27FC236}">
                      <a16:creationId xmlns:a16="http://schemas.microsoft.com/office/drawing/2014/main" id="{F0D9E700-0DEA-4507-B302-3C1FD93C3A85}"/>
                    </a:ext>
                  </a:extLst>
                </p:cNvPr>
                <p:cNvGrpSpPr/>
                <p:nvPr/>
              </p:nvGrpSpPr>
              <p:grpSpPr>
                <a:xfrm>
                  <a:off x="2767062" y="4416778"/>
                  <a:ext cx="336430" cy="109625"/>
                  <a:chOff x="3916392" y="1354347"/>
                  <a:chExt cx="1276710" cy="1033019"/>
                </a:xfr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348" name="Freeform 102">
                    <a:extLst>
                      <a:ext uri="{FF2B5EF4-FFF2-40B4-BE49-F238E27FC236}">
                        <a16:creationId xmlns:a16="http://schemas.microsoft.com/office/drawing/2014/main" id="{8886CCBB-C0B4-4652-AAF5-675EEA4A2EE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16392" y="1354347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9" name="Freeform 103">
                    <a:extLst>
                      <a:ext uri="{FF2B5EF4-FFF2-40B4-BE49-F238E27FC236}">
                        <a16:creationId xmlns:a16="http://schemas.microsoft.com/office/drawing/2014/main" id="{7DB73573-93B4-433E-90F9-16CE472C0AA9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4554747" y="1869781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42" name="Group 96">
                  <a:extLst>
                    <a:ext uri="{FF2B5EF4-FFF2-40B4-BE49-F238E27FC236}">
                      <a16:creationId xmlns:a16="http://schemas.microsoft.com/office/drawing/2014/main" id="{9FAF3BF1-09F0-4C53-BA07-EA733E1FAC7A}"/>
                    </a:ext>
                  </a:extLst>
                </p:cNvPr>
                <p:cNvGrpSpPr/>
                <p:nvPr/>
              </p:nvGrpSpPr>
              <p:grpSpPr>
                <a:xfrm>
                  <a:off x="2767062" y="4541455"/>
                  <a:ext cx="336430" cy="109625"/>
                  <a:chOff x="3916392" y="1354347"/>
                  <a:chExt cx="1276710" cy="1033019"/>
                </a:xfr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346" name="Freeform 100">
                    <a:extLst>
                      <a:ext uri="{FF2B5EF4-FFF2-40B4-BE49-F238E27FC236}">
                        <a16:creationId xmlns:a16="http://schemas.microsoft.com/office/drawing/2014/main" id="{46F91335-91F6-4D25-AB67-1AA891DFB56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16392" y="1354347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7" name="Freeform 101">
                    <a:extLst>
                      <a:ext uri="{FF2B5EF4-FFF2-40B4-BE49-F238E27FC236}">
                        <a16:creationId xmlns:a16="http://schemas.microsoft.com/office/drawing/2014/main" id="{6FB91B27-5885-42ED-8141-6FF7ADA97484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4554747" y="1869781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43" name="Group 97">
                  <a:extLst>
                    <a:ext uri="{FF2B5EF4-FFF2-40B4-BE49-F238E27FC236}">
                      <a16:creationId xmlns:a16="http://schemas.microsoft.com/office/drawing/2014/main" id="{337F610E-5C2C-4019-9E04-64258691DD58}"/>
                    </a:ext>
                  </a:extLst>
                </p:cNvPr>
                <p:cNvGrpSpPr/>
                <p:nvPr/>
              </p:nvGrpSpPr>
              <p:grpSpPr>
                <a:xfrm>
                  <a:off x="2784295" y="4670002"/>
                  <a:ext cx="336430" cy="109625"/>
                  <a:chOff x="3916392" y="1354347"/>
                  <a:chExt cx="1276710" cy="1033019"/>
                </a:xfr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344" name="Freeform 98">
                    <a:extLst>
                      <a:ext uri="{FF2B5EF4-FFF2-40B4-BE49-F238E27FC236}">
                        <a16:creationId xmlns:a16="http://schemas.microsoft.com/office/drawing/2014/main" id="{DF143E2D-740E-4561-9220-CDE24C10CAA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16392" y="1354347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5" name="Freeform 99">
                    <a:extLst>
                      <a:ext uri="{FF2B5EF4-FFF2-40B4-BE49-F238E27FC236}">
                        <a16:creationId xmlns:a16="http://schemas.microsoft.com/office/drawing/2014/main" id="{EDF6A661-5274-4235-8B0D-250085A9C0EB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4554747" y="1869781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cxnSp>
            <p:nvCxnSpPr>
              <p:cNvPr id="338" name="Straight Connector 92">
                <a:extLst>
                  <a:ext uri="{FF2B5EF4-FFF2-40B4-BE49-F238E27FC236}">
                    <a16:creationId xmlns:a16="http://schemas.microsoft.com/office/drawing/2014/main" id="{17822FEA-2AAB-4F1E-B232-B59E8FA07B92}"/>
                  </a:ext>
                </a:extLst>
              </p:cNvPr>
              <p:cNvCxnSpPr/>
              <p:nvPr/>
            </p:nvCxnSpPr>
            <p:spPr bwMode="auto">
              <a:xfrm flipV="1">
                <a:off x="3752240" y="4630340"/>
                <a:ext cx="116882" cy="97357"/>
              </a:xfrm>
              <a:prstGeom prst="line">
                <a:avLst/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9" name="Straight Connector 93">
                <a:extLst>
                  <a:ext uri="{FF2B5EF4-FFF2-40B4-BE49-F238E27FC236}">
                    <a16:creationId xmlns:a16="http://schemas.microsoft.com/office/drawing/2014/main" id="{D3F84E3F-4DC8-49C6-9779-7CADC8A5C398}"/>
                  </a:ext>
                </a:extLst>
              </p:cNvPr>
              <p:cNvCxnSpPr/>
              <p:nvPr/>
            </p:nvCxnSpPr>
            <p:spPr bwMode="auto">
              <a:xfrm flipV="1">
                <a:off x="3729718" y="4886103"/>
                <a:ext cx="116882" cy="97357"/>
              </a:xfrm>
              <a:prstGeom prst="line">
                <a:avLst/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23" name="Group 77">
              <a:extLst>
                <a:ext uri="{FF2B5EF4-FFF2-40B4-BE49-F238E27FC236}">
                  <a16:creationId xmlns:a16="http://schemas.microsoft.com/office/drawing/2014/main" id="{BACAE62C-3AD9-4452-8863-AB2015A7D67A}"/>
                </a:ext>
              </a:extLst>
            </p:cNvPr>
            <p:cNvGrpSpPr/>
            <p:nvPr/>
          </p:nvGrpSpPr>
          <p:grpSpPr>
            <a:xfrm>
              <a:off x="7275649" y="5693646"/>
              <a:ext cx="506552" cy="620935"/>
              <a:chOff x="3520008" y="4507314"/>
              <a:chExt cx="506552" cy="620935"/>
            </a:xfrm>
            <a:effectLst/>
          </p:grpSpPr>
          <p:grpSp>
            <p:nvGrpSpPr>
              <p:cNvPr id="324" name="Group 78">
                <a:extLst>
                  <a:ext uri="{FF2B5EF4-FFF2-40B4-BE49-F238E27FC236}">
                    <a16:creationId xmlns:a16="http://schemas.microsoft.com/office/drawing/2014/main" id="{478DB7E3-876B-4B75-9DD3-EC8F22D3E1E6}"/>
                  </a:ext>
                </a:extLst>
              </p:cNvPr>
              <p:cNvGrpSpPr/>
              <p:nvPr/>
            </p:nvGrpSpPr>
            <p:grpSpPr>
              <a:xfrm>
                <a:off x="3520008" y="4507314"/>
                <a:ext cx="506552" cy="620935"/>
                <a:chOff x="2670270" y="4293752"/>
                <a:chExt cx="506552" cy="620935"/>
              </a:xfrm>
            </p:grpSpPr>
            <p:sp>
              <p:nvSpPr>
                <p:cNvPr id="327" name="Rectangle 81">
                  <a:extLst>
                    <a:ext uri="{FF2B5EF4-FFF2-40B4-BE49-F238E27FC236}">
                      <a16:creationId xmlns:a16="http://schemas.microsoft.com/office/drawing/2014/main" id="{813944A5-702A-4E6E-BE73-D90E9F1C6BFB}"/>
                    </a:ext>
                  </a:extLst>
                </p:cNvPr>
                <p:cNvSpPr/>
                <p:nvPr/>
              </p:nvSpPr>
              <p:spPr bwMode="auto">
                <a:xfrm>
                  <a:off x="2670270" y="4293752"/>
                  <a:ext cx="506552" cy="620935"/>
                </a:xfrm>
                <a:prstGeom prst="rect">
                  <a:avLst/>
                </a:prstGeom>
                <a:solidFill>
                  <a:srgbClr val="00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E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28" name="Group 82">
                  <a:extLst>
                    <a:ext uri="{FF2B5EF4-FFF2-40B4-BE49-F238E27FC236}">
                      <a16:creationId xmlns:a16="http://schemas.microsoft.com/office/drawing/2014/main" id="{D4AD0EE1-7279-43F3-8B2D-AFEBBDC48723}"/>
                    </a:ext>
                  </a:extLst>
                </p:cNvPr>
                <p:cNvGrpSpPr/>
                <p:nvPr/>
              </p:nvGrpSpPr>
              <p:grpSpPr>
                <a:xfrm>
                  <a:off x="2767062" y="4416778"/>
                  <a:ext cx="336430" cy="109625"/>
                  <a:chOff x="3916392" y="1354347"/>
                  <a:chExt cx="1276710" cy="1033019"/>
                </a:xfr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335" name="Freeform 89">
                    <a:extLst>
                      <a:ext uri="{FF2B5EF4-FFF2-40B4-BE49-F238E27FC236}">
                        <a16:creationId xmlns:a16="http://schemas.microsoft.com/office/drawing/2014/main" id="{7C33D7FB-5C30-47EA-9762-C5E3D813C0A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16392" y="1354347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6" name="Freeform 90">
                    <a:extLst>
                      <a:ext uri="{FF2B5EF4-FFF2-40B4-BE49-F238E27FC236}">
                        <a16:creationId xmlns:a16="http://schemas.microsoft.com/office/drawing/2014/main" id="{8D6EBDBA-61B6-47DB-AE0E-CEC5BA4B1955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4554747" y="1869781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29" name="Group 83">
                  <a:extLst>
                    <a:ext uri="{FF2B5EF4-FFF2-40B4-BE49-F238E27FC236}">
                      <a16:creationId xmlns:a16="http://schemas.microsoft.com/office/drawing/2014/main" id="{A2767A69-5572-4773-8C72-5B6DE1F493E0}"/>
                    </a:ext>
                  </a:extLst>
                </p:cNvPr>
                <p:cNvGrpSpPr/>
                <p:nvPr/>
              </p:nvGrpSpPr>
              <p:grpSpPr>
                <a:xfrm>
                  <a:off x="2767062" y="4541455"/>
                  <a:ext cx="336430" cy="109625"/>
                  <a:chOff x="3916392" y="1354347"/>
                  <a:chExt cx="1276710" cy="1033019"/>
                </a:xfr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333" name="Freeform 87">
                    <a:extLst>
                      <a:ext uri="{FF2B5EF4-FFF2-40B4-BE49-F238E27FC236}">
                        <a16:creationId xmlns:a16="http://schemas.microsoft.com/office/drawing/2014/main" id="{62946ED0-DE75-4327-B084-FE2AEF8957E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16392" y="1354347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4" name="Freeform 88">
                    <a:extLst>
                      <a:ext uri="{FF2B5EF4-FFF2-40B4-BE49-F238E27FC236}">
                        <a16:creationId xmlns:a16="http://schemas.microsoft.com/office/drawing/2014/main" id="{FB5C85C3-FC8D-43FF-B9FC-D419121691D9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4554747" y="1869781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30" name="Group 84">
                  <a:extLst>
                    <a:ext uri="{FF2B5EF4-FFF2-40B4-BE49-F238E27FC236}">
                      <a16:creationId xmlns:a16="http://schemas.microsoft.com/office/drawing/2014/main" id="{362B8FF2-0D3B-4729-9770-5142B9674C07}"/>
                    </a:ext>
                  </a:extLst>
                </p:cNvPr>
                <p:cNvGrpSpPr/>
                <p:nvPr/>
              </p:nvGrpSpPr>
              <p:grpSpPr>
                <a:xfrm>
                  <a:off x="2784295" y="4670002"/>
                  <a:ext cx="336430" cy="109625"/>
                  <a:chOff x="3916392" y="1354347"/>
                  <a:chExt cx="1276710" cy="1033019"/>
                </a:xfr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331" name="Freeform 85">
                    <a:extLst>
                      <a:ext uri="{FF2B5EF4-FFF2-40B4-BE49-F238E27FC236}">
                        <a16:creationId xmlns:a16="http://schemas.microsoft.com/office/drawing/2014/main" id="{4E551C1B-3384-4987-896A-23DC9036BFB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16392" y="1354347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2" name="Freeform 86">
                    <a:extLst>
                      <a:ext uri="{FF2B5EF4-FFF2-40B4-BE49-F238E27FC236}">
                        <a16:creationId xmlns:a16="http://schemas.microsoft.com/office/drawing/2014/main" id="{493E7D66-79E6-463B-A314-6F9A172C318F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4554747" y="1869781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cxnSp>
            <p:nvCxnSpPr>
              <p:cNvPr id="325" name="Straight Connector 79">
                <a:extLst>
                  <a:ext uri="{FF2B5EF4-FFF2-40B4-BE49-F238E27FC236}">
                    <a16:creationId xmlns:a16="http://schemas.microsoft.com/office/drawing/2014/main" id="{E0FDB692-74AB-4727-AE29-9EC977FF153A}"/>
                  </a:ext>
                </a:extLst>
              </p:cNvPr>
              <p:cNvCxnSpPr/>
              <p:nvPr/>
            </p:nvCxnSpPr>
            <p:spPr bwMode="auto">
              <a:xfrm flipV="1">
                <a:off x="3752240" y="4630340"/>
                <a:ext cx="116882" cy="97357"/>
              </a:xfrm>
              <a:prstGeom prst="line">
                <a:avLst/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6" name="Straight Connector 80">
                <a:extLst>
                  <a:ext uri="{FF2B5EF4-FFF2-40B4-BE49-F238E27FC236}">
                    <a16:creationId xmlns:a16="http://schemas.microsoft.com/office/drawing/2014/main" id="{B8598668-51FF-46B8-A4B4-37D569E1A5E0}"/>
                  </a:ext>
                </a:extLst>
              </p:cNvPr>
              <p:cNvCxnSpPr/>
              <p:nvPr/>
            </p:nvCxnSpPr>
            <p:spPr bwMode="auto">
              <a:xfrm flipV="1">
                <a:off x="3729718" y="4886103"/>
                <a:ext cx="116882" cy="97357"/>
              </a:xfrm>
              <a:prstGeom prst="line">
                <a:avLst/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350" name="Straight Connector 104">
            <a:extLst>
              <a:ext uri="{FF2B5EF4-FFF2-40B4-BE49-F238E27FC236}">
                <a16:creationId xmlns:a16="http://schemas.microsoft.com/office/drawing/2014/main" id="{6D83952B-F02A-4B31-B11B-B05F3ABD7633}"/>
              </a:ext>
            </a:extLst>
          </p:cNvPr>
          <p:cNvCxnSpPr/>
          <p:nvPr/>
        </p:nvCxnSpPr>
        <p:spPr bwMode="auto">
          <a:xfrm flipH="1">
            <a:off x="10853650" y="3150223"/>
            <a:ext cx="196555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1" name="Elbow Connector 105">
            <a:extLst>
              <a:ext uri="{FF2B5EF4-FFF2-40B4-BE49-F238E27FC236}">
                <a16:creationId xmlns:a16="http://schemas.microsoft.com/office/drawing/2014/main" id="{8D00102D-FB30-4F40-8CDD-D431DC34C967}"/>
              </a:ext>
            </a:extLst>
          </p:cNvPr>
          <p:cNvCxnSpPr>
            <a:stCxn id="317" idx="0"/>
            <a:endCxn id="340" idx="1"/>
          </p:cNvCxnSpPr>
          <p:nvPr/>
        </p:nvCxnSpPr>
        <p:spPr bwMode="auto">
          <a:xfrm>
            <a:off x="10138144" y="2366240"/>
            <a:ext cx="341384" cy="554173"/>
          </a:xfrm>
          <a:prstGeom prst="bentConnector3">
            <a:avLst>
              <a:gd name="adj1" fmla="val 50000"/>
            </a:avLst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2" name="TextBox 106">
            <a:extLst>
              <a:ext uri="{FF2B5EF4-FFF2-40B4-BE49-F238E27FC236}">
                <a16:creationId xmlns:a16="http://schemas.microsoft.com/office/drawing/2014/main" id="{FA1A018A-87F2-4AF3-B82D-81294902372D}"/>
              </a:ext>
            </a:extLst>
          </p:cNvPr>
          <p:cNvSpPr txBox="1"/>
          <p:nvPr/>
        </p:nvSpPr>
        <p:spPr bwMode="auto">
          <a:xfrm>
            <a:off x="9643335" y="2212611"/>
            <a:ext cx="245782" cy="22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IE" sz="140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</a:t>
            </a:r>
          </a:p>
        </p:txBody>
      </p:sp>
      <p:cxnSp>
        <p:nvCxnSpPr>
          <p:cNvPr id="353" name="Elbow Connector 107">
            <a:extLst>
              <a:ext uri="{FF2B5EF4-FFF2-40B4-BE49-F238E27FC236}">
                <a16:creationId xmlns:a16="http://schemas.microsoft.com/office/drawing/2014/main" id="{506FD833-69B3-4E10-90B2-E9056FA7DDC3}"/>
              </a:ext>
            </a:extLst>
          </p:cNvPr>
          <p:cNvCxnSpPr>
            <a:stCxn id="327" idx="1"/>
          </p:cNvCxnSpPr>
          <p:nvPr/>
        </p:nvCxnSpPr>
        <p:spPr bwMode="auto">
          <a:xfrm rot="10800000" flipV="1">
            <a:off x="10251812" y="3379644"/>
            <a:ext cx="227717" cy="1930000"/>
          </a:xfrm>
          <a:prstGeom prst="bentConnector2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54" name="Group 108">
            <a:extLst>
              <a:ext uri="{FF2B5EF4-FFF2-40B4-BE49-F238E27FC236}">
                <a16:creationId xmlns:a16="http://schemas.microsoft.com/office/drawing/2014/main" id="{DF2832FC-4FD0-4A99-A615-D7DDEEEB2BF6}"/>
              </a:ext>
            </a:extLst>
          </p:cNvPr>
          <p:cNvGrpSpPr/>
          <p:nvPr/>
        </p:nvGrpSpPr>
        <p:grpSpPr>
          <a:xfrm>
            <a:off x="8664033" y="2137256"/>
            <a:ext cx="374122" cy="646153"/>
            <a:chOff x="3520008" y="4507314"/>
            <a:chExt cx="506552" cy="874875"/>
          </a:xfrm>
        </p:grpSpPr>
        <p:grpSp>
          <p:nvGrpSpPr>
            <p:cNvPr id="355" name="Group 109">
              <a:extLst>
                <a:ext uri="{FF2B5EF4-FFF2-40B4-BE49-F238E27FC236}">
                  <a16:creationId xmlns:a16="http://schemas.microsoft.com/office/drawing/2014/main" id="{11ABA8CE-B1BE-41D7-A417-EE097EE33A4C}"/>
                </a:ext>
              </a:extLst>
            </p:cNvPr>
            <p:cNvGrpSpPr/>
            <p:nvPr/>
          </p:nvGrpSpPr>
          <p:grpSpPr>
            <a:xfrm>
              <a:off x="3520008" y="4507314"/>
              <a:ext cx="506552" cy="620935"/>
              <a:chOff x="3520008" y="4507314"/>
              <a:chExt cx="506552" cy="620935"/>
            </a:xfrm>
          </p:grpSpPr>
          <p:grpSp>
            <p:nvGrpSpPr>
              <p:cNvPr id="357" name="Group 111">
                <a:extLst>
                  <a:ext uri="{FF2B5EF4-FFF2-40B4-BE49-F238E27FC236}">
                    <a16:creationId xmlns:a16="http://schemas.microsoft.com/office/drawing/2014/main" id="{1650723E-5F53-41DA-9616-80CAA280BF50}"/>
                  </a:ext>
                </a:extLst>
              </p:cNvPr>
              <p:cNvGrpSpPr/>
              <p:nvPr/>
            </p:nvGrpSpPr>
            <p:grpSpPr>
              <a:xfrm>
                <a:off x="3520008" y="4507314"/>
                <a:ext cx="506552" cy="620935"/>
                <a:chOff x="2670270" y="4293752"/>
                <a:chExt cx="506552" cy="620935"/>
              </a:xfrm>
            </p:grpSpPr>
            <p:sp>
              <p:nvSpPr>
                <p:cNvPr id="360" name="Rectangle 114">
                  <a:extLst>
                    <a:ext uri="{FF2B5EF4-FFF2-40B4-BE49-F238E27FC236}">
                      <a16:creationId xmlns:a16="http://schemas.microsoft.com/office/drawing/2014/main" id="{0D9EF719-FDC2-4A9D-B02A-E0DF3F615F42}"/>
                    </a:ext>
                  </a:extLst>
                </p:cNvPr>
                <p:cNvSpPr/>
                <p:nvPr/>
              </p:nvSpPr>
              <p:spPr bwMode="auto">
                <a:xfrm>
                  <a:off x="2670270" y="4293752"/>
                  <a:ext cx="506552" cy="620935"/>
                </a:xfrm>
                <a:prstGeom prst="rect">
                  <a:avLst/>
                </a:prstGeom>
                <a:solidFill>
                  <a:srgbClr val="00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E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61" name="Group 115">
                  <a:extLst>
                    <a:ext uri="{FF2B5EF4-FFF2-40B4-BE49-F238E27FC236}">
                      <a16:creationId xmlns:a16="http://schemas.microsoft.com/office/drawing/2014/main" id="{49795A9D-3A39-4CE9-B6DA-432C16F2693C}"/>
                    </a:ext>
                  </a:extLst>
                </p:cNvPr>
                <p:cNvGrpSpPr/>
                <p:nvPr/>
              </p:nvGrpSpPr>
              <p:grpSpPr>
                <a:xfrm>
                  <a:off x="2767062" y="4416778"/>
                  <a:ext cx="336430" cy="109625"/>
                  <a:chOff x="3916392" y="1354347"/>
                  <a:chExt cx="1276710" cy="1033019"/>
                </a:xfr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368" name="Freeform 122">
                    <a:extLst>
                      <a:ext uri="{FF2B5EF4-FFF2-40B4-BE49-F238E27FC236}">
                        <a16:creationId xmlns:a16="http://schemas.microsoft.com/office/drawing/2014/main" id="{5A4E548C-6044-456A-A30D-FA566AA752C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16392" y="1354347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9" name="Freeform 123">
                    <a:extLst>
                      <a:ext uri="{FF2B5EF4-FFF2-40B4-BE49-F238E27FC236}">
                        <a16:creationId xmlns:a16="http://schemas.microsoft.com/office/drawing/2014/main" id="{03443A9B-2298-4984-B279-34CA340B6237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4554747" y="1869781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62" name="Group 116">
                  <a:extLst>
                    <a:ext uri="{FF2B5EF4-FFF2-40B4-BE49-F238E27FC236}">
                      <a16:creationId xmlns:a16="http://schemas.microsoft.com/office/drawing/2014/main" id="{2CE4160D-97EA-47BC-97B0-29C18A4AFA16}"/>
                    </a:ext>
                  </a:extLst>
                </p:cNvPr>
                <p:cNvGrpSpPr/>
                <p:nvPr/>
              </p:nvGrpSpPr>
              <p:grpSpPr>
                <a:xfrm>
                  <a:off x="2767062" y="4541455"/>
                  <a:ext cx="336430" cy="109625"/>
                  <a:chOff x="3916392" y="1354347"/>
                  <a:chExt cx="1276710" cy="1033019"/>
                </a:xfr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366" name="Freeform 120">
                    <a:extLst>
                      <a:ext uri="{FF2B5EF4-FFF2-40B4-BE49-F238E27FC236}">
                        <a16:creationId xmlns:a16="http://schemas.microsoft.com/office/drawing/2014/main" id="{1BF09DDE-3697-4E2B-BA47-262C6AE82E7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16392" y="1354347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7" name="Freeform 121">
                    <a:extLst>
                      <a:ext uri="{FF2B5EF4-FFF2-40B4-BE49-F238E27FC236}">
                        <a16:creationId xmlns:a16="http://schemas.microsoft.com/office/drawing/2014/main" id="{7ED353D0-8254-41B5-8CCC-9A8D5B4E2970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4554747" y="1869781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63" name="Group 117">
                  <a:extLst>
                    <a:ext uri="{FF2B5EF4-FFF2-40B4-BE49-F238E27FC236}">
                      <a16:creationId xmlns:a16="http://schemas.microsoft.com/office/drawing/2014/main" id="{294AC537-5F67-446A-B41D-A67A379B3182}"/>
                    </a:ext>
                  </a:extLst>
                </p:cNvPr>
                <p:cNvGrpSpPr/>
                <p:nvPr/>
              </p:nvGrpSpPr>
              <p:grpSpPr>
                <a:xfrm>
                  <a:off x="2784295" y="4670002"/>
                  <a:ext cx="336430" cy="109625"/>
                  <a:chOff x="3916392" y="1354347"/>
                  <a:chExt cx="1276710" cy="1033019"/>
                </a:xfr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364" name="Freeform 118">
                    <a:extLst>
                      <a:ext uri="{FF2B5EF4-FFF2-40B4-BE49-F238E27FC236}">
                        <a16:creationId xmlns:a16="http://schemas.microsoft.com/office/drawing/2014/main" id="{49B86BB5-E065-4710-BB58-0BBF5803042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16392" y="1354347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5" name="Freeform 119">
                    <a:extLst>
                      <a:ext uri="{FF2B5EF4-FFF2-40B4-BE49-F238E27FC236}">
                        <a16:creationId xmlns:a16="http://schemas.microsoft.com/office/drawing/2014/main" id="{CD69B73E-AD3A-48C5-AD3A-8E5A630A5E6A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4554747" y="1869781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cxnSp>
            <p:nvCxnSpPr>
              <p:cNvPr id="358" name="Straight Connector 112">
                <a:extLst>
                  <a:ext uri="{FF2B5EF4-FFF2-40B4-BE49-F238E27FC236}">
                    <a16:creationId xmlns:a16="http://schemas.microsoft.com/office/drawing/2014/main" id="{78301CC7-68C9-44EE-8852-49EF634B96C5}"/>
                  </a:ext>
                </a:extLst>
              </p:cNvPr>
              <p:cNvCxnSpPr/>
              <p:nvPr/>
            </p:nvCxnSpPr>
            <p:spPr bwMode="auto">
              <a:xfrm flipV="1">
                <a:off x="3752240" y="4630340"/>
                <a:ext cx="116882" cy="97357"/>
              </a:xfrm>
              <a:prstGeom prst="line">
                <a:avLst/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9" name="Straight Connector 113">
                <a:extLst>
                  <a:ext uri="{FF2B5EF4-FFF2-40B4-BE49-F238E27FC236}">
                    <a16:creationId xmlns:a16="http://schemas.microsoft.com/office/drawing/2014/main" id="{AEB2D4B3-A6B0-4FDB-ABF8-2CBAAF3C877F}"/>
                  </a:ext>
                </a:extLst>
              </p:cNvPr>
              <p:cNvCxnSpPr/>
              <p:nvPr/>
            </p:nvCxnSpPr>
            <p:spPr bwMode="auto">
              <a:xfrm flipV="1">
                <a:off x="3729718" y="4886103"/>
                <a:ext cx="116882" cy="97357"/>
              </a:xfrm>
              <a:prstGeom prst="line">
                <a:avLst/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56" name="TextBox 110">
              <a:extLst>
                <a:ext uri="{FF2B5EF4-FFF2-40B4-BE49-F238E27FC236}">
                  <a16:creationId xmlns:a16="http://schemas.microsoft.com/office/drawing/2014/main" id="{C3B65085-75E7-4A20-8714-F2A31933C5DE}"/>
                </a:ext>
              </a:extLst>
            </p:cNvPr>
            <p:cNvSpPr txBox="1"/>
            <p:nvPr/>
          </p:nvSpPr>
          <p:spPr bwMode="auto">
            <a:xfrm>
              <a:off x="3614987" y="5133722"/>
              <a:ext cx="348813" cy="248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kumimoji="0" lang="en-IE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BPF</a:t>
              </a:r>
            </a:p>
          </p:txBody>
        </p:sp>
      </p:grpSp>
      <p:sp>
        <p:nvSpPr>
          <p:cNvPr id="370" name="TextBox 124">
            <a:extLst>
              <a:ext uri="{FF2B5EF4-FFF2-40B4-BE49-F238E27FC236}">
                <a16:creationId xmlns:a16="http://schemas.microsoft.com/office/drawing/2014/main" id="{1D4ACD25-0CA9-4C5A-ABCF-38D093F2FE11}"/>
              </a:ext>
            </a:extLst>
          </p:cNvPr>
          <p:cNvSpPr txBox="1"/>
          <p:nvPr/>
        </p:nvSpPr>
        <p:spPr bwMode="auto">
          <a:xfrm>
            <a:off x="3985096" y="1519631"/>
            <a:ext cx="142027" cy="32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IE" sz="140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</a:p>
        </p:txBody>
      </p:sp>
      <p:sp>
        <p:nvSpPr>
          <p:cNvPr id="371" name="TextBox 125">
            <a:extLst>
              <a:ext uri="{FF2B5EF4-FFF2-40B4-BE49-F238E27FC236}">
                <a16:creationId xmlns:a16="http://schemas.microsoft.com/office/drawing/2014/main" id="{1CD6D83A-2CD1-45E7-A62B-19D9F494202E}"/>
              </a:ext>
            </a:extLst>
          </p:cNvPr>
          <p:cNvSpPr txBox="1"/>
          <p:nvPr/>
        </p:nvSpPr>
        <p:spPr bwMode="auto">
          <a:xfrm>
            <a:off x="3897165" y="2562382"/>
            <a:ext cx="231795" cy="32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IE" sz="140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</a:t>
            </a:r>
          </a:p>
        </p:txBody>
      </p:sp>
      <p:sp>
        <p:nvSpPr>
          <p:cNvPr id="372" name="TextBox 126">
            <a:extLst>
              <a:ext uri="{FF2B5EF4-FFF2-40B4-BE49-F238E27FC236}">
                <a16:creationId xmlns:a16="http://schemas.microsoft.com/office/drawing/2014/main" id="{C5C17485-A6C0-49FE-BD4F-8B652D088A33}"/>
              </a:ext>
            </a:extLst>
          </p:cNvPr>
          <p:cNvSpPr txBox="1"/>
          <p:nvPr/>
        </p:nvSpPr>
        <p:spPr bwMode="auto">
          <a:xfrm>
            <a:off x="10951927" y="3276948"/>
            <a:ext cx="383118" cy="34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IE" sz="10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Duplex</a:t>
            </a:r>
          </a:p>
          <a:p>
            <a:pPr marL="228600" marR="0" indent="-228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lang="en-IE" sz="1000" b="1" kern="0" dirty="0">
                <a:solidFill>
                  <a:schemeClr val="accent4"/>
                </a:solidFill>
                <a:latin typeface="+mn-lt"/>
              </a:rPr>
              <a:t>Filter</a:t>
            </a:r>
            <a:endParaRPr kumimoji="0" lang="en-IE" sz="1000" b="1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3" name="TextBox 127">
            <a:extLst>
              <a:ext uri="{FF2B5EF4-FFF2-40B4-BE49-F238E27FC236}">
                <a16:creationId xmlns:a16="http://schemas.microsoft.com/office/drawing/2014/main" id="{1F4C919B-6104-4D8F-AB63-D156A6CFA99F}"/>
              </a:ext>
            </a:extLst>
          </p:cNvPr>
          <p:cNvSpPr txBox="1"/>
          <p:nvPr/>
        </p:nvSpPr>
        <p:spPr bwMode="auto">
          <a:xfrm>
            <a:off x="8695362" y="1687107"/>
            <a:ext cx="4674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IE" sz="10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</a:rPr>
              <a:t>Band</a:t>
            </a:r>
          </a:p>
          <a:p>
            <a:pPr marL="228600" marR="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lang="en-IE" sz="1000" b="1" kern="0" dirty="0">
                <a:solidFill>
                  <a:schemeClr val="accent4"/>
                </a:solidFill>
                <a:latin typeface="+mn-lt"/>
              </a:rPr>
              <a:t>Select</a:t>
            </a:r>
            <a:endParaRPr kumimoji="0" lang="en-IE" sz="1000" b="1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74" name="TextBox 128">
            <a:extLst>
              <a:ext uri="{FF2B5EF4-FFF2-40B4-BE49-F238E27FC236}">
                <a16:creationId xmlns:a16="http://schemas.microsoft.com/office/drawing/2014/main" id="{82AC8AA8-B65D-487D-919B-EEEA8F30F2D3}"/>
              </a:ext>
            </a:extLst>
          </p:cNvPr>
          <p:cNvSpPr txBox="1"/>
          <p:nvPr/>
        </p:nvSpPr>
        <p:spPr bwMode="auto">
          <a:xfrm>
            <a:off x="3754801" y="2167402"/>
            <a:ext cx="5523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IE" sz="140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</a:rPr>
              <a:t>JESD</a:t>
            </a:r>
          </a:p>
        </p:txBody>
      </p:sp>
      <p:sp>
        <p:nvSpPr>
          <p:cNvPr id="375" name="TextBox 130">
            <a:extLst>
              <a:ext uri="{FF2B5EF4-FFF2-40B4-BE49-F238E27FC236}">
                <a16:creationId xmlns:a16="http://schemas.microsoft.com/office/drawing/2014/main" id="{54C66D05-6B07-4251-ACAA-C3551F376477}"/>
              </a:ext>
            </a:extLst>
          </p:cNvPr>
          <p:cNvSpPr txBox="1"/>
          <p:nvPr/>
        </p:nvSpPr>
        <p:spPr bwMode="auto">
          <a:xfrm>
            <a:off x="10479349" y="4637859"/>
            <a:ext cx="460073" cy="18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IE" sz="10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Receiver</a:t>
            </a:r>
          </a:p>
        </p:txBody>
      </p:sp>
      <p:sp>
        <p:nvSpPr>
          <p:cNvPr id="376" name="TextBox 132">
            <a:extLst>
              <a:ext uri="{FF2B5EF4-FFF2-40B4-BE49-F238E27FC236}">
                <a16:creationId xmlns:a16="http://schemas.microsoft.com/office/drawing/2014/main" id="{2F4A3701-094F-4EA3-815F-2C5211274A8A}"/>
              </a:ext>
            </a:extLst>
          </p:cNvPr>
          <p:cNvSpPr txBox="1"/>
          <p:nvPr/>
        </p:nvSpPr>
        <p:spPr bwMode="auto">
          <a:xfrm>
            <a:off x="6701468" y="3689151"/>
            <a:ext cx="199610" cy="18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IE" sz="10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</a:t>
            </a:r>
          </a:p>
        </p:txBody>
      </p:sp>
      <p:sp>
        <p:nvSpPr>
          <p:cNvPr id="377" name="Rectangle 136">
            <a:extLst>
              <a:ext uri="{FF2B5EF4-FFF2-40B4-BE49-F238E27FC236}">
                <a16:creationId xmlns:a16="http://schemas.microsoft.com/office/drawing/2014/main" id="{FB0E388D-D61F-4260-8745-0EF37C0D9316}"/>
              </a:ext>
            </a:extLst>
          </p:cNvPr>
          <p:cNvSpPr/>
          <p:nvPr/>
        </p:nvSpPr>
        <p:spPr bwMode="auto">
          <a:xfrm>
            <a:off x="1651755" y="1427220"/>
            <a:ext cx="1940539" cy="47703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IE" dirty="0">
              <a:solidFill>
                <a:srgbClr val="000000"/>
              </a:solidFill>
            </a:endParaRPr>
          </a:p>
        </p:txBody>
      </p:sp>
      <p:sp>
        <p:nvSpPr>
          <p:cNvPr id="378" name="TextBox 139">
            <a:extLst>
              <a:ext uri="{FF2B5EF4-FFF2-40B4-BE49-F238E27FC236}">
                <a16:creationId xmlns:a16="http://schemas.microsoft.com/office/drawing/2014/main" id="{30A5C3AD-4C60-42C7-937F-FE15078542D2}"/>
              </a:ext>
            </a:extLst>
          </p:cNvPr>
          <p:cNvSpPr txBox="1"/>
          <p:nvPr/>
        </p:nvSpPr>
        <p:spPr bwMode="auto">
          <a:xfrm>
            <a:off x="2203934" y="2894044"/>
            <a:ext cx="664606" cy="41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IE" sz="20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FPGA</a:t>
            </a:r>
          </a:p>
        </p:txBody>
      </p:sp>
      <p:cxnSp>
        <p:nvCxnSpPr>
          <p:cNvPr id="379" name="Straight Connector 140">
            <a:extLst>
              <a:ext uri="{FF2B5EF4-FFF2-40B4-BE49-F238E27FC236}">
                <a16:creationId xmlns:a16="http://schemas.microsoft.com/office/drawing/2014/main" id="{E1ADA4BA-911D-43D5-BB56-43DA31D79095}"/>
              </a:ext>
            </a:extLst>
          </p:cNvPr>
          <p:cNvCxnSpPr>
            <a:cxnSpLocks/>
          </p:cNvCxnSpPr>
          <p:nvPr/>
        </p:nvCxnSpPr>
        <p:spPr bwMode="auto">
          <a:xfrm flipV="1">
            <a:off x="3594593" y="4789632"/>
            <a:ext cx="4480701" cy="10814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0" name="Straight Connector 141">
            <a:extLst>
              <a:ext uri="{FF2B5EF4-FFF2-40B4-BE49-F238E27FC236}">
                <a16:creationId xmlns:a16="http://schemas.microsoft.com/office/drawing/2014/main" id="{F021FB86-4EA4-4457-BF5F-5B34E3F5F64A}"/>
              </a:ext>
            </a:extLst>
          </p:cNvPr>
          <p:cNvCxnSpPr>
            <a:cxnSpLocks/>
          </p:cNvCxnSpPr>
          <p:nvPr/>
        </p:nvCxnSpPr>
        <p:spPr bwMode="auto">
          <a:xfrm>
            <a:off x="3594593" y="5833795"/>
            <a:ext cx="4480701" cy="5819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81" name="Group 142">
            <a:extLst>
              <a:ext uri="{FF2B5EF4-FFF2-40B4-BE49-F238E27FC236}">
                <a16:creationId xmlns:a16="http://schemas.microsoft.com/office/drawing/2014/main" id="{C4C61873-CB3D-433C-89F3-8B69E7456FC5}"/>
              </a:ext>
            </a:extLst>
          </p:cNvPr>
          <p:cNvGrpSpPr/>
          <p:nvPr/>
        </p:nvGrpSpPr>
        <p:grpSpPr>
          <a:xfrm>
            <a:off x="4951277" y="4566289"/>
            <a:ext cx="748244" cy="458601"/>
            <a:chOff x="3752240" y="2029654"/>
            <a:chExt cx="1013104" cy="620935"/>
          </a:xfrm>
        </p:grpSpPr>
        <p:sp>
          <p:nvSpPr>
            <p:cNvPr id="382" name="Pentagon 143">
              <a:extLst>
                <a:ext uri="{FF2B5EF4-FFF2-40B4-BE49-F238E27FC236}">
                  <a16:creationId xmlns:a16="http://schemas.microsoft.com/office/drawing/2014/main" id="{ADDB2A05-BAE4-4FAD-8695-85EE617000E7}"/>
                </a:ext>
              </a:extLst>
            </p:cNvPr>
            <p:cNvSpPr/>
            <p:nvPr/>
          </p:nvSpPr>
          <p:spPr bwMode="auto">
            <a:xfrm>
              <a:off x="3752240" y="2029654"/>
              <a:ext cx="1013104" cy="620935"/>
            </a:xfrm>
            <a:prstGeom prst="homePlate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383" name="TextBox 144">
              <a:extLst>
                <a:ext uri="{FF2B5EF4-FFF2-40B4-BE49-F238E27FC236}">
                  <a16:creationId xmlns:a16="http://schemas.microsoft.com/office/drawing/2014/main" id="{4D5FE483-AC1A-49F6-AD32-96B13B5E113F}"/>
                </a:ext>
              </a:extLst>
            </p:cNvPr>
            <p:cNvSpPr txBox="1"/>
            <p:nvPr/>
          </p:nvSpPr>
          <p:spPr bwMode="auto">
            <a:xfrm>
              <a:off x="3940689" y="2138166"/>
              <a:ext cx="639408" cy="445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kumimoji="0" lang="en-IE" sz="1400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ADC</a:t>
              </a:r>
            </a:p>
          </p:txBody>
        </p:sp>
      </p:grpSp>
      <p:grpSp>
        <p:nvGrpSpPr>
          <p:cNvPr id="384" name="Group 145">
            <a:extLst>
              <a:ext uri="{FF2B5EF4-FFF2-40B4-BE49-F238E27FC236}">
                <a16:creationId xmlns:a16="http://schemas.microsoft.com/office/drawing/2014/main" id="{03E32EB5-62D9-4F21-B47B-E493D4791267}"/>
              </a:ext>
            </a:extLst>
          </p:cNvPr>
          <p:cNvGrpSpPr/>
          <p:nvPr/>
        </p:nvGrpSpPr>
        <p:grpSpPr>
          <a:xfrm>
            <a:off x="4934610" y="5600370"/>
            <a:ext cx="748244" cy="458601"/>
            <a:chOff x="3752240" y="2029654"/>
            <a:chExt cx="1013104" cy="620935"/>
          </a:xfrm>
        </p:grpSpPr>
        <p:sp>
          <p:nvSpPr>
            <p:cNvPr id="385" name="Pentagon 146">
              <a:extLst>
                <a:ext uri="{FF2B5EF4-FFF2-40B4-BE49-F238E27FC236}">
                  <a16:creationId xmlns:a16="http://schemas.microsoft.com/office/drawing/2014/main" id="{3B41A6E4-3926-492D-BE21-09424E9BC528}"/>
                </a:ext>
              </a:extLst>
            </p:cNvPr>
            <p:cNvSpPr/>
            <p:nvPr/>
          </p:nvSpPr>
          <p:spPr bwMode="auto">
            <a:xfrm>
              <a:off x="3752240" y="2029654"/>
              <a:ext cx="1013104" cy="620935"/>
            </a:xfrm>
            <a:prstGeom prst="homePlate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386" name="TextBox 147">
              <a:extLst>
                <a:ext uri="{FF2B5EF4-FFF2-40B4-BE49-F238E27FC236}">
                  <a16:creationId xmlns:a16="http://schemas.microsoft.com/office/drawing/2014/main" id="{74F29BF8-ECF8-4DE8-81E2-49420F000BCD}"/>
                </a:ext>
              </a:extLst>
            </p:cNvPr>
            <p:cNvSpPr txBox="1"/>
            <p:nvPr/>
          </p:nvSpPr>
          <p:spPr bwMode="auto">
            <a:xfrm>
              <a:off x="3966482" y="2140297"/>
              <a:ext cx="639408" cy="445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kumimoji="0" lang="en-IE" sz="1400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ADC</a:t>
              </a:r>
            </a:p>
          </p:txBody>
        </p:sp>
      </p:grpSp>
      <p:grpSp>
        <p:nvGrpSpPr>
          <p:cNvPr id="387" name="Group 148">
            <a:extLst>
              <a:ext uri="{FF2B5EF4-FFF2-40B4-BE49-F238E27FC236}">
                <a16:creationId xmlns:a16="http://schemas.microsoft.com/office/drawing/2014/main" id="{1D9B0EAB-C98E-450E-B4F2-C773F261EDD3}"/>
              </a:ext>
            </a:extLst>
          </p:cNvPr>
          <p:cNvGrpSpPr/>
          <p:nvPr/>
        </p:nvGrpSpPr>
        <p:grpSpPr>
          <a:xfrm>
            <a:off x="5990089" y="4566289"/>
            <a:ext cx="374122" cy="646153"/>
            <a:chOff x="2252955" y="4469727"/>
            <a:chExt cx="506552" cy="874875"/>
          </a:xfrm>
        </p:grpSpPr>
        <p:grpSp>
          <p:nvGrpSpPr>
            <p:cNvPr id="388" name="Group 149">
              <a:extLst>
                <a:ext uri="{FF2B5EF4-FFF2-40B4-BE49-F238E27FC236}">
                  <a16:creationId xmlns:a16="http://schemas.microsoft.com/office/drawing/2014/main" id="{7E50BA3A-8F12-4797-9E7A-911537644E85}"/>
                </a:ext>
              </a:extLst>
            </p:cNvPr>
            <p:cNvGrpSpPr/>
            <p:nvPr/>
          </p:nvGrpSpPr>
          <p:grpSpPr>
            <a:xfrm>
              <a:off x="2252955" y="4469727"/>
              <a:ext cx="506552" cy="620935"/>
              <a:chOff x="2670270" y="4293752"/>
              <a:chExt cx="506552" cy="620935"/>
            </a:xfrm>
          </p:grpSpPr>
          <p:sp>
            <p:nvSpPr>
              <p:cNvPr id="392" name="Rectangle 153">
                <a:extLst>
                  <a:ext uri="{FF2B5EF4-FFF2-40B4-BE49-F238E27FC236}">
                    <a16:creationId xmlns:a16="http://schemas.microsoft.com/office/drawing/2014/main" id="{02F7D2B7-B27F-4706-88D3-5E198909D970}"/>
                  </a:ext>
                </a:extLst>
              </p:cNvPr>
              <p:cNvSpPr/>
              <p:nvPr/>
            </p:nvSpPr>
            <p:spPr bwMode="auto">
              <a:xfrm>
                <a:off x="2670270" y="4293752"/>
                <a:ext cx="506552" cy="620935"/>
              </a:xfrm>
              <a:prstGeom prst="rect">
                <a:avLst/>
              </a:prstGeom>
              <a:solidFill>
                <a:srgbClr val="00CC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E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93" name="Group 154">
                <a:extLst>
                  <a:ext uri="{FF2B5EF4-FFF2-40B4-BE49-F238E27FC236}">
                    <a16:creationId xmlns:a16="http://schemas.microsoft.com/office/drawing/2014/main" id="{22261DE5-76E9-4A26-A35A-D7A611A8751B}"/>
                  </a:ext>
                </a:extLst>
              </p:cNvPr>
              <p:cNvGrpSpPr/>
              <p:nvPr/>
            </p:nvGrpSpPr>
            <p:grpSpPr>
              <a:xfrm>
                <a:off x="2767062" y="4416778"/>
                <a:ext cx="336430" cy="109625"/>
                <a:chOff x="3916392" y="1354347"/>
                <a:chExt cx="1276710" cy="1033019"/>
              </a:xfr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00" name="Freeform 161">
                  <a:extLst>
                    <a:ext uri="{FF2B5EF4-FFF2-40B4-BE49-F238E27FC236}">
                      <a16:creationId xmlns:a16="http://schemas.microsoft.com/office/drawing/2014/main" id="{97B7462D-7A45-4438-A13A-287DD0D5ED00}"/>
                    </a:ext>
                  </a:extLst>
                </p:cNvPr>
                <p:cNvSpPr/>
                <p:nvPr/>
              </p:nvSpPr>
              <p:spPr bwMode="auto">
                <a:xfrm>
                  <a:off x="3916392" y="1354347"/>
                  <a:ext cx="638355" cy="517585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1" name="Freeform 162">
                  <a:extLst>
                    <a:ext uri="{FF2B5EF4-FFF2-40B4-BE49-F238E27FC236}">
                      <a16:creationId xmlns:a16="http://schemas.microsoft.com/office/drawing/2014/main" id="{C2F63C9F-1934-4768-80D1-F27084A0211C}"/>
                    </a:ext>
                  </a:extLst>
                </p:cNvPr>
                <p:cNvSpPr/>
                <p:nvPr/>
              </p:nvSpPr>
              <p:spPr bwMode="auto">
                <a:xfrm rot="10800000">
                  <a:off x="4554747" y="1869781"/>
                  <a:ext cx="638355" cy="517585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94" name="Group 155">
                <a:extLst>
                  <a:ext uri="{FF2B5EF4-FFF2-40B4-BE49-F238E27FC236}">
                    <a16:creationId xmlns:a16="http://schemas.microsoft.com/office/drawing/2014/main" id="{E0FDCC72-B366-483B-8E01-53D179F118EE}"/>
                  </a:ext>
                </a:extLst>
              </p:cNvPr>
              <p:cNvGrpSpPr/>
              <p:nvPr/>
            </p:nvGrpSpPr>
            <p:grpSpPr>
              <a:xfrm>
                <a:off x="2767062" y="4541455"/>
                <a:ext cx="336430" cy="109625"/>
                <a:chOff x="3916392" y="1354347"/>
                <a:chExt cx="1276710" cy="1033019"/>
              </a:xfr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8" name="Freeform 159">
                  <a:extLst>
                    <a:ext uri="{FF2B5EF4-FFF2-40B4-BE49-F238E27FC236}">
                      <a16:creationId xmlns:a16="http://schemas.microsoft.com/office/drawing/2014/main" id="{7BC0EA7C-9415-49E0-A923-BB4A98025E1A}"/>
                    </a:ext>
                  </a:extLst>
                </p:cNvPr>
                <p:cNvSpPr/>
                <p:nvPr/>
              </p:nvSpPr>
              <p:spPr bwMode="auto">
                <a:xfrm>
                  <a:off x="3916392" y="1354347"/>
                  <a:ext cx="638355" cy="517585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9" name="Freeform 160">
                  <a:extLst>
                    <a:ext uri="{FF2B5EF4-FFF2-40B4-BE49-F238E27FC236}">
                      <a16:creationId xmlns:a16="http://schemas.microsoft.com/office/drawing/2014/main" id="{C33278AD-DA31-4813-9D2D-0F97B57034DF}"/>
                    </a:ext>
                  </a:extLst>
                </p:cNvPr>
                <p:cNvSpPr/>
                <p:nvPr/>
              </p:nvSpPr>
              <p:spPr bwMode="auto">
                <a:xfrm rot="10800000">
                  <a:off x="4554747" y="1869781"/>
                  <a:ext cx="638355" cy="517585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95" name="Group 156">
                <a:extLst>
                  <a:ext uri="{FF2B5EF4-FFF2-40B4-BE49-F238E27FC236}">
                    <a16:creationId xmlns:a16="http://schemas.microsoft.com/office/drawing/2014/main" id="{9CC410CE-620F-4216-9FCB-E1DD0966263A}"/>
                  </a:ext>
                </a:extLst>
              </p:cNvPr>
              <p:cNvGrpSpPr/>
              <p:nvPr/>
            </p:nvGrpSpPr>
            <p:grpSpPr>
              <a:xfrm>
                <a:off x="2784295" y="4677953"/>
                <a:ext cx="336430" cy="109625"/>
                <a:chOff x="3916392" y="1429271"/>
                <a:chExt cx="1276710" cy="1033018"/>
              </a:xfr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6" name="Freeform 157">
                  <a:extLst>
                    <a:ext uri="{FF2B5EF4-FFF2-40B4-BE49-F238E27FC236}">
                      <a16:creationId xmlns:a16="http://schemas.microsoft.com/office/drawing/2014/main" id="{5935CBE2-7F27-4FE5-97D4-A4BBE4864580}"/>
                    </a:ext>
                  </a:extLst>
                </p:cNvPr>
                <p:cNvSpPr/>
                <p:nvPr/>
              </p:nvSpPr>
              <p:spPr bwMode="auto">
                <a:xfrm>
                  <a:off x="3916392" y="1429271"/>
                  <a:ext cx="638355" cy="517588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7" name="Freeform 158">
                  <a:extLst>
                    <a:ext uri="{FF2B5EF4-FFF2-40B4-BE49-F238E27FC236}">
                      <a16:creationId xmlns:a16="http://schemas.microsoft.com/office/drawing/2014/main" id="{84EAFAD3-368C-43AF-9D6B-A5EF47E713BB}"/>
                    </a:ext>
                  </a:extLst>
                </p:cNvPr>
                <p:cNvSpPr/>
                <p:nvPr/>
              </p:nvSpPr>
              <p:spPr bwMode="auto">
                <a:xfrm rot="10800000">
                  <a:off x="4554747" y="1944701"/>
                  <a:ext cx="638355" cy="517588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cxnSp>
          <p:nvCxnSpPr>
            <p:cNvPr id="389" name="Straight Connector 150">
              <a:extLst>
                <a:ext uri="{FF2B5EF4-FFF2-40B4-BE49-F238E27FC236}">
                  <a16:creationId xmlns:a16="http://schemas.microsoft.com/office/drawing/2014/main" id="{E33159E1-26AC-47EC-A3F1-EDBC939E7E8F}"/>
                </a:ext>
              </a:extLst>
            </p:cNvPr>
            <p:cNvCxnSpPr/>
            <p:nvPr/>
          </p:nvCxnSpPr>
          <p:spPr bwMode="auto">
            <a:xfrm flipV="1">
              <a:off x="2485187" y="4592753"/>
              <a:ext cx="116882" cy="97357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0" name="Straight Connector 151">
              <a:extLst>
                <a:ext uri="{FF2B5EF4-FFF2-40B4-BE49-F238E27FC236}">
                  <a16:creationId xmlns:a16="http://schemas.microsoft.com/office/drawing/2014/main" id="{42FEB01D-657E-4709-BB2B-CDED4B83CB30}"/>
                </a:ext>
              </a:extLst>
            </p:cNvPr>
            <p:cNvCxnSpPr/>
            <p:nvPr/>
          </p:nvCxnSpPr>
          <p:spPr bwMode="auto">
            <a:xfrm flipV="1">
              <a:off x="2462665" y="4729251"/>
              <a:ext cx="116882" cy="97357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1" name="TextBox 152">
              <a:extLst>
                <a:ext uri="{FF2B5EF4-FFF2-40B4-BE49-F238E27FC236}">
                  <a16:creationId xmlns:a16="http://schemas.microsoft.com/office/drawing/2014/main" id="{F6FF09D1-5033-45D3-9B48-69CEF8816999}"/>
                </a:ext>
              </a:extLst>
            </p:cNvPr>
            <p:cNvSpPr txBox="1"/>
            <p:nvPr/>
          </p:nvSpPr>
          <p:spPr bwMode="auto">
            <a:xfrm>
              <a:off x="2337168" y="5096135"/>
              <a:ext cx="334387" cy="248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kumimoji="0" lang="en-IE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LPF</a:t>
              </a:r>
            </a:p>
          </p:txBody>
        </p:sp>
      </p:grpSp>
      <p:grpSp>
        <p:nvGrpSpPr>
          <p:cNvPr id="402" name="Group 163">
            <a:extLst>
              <a:ext uri="{FF2B5EF4-FFF2-40B4-BE49-F238E27FC236}">
                <a16:creationId xmlns:a16="http://schemas.microsoft.com/office/drawing/2014/main" id="{1D7579D3-E08E-43ED-BEB1-407393A62CAD}"/>
              </a:ext>
            </a:extLst>
          </p:cNvPr>
          <p:cNvGrpSpPr/>
          <p:nvPr/>
        </p:nvGrpSpPr>
        <p:grpSpPr>
          <a:xfrm>
            <a:off x="5990980" y="5616272"/>
            <a:ext cx="374122" cy="646153"/>
            <a:chOff x="2252955" y="4469727"/>
            <a:chExt cx="506552" cy="874875"/>
          </a:xfrm>
        </p:grpSpPr>
        <p:grpSp>
          <p:nvGrpSpPr>
            <p:cNvPr id="403" name="Group 164">
              <a:extLst>
                <a:ext uri="{FF2B5EF4-FFF2-40B4-BE49-F238E27FC236}">
                  <a16:creationId xmlns:a16="http://schemas.microsoft.com/office/drawing/2014/main" id="{A98DC331-BBF5-4DB0-8B84-0EC97BF728DC}"/>
                </a:ext>
              </a:extLst>
            </p:cNvPr>
            <p:cNvGrpSpPr/>
            <p:nvPr/>
          </p:nvGrpSpPr>
          <p:grpSpPr>
            <a:xfrm>
              <a:off x="2252955" y="4469727"/>
              <a:ext cx="506552" cy="620935"/>
              <a:chOff x="2670270" y="4293752"/>
              <a:chExt cx="506552" cy="620935"/>
            </a:xfrm>
          </p:grpSpPr>
          <p:sp>
            <p:nvSpPr>
              <p:cNvPr id="407" name="Rectangle 168">
                <a:extLst>
                  <a:ext uri="{FF2B5EF4-FFF2-40B4-BE49-F238E27FC236}">
                    <a16:creationId xmlns:a16="http://schemas.microsoft.com/office/drawing/2014/main" id="{C3C2EE21-6906-4325-8007-A70EE6177726}"/>
                  </a:ext>
                </a:extLst>
              </p:cNvPr>
              <p:cNvSpPr/>
              <p:nvPr/>
            </p:nvSpPr>
            <p:spPr bwMode="auto">
              <a:xfrm>
                <a:off x="2670270" y="4293752"/>
                <a:ext cx="506552" cy="620935"/>
              </a:xfrm>
              <a:prstGeom prst="rect">
                <a:avLst/>
              </a:prstGeom>
              <a:solidFill>
                <a:srgbClr val="00CC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E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08" name="Group 169">
                <a:extLst>
                  <a:ext uri="{FF2B5EF4-FFF2-40B4-BE49-F238E27FC236}">
                    <a16:creationId xmlns:a16="http://schemas.microsoft.com/office/drawing/2014/main" id="{DBFA5751-6E50-4260-B5C8-F8FF3F0CE134}"/>
                  </a:ext>
                </a:extLst>
              </p:cNvPr>
              <p:cNvGrpSpPr/>
              <p:nvPr/>
            </p:nvGrpSpPr>
            <p:grpSpPr>
              <a:xfrm>
                <a:off x="2767062" y="4416778"/>
                <a:ext cx="336430" cy="109625"/>
                <a:chOff x="3916392" y="1354347"/>
                <a:chExt cx="1276710" cy="1033019"/>
              </a:xfr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15" name="Freeform 176">
                  <a:extLst>
                    <a:ext uri="{FF2B5EF4-FFF2-40B4-BE49-F238E27FC236}">
                      <a16:creationId xmlns:a16="http://schemas.microsoft.com/office/drawing/2014/main" id="{C98B092B-5463-4066-9CCD-EC2A3048DF6B}"/>
                    </a:ext>
                  </a:extLst>
                </p:cNvPr>
                <p:cNvSpPr/>
                <p:nvPr/>
              </p:nvSpPr>
              <p:spPr bwMode="auto">
                <a:xfrm>
                  <a:off x="3916392" y="1354347"/>
                  <a:ext cx="638355" cy="517585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16" name="Freeform 177">
                  <a:extLst>
                    <a:ext uri="{FF2B5EF4-FFF2-40B4-BE49-F238E27FC236}">
                      <a16:creationId xmlns:a16="http://schemas.microsoft.com/office/drawing/2014/main" id="{B5C9D157-56EE-4679-87D8-1F2911BD6520}"/>
                    </a:ext>
                  </a:extLst>
                </p:cNvPr>
                <p:cNvSpPr/>
                <p:nvPr/>
              </p:nvSpPr>
              <p:spPr bwMode="auto">
                <a:xfrm rot="10800000">
                  <a:off x="4554747" y="1869781"/>
                  <a:ext cx="638355" cy="517585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409" name="Group 170">
                <a:extLst>
                  <a:ext uri="{FF2B5EF4-FFF2-40B4-BE49-F238E27FC236}">
                    <a16:creationId xmlns:a16="http://schemas.microsoft.com/office/drawing/2014/main" id="{42EBFB79-D54E-4C3C-A0DB-4026B304FD9E}"/>
                  </a:ext>
                </a:extLst>
              </p:cNvPr>
              <p:cNvGrpSpPr/>
              <p:nvPr/>
            </p:nvGrpSpPr>
            <p:grpSpPr>
              <a:xfrm>
                <a:off x="2767062" y="4541455"/>
                <a:ext cx="336430" cy="109625"/>
                <a:chOff x="3916392" y="1354347"/>
                <a:chExt cx="1276710" cy="1033019"/>
              </a:xfr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13" name="Freeform 174">
                  <a:extLst>
                    <a:ext uri="{FF2B5EF4-FFF2-40B4-BE49-F238E27FC236}">
                      <a16:creationId xmlns:a16="http://schemas.microsoft.com/office/drawing/2014/main" id="{31543B6E-CE07-421A-BF62-73351EB4C0A3}"/>
                    </a:ext>
                  </a:extLst>
                </p:cNvPr>
                <p:cNvSpPr/>
                <p:nvPr/>
              </p:nvSpPr>
              <p:spPr bwMode="auto">
                <a:xfrm>
                  <a:off x="3916392" y="1354347"/>
                  <a:ext cx="638355" cy="517585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14" name="Freeform 175">
                  <a:extLst>
                    <a:ext uri="{FF2B5EF4-FFF2-40B4-BE49-F238E27FC236}">
                      <a16:creationId xmlns:a16="http://schemas.microsoft.com/office/drawing/2014/main" id="{63309FF9-D254-4F3E-833D-EE4E2C7E71CE}"/>
                    </a:ext>
                  </a:extLst>
                </p:cNvPr>
                <p:cNvSpPr/>
                <p:nvPr/>
              </p:nvSpPr>
              <p:spPr bwMode="auto">
                <a:xfrm rot="10800000">
                  <a:off x="4554747" y="1869781"/>
                  <a:ext cx="638355" cy="517585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410" name="Group 171">
                <a:extLst>
                  <a:ext uri="{FF2B5EF4-FFF2-40B4-BE49-F238E27FC236}">
                    <a16:creationId xmlns:a16="http://schemas.microsoft.com/office/drawing/2014/main" id="{FDFF7B9F-ED23-4EC1-BA99-BF60CE013949}"/>
                  </a:ext>
                </a:extLst>
              </p:cNvPr>
              <p:cNvGrpSpPr/>
              <p:nvPr/>
            </p:nvGrpSpPr>
            <p:grpSpPr>
              <a:xfrm>
                <a:off x="2784295" y="4677953"/>
                <a:ext cx="336430" cy="109625"/>
                <a:chOff x="3916392" y="1429271"/>
                <a:chExt cx="1276710" cy="1033018"/>
              </a:xfr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11" name="Freeform 172">
                  <a:extLst>
                    <a:ext uri="{FF2B5EF4-FFF2-40B4-BE49-F238E27FC236}">
                      <a16:creationId xmlns:a16="http://schemas.microsoft.com/office/drawing/2014/main" id="{35E9A006-D518-4337-8D98-D85841DAB1A9}"/>
                    </a:ext>
                  </a:extLst>
                </p:cNvPr>
                <p:cNvSpPr/>
                <p:nvPr/>
              </p:nvSpPr>
              <p:spPr bwMode="auto">
                <a:xfrm>
                  <a:off x="3916392" y="1429271"/>
                  <a:ext cx="638355" cy="517588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12" name="Freeform 173">
                  <a:extLst>
                    <a:ext uri="{FF2B5EF4-FFF2-40B4-BE49-F238E27FC236}">
                      <a16:creationId xmlns:a16="http://schemas.microsoft.com/office/drawing/2014/main" id="{1FF8F07C-C09C-4C9C-89F5-8DD6FA47E495}"/>
                    </a:ext>
                  </a:extLst>
                </p:cNvPr>
                <p:cNvSpPr/>
                <p:nvPr/>
              </p:nvSpPr>
              <p:spPr bwMode="auto">
                <a:xfrm rot="10800000">
                  <a:off x="4554747" y="1944701"/>
                  <a:ext cx="638355" cy="517588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cxnSp>
          <p:nvCxnSpPr>
            <p:cNvPr id="404" name="Straight Connector 165">
              <a:extLst>
                <a:ext uri="{FF2B5EF4-FFF2-40B4-BE49-F238E27FC236}">
                  <a16:creationId xmlns:a16="http://schemas.microsoft.com/office/drawing/2014/main" id="{690C5629-238C-4622-89E4-D00387673016}"/>
                </a:ext>
              </a:extLst>
            </p:cNvPr>
            <p:cNvCxnSpPr/>
            <p:nvPr/>
          </p:nvCxnSpPr>
          <p:spPr bwMode="auto">
            <a:xfrm flipV="1">
              <a:off x="2485187" y="4592753"/>
              <a:ext cx="116882" cy="97357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5" name="Straight Connector 166">
              <a:extLst>
                <a:ext uri="{FF2B5EF4-FFF2-40B4-BE49-F238E27FC236}">
                  <a16:creationId xmlns:a16="http://schemas.microsoft.com/office/drawing/2014/main" id="{93789EFD-2E7C-41E1-9644-165EE6AD1438}"/>
                </a:ext>
              </a:extLst>
            </p:cNvPr>
            <p:cNvCxnSpPr/>
            <p:nvPr/>
          </p:nvCxnSpPr>
          <p:spPr bwMode="auto">
            <a:xfrm flipV="1">
              <a:off x="2462665" y="4729251"/>
              <a:ext cx="116882" cy="97357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6" name="TextBox 167">
              <a:extLst>
                <a:ext uri="{FF2B5EF4-FFF2-40B4-BE49-F238E27FC236}">
                  <a16:creationId xmlns:a16="http://schemas.microsoft.com/office/drawing/2014/main" id="{077AD355-ED0F-41FD-8857-595842425145}"/>
                </a:ext>
              </a:extLst>
            </p:cNvPr>
            <p:cNvSpPr txBox="1"/>
            <p:nvPr/>
          </p:nvSpPr>
          <p:spPr bwMode="auto">
            <a:xfrm>
              <a:off x="2337168" y="5096135"/>
              <a:ext cx="334387" cy="248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kumimoji="0" lang="en-IE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LPF</a:t>
              </a:r>
            </a:p>
          </p:txBody>
        </p:sp>
      </p:grpSp>
      <p:cxnSp>
        <p:nvCxnSpPr>
          <p:cNvPr id="417" name="Straight Connector 178">
            <a:extLst>
              <a:ext uri="{FF2B5EF4-FFF2-40B4-BE49-F238E27FC236}">
                <a16:creationId xmlns:a16="http://schemas.microsoft.com/office/drawing/2014/main" id="{54A8D451-C006-4F57-92CD-92119F92D151}"/>
              </a:ext>
            </a:extLst>
          </p:cNvPr>
          <p:cNvCxnSpPr>
            <a:stCxn id="424" idx="5"/>
            <a:endCxn id="428" idx="1"/>
          </p:cNvCxnSpPr>
          <p:nvPr/>
        </p:nvCxnSpPr>
        <p:spPr bwMode="auto">
          <a:xfrm flipH="1">
            <a:off x="7687576" y="5031689"/>
            <a:ext cx="1" cy="571185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18" name="Group 179">
            <a:extLst>
              <a:ext uri="{FF2B5EF4-FFF2-40B4-BE49-F238E27FC236}">
                <a16:creationId xmlns:a16="http://schemas.microsoft.com/office/drawing/2014/main" id="{A2085263-EC7B-455A-BCE8-689B651D266C}"/>
              </a:ext>
            </a:extLst>
          </p:cNvPr>
          <p:cNvGrpSpPr/>
          <p:nvPr/>
        </p:nvGrpSpPr>
        <p:grpSpPr>
          <a:xfrm>
            <a:off x="7496031" y="5106529"/>
            <a:ext cx="438847" cy="452335"/>
            <a:chOff x="5731022" y="3125559"/>
            <a:chExt cx="594188" cy="61245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19" name="Rectangle 180">
              <a:extLst>
                <a:ext uri="{FF2B5EF4-FFF2-40B4-BE49-F238E27FC236}">
                  <a16:creationId xmlns:a16="http://schemas.microsoft.com/office/drawing/2014/main" id="{EE996CC3-882B-47E8-92C0-824E07FD7189}"/>
                </a:ext>
              </a:extLst>
            </p:cNvPr>
            <p:cNvSpPr/>
            <p:nvPr/>
          </p:nvSpPr>
          <p:spPr bwMode="auto">
            <a:xfrm>
              <a:off x="5733440" y="3152442"/>
              <a:ext cx="506552" cy="494790"/>
            </a:xfrm>
            <a:prstGeom prst="rect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E" dirty="0">
                <a:solidFill>
                  <a:srgbClr val="000000"/>
                </a:solidFill>
              </a:endParaRPr>
            </a:p>
          </p:txBody>
        </p:sp>
        <p:cxnSp>
          <p:nvCxnSpPr>
            <p:cNvPr id="420" name="Straight Connector 181">
              <a:extLst>
                <a:ext uri="{FF2B5EF4-FFF2-40B4-BE49-F238E27FC236}">
                  <a16:creationId xmlns:a16="http://schemas.microsoft.com/office/drawing/2014/main" id="{32EF204D-5D97-4172-9391-F8C650BD25FE}"/>
                </a:ext>
              </a:extLst>
            </p:cNvPr>
            <p:cNvCxnSpPr/>
            <p:nvPr/>
          </p:nvCxnSpPr>
          <p:spPr bwMode="auto">
            <a:xfrm flipV="1">
              <a:off x="5731022" y="3155466"/>
              <a:ext cx="504636" cy="496574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1" name="TextBox 182">
              <a:extLst>
                <a:ext uri="{FF2B5EF4-FFF2-40B4-BE49-F238E27FC236}">
                  <a16:creationId xmlns:a16="http://schemas.microsoft.com/office/drawing/2014/main" id="{259AE183-A99D-4FA2-9971-4DEB6317AD8E}"/>
                </a:ext>
              </a:extLst>
            </p:cNvPr>
            <p:cNvSpPr txBox="1"/>
            <p:nvPr/>
          </p:nvSpPr>
          <p:spPr bwMode="auto">
            <a:xfrm>
              <a:off x="5782929" y="3125559"/>
              <a:ext cx="409343" cy="377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kumimoji="0" lang="en-IE" sz="1100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90</a:t>
              </a:r>
              <a:r>
                <a:rPr kumimoji="0" lang="en-IE" sz="1100" i="0" u="none" strike="noStrike" kern="0" cap="none" spc="0" normalizeH="0" baseline="3000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422" name="TextBox 183">
              <a:extLst>
                <a:ext uri="{FF2B5EF4-FFF2-40B4-BE49-F238E27FC236}">
                  <a16:creationId xmlns:a16="http://schemas.microsoft.com/office/drawing/2014/main" id="{C25CA14E-D79B-4D59-A3C6-B287E78161A5}"/>
                </a:ext>
              </a:extLst>
            </p:cNvPr>
            <p:cNvSpPr txBox="1"/>
            <p:nvPr/>
          </p:nvSpPr>
          <p:spPr bwMode="auto">
            <a:xfrm>
              <a:off x="6022219" y="3360876"/>
              <a:ext cx="302991" cy="377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88000"/>
              </a:pPr>
              <a:r>
                <a:rPr kumimoji="0" lang="en-IE" sz="1100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</a:rPr>
                <a:t>0</a:t>
              </a:r>
              <a:r>
                <a:rPr lang="en-IE" sz="1100" kern="0" baseline="30000" dirty="0">
                  <a:solidFill>
                    <a:schemeClr val="accent4"/>
                  </a:solidFill>
                </a:rPr>
                <a:t>o</a:t>
              </a:r>
              <a:endParaRPr kumimoji="0" lang="en-IE" sz="110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grpSp>
        <p:nvGrpSpPr>
          <p:cNvPr id="423" name="Group 184">
            <a:extLst>
              <a:ext uri="{FF2B5EF4-FFF2-40B4-BE49-F238E27FC236}">
                <a16:creationId xmlns:a16="http://schemas.microsoft.com/office/drawing/2014/main" id="{7484EC57-346A-4436-9866-24A1A2651F40}"/>
              </a:ext>
            </a:extLst>
          </p:cNvPr>
          <p:cNvGrpSpPr/>
          <p:nvPr/>
        </p:nvGrpSpPr>
        <p:grpSpPr>
          <a:xfrm rot="2700000">
            <a:off x="7456653" y="4569843"/>
            <a:ext cx="461845" cy="461845"/>
            <a:chOff x="2495230" y="2098511"/>
            <a:chExt cx="514096" cy="51409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24" name="Oval 185">
              <a:extLst>
                <a:ext uri="{FF2B5EF4-FFF2-40B4-BE49-F238E27FC236}">
                  <a16:creationId xmlns:a16="http://schemas.microsoft.com/office/drawing/2014/main" id="{0EEAFDA5-BE87-42B2-8E88-F16C9AEA2852}"/>
                </a:ext>
              </a:extLst>
            </p:cNvPr>
            <p:cNvSpPr/>
            <p:nvPr/>
          </p:nvSpPr>
          <p:spPr bwMode="auto">
            <a:xfrm>
              <a:off x="2495230" y="2098511"/>
              <a:ext cx="514096" cy="514096"/>
            </a:xfrm>
            <a:prstGeom prst="ellipse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E" dirty="0">
                <a:solidFill>
                  <a:srgbClr val="000000"/>
                </a:solidFill>
              </a:endParaRPr>
            </a:p>
          </p:txBody>
        </p:sp>
        <p:cxnSp>
          <p:nvCxnSpPr>
            <p:cNvPr id="425" name="Straight Connector 186">
              <a:extLst>
                <a:ext uri="{FF2B5EF4-FFF2-40B4-BE49-F238E27FC236}">
                  <a16:creationId xmlns:a16="http://schemas.microsoft.com/office/drawing/2014/main" id="{B10611AF-C9FD-4F79-A8EF-22141ABDE315}"/>
                </a:ext>
              </a:extLst>
            </p:cNvPr>
            <p:cNvCxnSpPr>
              <a:stCxn id="424" idx="0"/>
              <a:endCxn id="424" idx="4"/>
            </p:cNvCxnSpPr>
            <p:nvPr/>
          </p:nvCxnSpPr>
          <p:spPr bwMode="auto">
            <a:xfrm>
              <a:off x="2752278" y="2098511"/>
              <a:ext cx="0" cy="514096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6" name="Straight Connector 187">
              <a:extLst>
                <a:ext uri="{FF2B5EF4-FFF2-40B4-BE49-F238E27FC236}">
                  <a16:creationId xmlns:a16="http://schemas.microsoft.com/office/drawing/2014/main" id="{9B1FB29C-A91F-4A94-95CF-A5B484867FE1}"/>
                </a:ext>
              </a:extLst>
            </p:cNvPr>
            <p:cNvCxnSpPr>
              <a:stCxn id="424" idx="2"/>
              <a:endCxn id="424" idx="6"/>
            </p:cNvCxnSpPr>
            <p:nvPr/>
          </p:nvCxnSpPr>
          <p:spPr bwMode="auto">
            <a:xfrm>
              <a:off x="2495230" y="2355559"/>
              <a:ext cx="514096" cy="0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27" name="Group 188">
            <a:extLst>
              <a:ext uri="{FF2B5EF4-FFF2-40B4-BE49-F238E27FC236}">
                <a16:creationId xmlns:a16="http://schemas.microsoft.com/office/drawing/2014/main" id="{9F9665A6-0B35-496C-B1A7-AC7CA2193036}"/>
              </a:ext>
            </a:extLst>
          </p:cNvPr>
          <p:cNvGrpSpPr/>
          <p:nvPr/>
        </p:nvGrpSpPr>
        <p:grpSpPr>
          <a:xfrm rot="2700000">
            <a:off x="7456653" y="5602873"/>
            <a:ext cx="461845" cy="461845"/>
            <a:chOff x="2495230" y="2098511"/>
            <a:chExt cx="514096" cy="51409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28" name="Oval 189">
              <a:extLst>
                <a:ext uri="{FF2B5EF4-FFF2-40B4-BE49-F238E27FC236}">
                  <a16:creationId xmlns:a16="http://schemas.microsoft.com/office/drawing/2014/main" id="{07DF5575-126C-4B87-8DC2-CE88538EC82D}"/>
                </a:ext>
              </a:extLst>
            </p:cNvPr>
            <p:cNvSpPr/>
            <p:nvPr/>
          </p:nvSpPr>
          <p:spPr bwMode="auto">
            <a:xfrm>
              <a:off x="2495230" y="2098511"/>
              <a:ext cx="514096" cy="514096"/>
            </a:xfrm>
            <a:prstGeom prst="ellipse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E" dirty="0">
                <a:solidFill>
                  <a:srgbClr val="000000"/>
                </a:solidFill>
              </a:endParaRPr>
            </a:p>
          </p:txBody>
        </p:sp>
        <p:cxnSp>
          <p:nvCxnSpPr>
            <p:cNvPr id="429" name="Straight Connector 190">
              <a:extLst>
                <a:ext uri="{FF2B5EF4-FFF2-40B4-BE49-F238E27FC236}">
                  <a16:creationId xmlns:a16="http://schemas.microsoft.com/office/drawing/2014/main" id="{6C3B9F80-4D6A-4AA1-ACDA-2B82EF263741}"/>
                </a:ext>
              </a:extLst>
            </p:cNvPr>
            <p:cNvCxnSpPr>
              <a:stCxn id="428" idx="0"/>
              <a:endCxn id="428" idx="4"/>
            </p:cNvCxnSpPr>
            <p:nvPr/>
          </p:nvCxnSpPr>
          <p:spPr bwMode="auto">
            <a:xfrm>
              <a:off x="2752278" y="2098511"/>
              <a:ext cx="0" cy="514096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0" name="Straight Connector 191">
              <a:extLst>
                <a:ext uri="{FF2B5EF4-FFF2-40B4-BE49-F238E27FC236}">
                  <a16:creationId xmlns:a16="http://schemas.microsoft.com/office/drawing/2014/main" id="{16013E17-1BBA-442A-BD1E-E0F91CC13AC6}"/>
                </a:ext>
              </a:extLst>
            </p:cNvPr>
            <p:cNvCxnSpPr>
              <a:stCxn id="428" idx="2"/>
              <a:endCxn id="428" idx="6"/>
            </p:cNvCxnSpPr>
            <p:nvPr/>
          </p:nvCxnSpPr>
          <p:spPr bwMode="auto">
            <a:xfrm>
              <a:off x="2495230" y="2355559"/>
              <a:ext cx="514096" cy="0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31" name="Straight Connector 192">
            <a:extLst>
              <a:ext uri="{FF2B5EF4-FFF2-40B4-BE49-F238E27FC236}">
                <a16:creationId xmlns:a16="http://schemas.microsoft.com/office/drawing/2014/main" id="{14F60B58-5E1F-4CE6-B435-D55987855694}"/>
              </a:ext>
            </a:extLst>
          </p:cNvPr>
          <p:cNvCxnSpPr/>
          <p:nvPr/>
        </p:nvCxnSpPr>
        <p:spPr bwMode="auto">
          <a:xfrm>
            <a:off x="8068200" y="4805837"/>
            <a:ext cx="0" cy="1023432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2" name="Straight Connector 193">
            <a:extLst>
              <a:ext uri="{FF2B5EF4-FFF2-40B4-BE49-F238E27FC236}">
                <a16:creationId xmlns:a16="http://schemas.microsoft.com/office/drawing/2014/main" id="{B1C6F265-CC24-4ED7-9E0E-C14AB696B8A5}"/>
              </a:ext>
            </a:extLst>
          </p:cNvPr>
          <p:cNvCxnSpPr>
            <a:cxnSpLocks/>
          </p:cNvCxnSpPr>
          <p:nvPr/>
        </p:nvCxnSpPr>
        <p:spPr bwMode="auto">
          <a:xfrm>
            <a:off x="8068200" y="5305409"/>
            <a:ext cx="2199653" cy="3693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33" name="Group 194">
            <a:extLst>
              <a:ext uri="{FF2B5EF4-FFF2-40B4-BE49-F238E27FC236}">
                <a16:creationId xmlns:a16="http://schemas.microsoft.com/office/drawing/2014/main" id="{3D8308EE-D907-47C3-A459-71233C559CB1}"/>
              </a:ext>
            </a:extLst>
          </p:cNvPr>
          <p:cNvGrpSpPr/>
          <p:nvPr/>
        </p:nvGrpSpPr>
        <p:grpSpPr>
          <a:xfrm>
            <a:off x="9365982" y="5082066"/>
            <a:ext cx="374122" cy="646153"/>
            <a:chOff x="3520008" y="4507314"/>
            <a:chExt cx="506552" cy="874875"/>
          </a:xfrm>
        </p:grpSpPr>
        <p:grpSp>
          <p:nvGrpSpPr>
            <p:cNvPr id="434" name="Group 195">
              <a:extLst>
                <a:ext uri="{FF2B5EF4-FFF2-40B4-BE49-F238E27FC236}">
                  <a16:creationId xmlns:a16="http://schemas.microsoft.com/office/drawing/2014/main" id="{D26D8365-E82F-4AE6-9C1E-67C8776D684D}"/>
                </a:ext>
              </a:extLst>
            </p:cNvPr>
            <p:cNvGrpSpPr/>
            <p:nvPr/>
          </p:nvGrpSpPr>
          <p:grpSpPr>
            <a:xfrm>
              <a:off x="3520008" y="4507314"/>
              <a:ext cx="506552" cy="620935"/>
              <a:chOff x="3520008" y="4507314"/>
              <a:chExt cx="506552" cy="620935"/>
            </a:xfrm>
          </p:grpSpPr>
          <p:grpSp>
            <p:nvGrpSpPr>
              <p:cNvPr id="436" name="Group 197">
                <a:extLst>
                  <a:ext uri="{FF2B5EF4-FFF2-40B4-BE49-F238E27FC236}">
                    <a16:creationId xmlns:a16="http://schemas.microsoft.com/office/drawing/2014/main" id="{81B2A8AD-91B2-41FD-BD02-CC4868E01D72}"/>
                  </a:ext>
                </a:extLst>
              </p:cNvPr>
              <p:cNvGrpSpPr/>
              <p:nvPr/>
            </p:nvGrpSpPr>
            <p:grpSpPr>
              <a:xfrm>
                <a:off x="3520008" y="4507314"/>
                <a:ext cx="506552" cy="620935"/>
                <a:chOff x="2670270" y="4293752"/>
                <a:chExt cx="506552" cy="620935"/>
              </a:xfrm>
            </p:grpSpPr>
            <p:sp>
              <p:nvSpPr>
                <p:cNvPr id="439" name="Rectangle 200">
                  <a:extLst>
                    <a:ext uri="{FF2B5EF4-FFF2-40B4-BE49-F238E27FC236}">
                      <a16:creationId xmlns:a16="http://schemas.microsoft.com/office/drawing/2014/main" id="{30082D0D-11BE-4051-976F-BAEFF488F44E}"/>
                    </a:ext>
                  </a:extLst>
                </p:cNvPr>
                <p:cNvSpPr/>
                <p:nvPr/>
              </p:nvSpPr>
              <p:spPr bwMode="auto">
                <a:xfrm>
                  <a:off x="2670270" y="4293752"/>
                  <a:ext cx="506552" cy="620935"/>
                </a:xfrm>
                <a:prstGeom prst="rect">
                  <a:avLst/>
                </a:prstGeom>
                <a:solidFill>
                  <a:srgbClr val="00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E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440" name="Group 201">
                  <a:extLst>
                    <a:ext uri="{FF2B5EF4-FFF2-40B4-BE49-F238E27FC236}">
                      <a16:creationId xmlns:a16="http://schemas.microsoft.com/office/drawing/2014/main" id="{E0321BAB-2DC3-48DA-80AA-50060F26A29D}"/>
                    </a:ext>
                  </a:extLst>
                </p:cNvPr>
                <p:cNvGrpSpPr/>
                <p:nvPr/>
              </p:nvGrpSpPr>
              <p:grpSpPr>
                <a:xfrm>
                  <a:off x="2767062" y="4416778"/>
                  <a:ext cx="336430" cy="109625"/>
                  <a:chOff x="3916392" y="1354347"/>
                  <a:chExt cx="1276710" cy="1033019"/>
                </a:xfr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447" name="Freeform 208">
                    <a:extLst>
                      <a:ext uri="{FF2B5EF4-FFF2-40B4-BE49-F238E27FC236}">
                        <a16:creationId xmlns:a16="http://schemas.microsoft.com/office/drawing/2014/main" id="{4107E038-4ABE-423C-A17A-9D6AF3D7198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16392" y="1354347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48" name="Freeform 209">
                    <a:extLst>
                      <a:ext uri="{FF2B5EF4-FFF2-40B4-BE49-F238E27FC236}">
                        <a16:creationId xmlns:a16="http://schemas.microsoft.com/office/drawing/2014/main" id="{01552195-0B7A-452D-B204-D300592434B3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4554747" y="1869781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441" name="Group 202">
                  <a:extLst>
                    <a:ext uri="{FF2B5EF4-FFF2-40B4-BE49-F238E27FC236}">
                      <a16:creationId xmlns:a16="http://schemas.microsoft.com/office/drawing/2014/main" id="{2BBB93E8-ECC9-40AF-AD0E-F57A73F5F059}"/>
                    </a:ext>
                  </a:extLst>
                </p:cNvPr>
                <p:cNvGrpSpPr/>
                <p:nvPr/>
              </p:nvGrpSpPr>
              <p:grpSpPr>
                <a:xfrm>
                  <a:off x="2767062" y="4541455"/>
                  <a:ext cx="336430" cy="109625"/>
                  <a:chOff x="3916392" y="1354347"/>
                  <a:chExt cx="1276710" cy="1033019"/>
                </a:xfr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445" name="Freeform 206">
                    <a:extLst>
                      <a:ext uri="{FF2B5EF4-FFF2-40B4-BE49-F238E27FC236}">
                        <a16:creationId xmlns:a16="http://schemas.microsoft.com/office/drawing/2014/main" id="{EBE94090-2234-4495-9C43-B0A584F6680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16392" y="1354347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46" name="Freeform 207">
                    <a:extLst>
                      <a:ext uri="{FF2B5EF4-FFF2-40B4-BE49-F238E27FC236}">
                        <a16:creationId xmlns:a16="http://schemas.microsoft.com/office/drawing/2014/main" id="{9CF5841A-DC1B-4EEC-B06F-F5AAA60DD0DB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4554747" y="1869781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442" name="Group 203">
                  <a:extLst>
                    <a:ext uri="{FF2B5EF4-FFF2-40B4-BE49-F238E27FC236}">
                      <a16:creationId xmlns:a16="http://schemas.microsoft.com/office/drawing/2014/main" id="{93D8450F-3A53-4D6B-BAD4-28A72A6E2573}"/>
                    </a:ext>
                  </a:extLst>
                </p:cNvPr>
                <p:cNvGrpSpPr/>
                <p:nvPr/>
              </p:nvGrpSpPr>
              <p:grpSpPr>
                <a:xfrm>
                  <a:off x="2784295" y="4670002"/>
                  <a:ext cx="336430" cy="109625"/>
                  <a:chOff x="3916392" y="1354347"/>
                  <a:chExt cx="1276710" cy="1033019"/>
                </a:xfr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443" name="Freeform 204">
                    <a:extLst>
                      <a:ext uri="{FF2B5EF4-FFF2-40B4-BE49-F238E27FC236}">
                        <a16:creationId xmlns:a16="http://schemas.microsoft.com/office/drawing/2014/main" id="{39D7FE43-EB58-462E-9E6E-BBEA1ACBFFC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16392" y="1354347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44" name="Freeform 205">
                    <a:extLst>
                      <a:ext uri="{FF2B5EF4-FFF2-40B4-BE49-F238E27FC236}">
                        <a16:creationId xmlns:a16="http://schemas.microsoft.com/office/drawing/2014/main" id="{B02DD3A2-49CB-47CE-9728-9F4395EB0A02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4554747" y="1869781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cxnSp>
            <p:nvCxnSpPr>
              <p:cNvPr id="437" name="Straight Connector 198">
                <a:extLst>
                  <a:ext uri="{FF2B5EF4-FFF2-40B4-BE49-F238E27FC236}">
                    <a16:creationId xmlns:a16="http://schemas.microsoft.com/office/drawing/2014/main" id="{E748C15E-2B9B-4162-9119-071B2DABDDC0}"/>
                  </a:ext>
                </a:extLst>
              </p:cNvPr>
              <p:cNvCxnSpPr/>
              <p:nvPr/>
            </p:nvCxnSpPr>
            <p:spPr bwMode="auto">
              <a:xfrm flipV="1">
                <a:off x="3752240" y="4630340"/>
                <a:ext cx="116882" cy="97357"/>
              </a:xfrm>
              <a:prstGeom prst="line">
                <a:avLst/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8" name="Straight Connector 199">
                <a:extLst>
                  <a:ext uri="{FF2B5EF4-FFF2-40B4-BE49-F238E27FC236}">
                    <a16:creationId xmlns:a16="http://schemas.microsoft.com/office/drawing/2014/main" id="{5EFE2E1B-974A-4B47-820D-41AFE630B549}"/>
                  </a:ext>
                </a:extLst>
              </p:cNvPr>
              <p:cNvCxnSpPr/>
              <p:nvPr/>
            </p:nvCxnSpPr>
            <p:spPr bwMode="auto">
              <a:xfrm flipV="1">
                <a:off x="3729718" y="4886103"/>
                <a:ext cx="116882" cy="97357"/>
              </a:xfrm>
              <a:prstGeom prst="line">
                <a:avLst/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35" name="TextBox 196">
              <a:extLst>
                <a:ext uri="{FF2B5EF4-FFF2-40B4-BE49-F238E27FC236}">
                  <a16:creationId xmlns:a16="http://schemas.microsoft.com/office/drawing/2014/main" id="{ED8B875A-6AEE-4D33-95A2-247118373369}"/>
                </a:ext>
              </a:extLst>
            </p:cNvPr>
            <p:cNvSpPr txBox="1"/>
            <p:nvPr/>
          </p:nvSpPr>
          <p:spPr bwMode="auto">
            <a:xfrm>
              <a:off x="3614987" y="5133722"/>
              <a:ext cx="348813" cy="248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kumimoji="0" lang="en-IE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BPF</a:t>
              </a:r>
            </a:p>
          </p:txBody>
        </p:sp>
      </p:grpSp>
      <p:sp>
        <p:nvSpPr>
          <p:cNvPr id="449" name="TextBox 210">
            <a:extLst>
              <a:ext uri="{FF2B5EF4-FFF2-40B4-BE49-F238E27FC236}">
                <a16:creationId xmlns:a16="http://schemas.microsoft.com/office/drawing/2014/main" id="{DFD09576-9BBD-425E-8DCF-3F8F9A84084B}"/>
              </a:ext>
            </a:extLst>
          </p:cNvPr>
          <p:cNvSpPr txBox="1"/>
          <p:nvPr/>
        </p:nvSpPr>
        <p:spPr bwMode="auto">
          <a:xfrm>
            <a:off x="4044962" y="4461090"/>
            <a:ext cx="142027" cy="32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IE" sz="140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</a:p>
        </p:txBody>
      </p:sp>
      <p:sp>
        <p:nvSpPr>
          <p:cNvPr id="450" name="TextBox 211">
            <a:extLst>
              <a:ext uri="{FF2B5EF4-FFF2-40B4-BE49-F238E27FC236}">
                <a16:creationId xmlns:a16="http://schemas.microsoft.com/office/drawing/2014/main" id="{49134BFC-5DB1-43BC-92A0-6ACD7596A6D7}"/>
              </a:ext>
            </a:extLst>
          </p:cNvPr>
          <p:cNvSpPr txBox="1"/>
          <p:nvPr/>
        </p:nvSpPr>
        <p:spPr bwMode="auto">
          <a:xfrm>
            <a:off x="3936604" y="5578426"/>
            <a:ext cx="231795" cy="32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IE" sz="140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</a:t>
            </a:r>
          </a:p>
        </p:txBody>
      </p:sp>
      <p:sp>
        <p:nvSpPr>
          <p:cNvPr id="451" name="Isosceles Triangle 218">
            <a:extLst>
              <a:ext uri="{FF2B5EF4-FFF2-40B4-BE49-F238E27FC236}">
                <a16:creationId xmlns:a16="http://schemas.microsoft.com/office/drawing/2014/main" id="{5DFF0E48-F682-48BC-AB18-4A1A5C621D72}"/>
              </a:ext>
            </a:extLst>
          </p:cNvPr>
          <p:cNvSpPr/>
          <p:nvPr/>
        </p:nvSpPr>
        <p:spPr bwMode="auto">
          <a:xfrm rot="16200000">
            <a:off x="6556676" y="5633064"/>
            <a:ext cx="463509" cy="413100"/>
          </a:xfrm>
          <a:prstGeom prst="triangl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IE" dirty="0">
              <a:solidFill>
                <a:srgbClr val="000000"/>
              </a:solidFill>
            </a:endParaRPr>
          </a:p>
        </p:txBody>
      </p:sp>
      <p:grpSp>
        <p:nvGrpSpPr>
          <p:cNvPr id="452" name="Group 234">
            <a:extLst>
              <a:ext uri="{FF2B5EF4-FFF2-40B4-BE49-F238E27FC236}">
                <a16:creationId xmlns:a16="http://schemas.microsoft.com/office/drawing/2014/main" id="{D7B37ACC-4C2F-4705-9C1E-AAFDBE336E80}"/>
              </a:ext>
            </a:extLst>
          </p:cNvPr>
          <p:cNvGrpSpPr/>
          <p:nvPr/>
        </p:nvGrpSpPr>
        <p:grpSpPr>
          <a:xfrm flipH="1">
            <a:off x="7312576" y="3896195"/>
            <a:ext cx="172720" cy="1443307"/>
            <a:chOff x="5474878" y="3605890"/>
            <a:chExt cx="172720" cy="1443307"/>
          </a:xfrm>
        </p:grpSpPr>
        <p:cxnSp>
          <p:nvCxnSpPr>
            <p:cNvPr id="453" name="Straight Connector 219">
              <a:extLst>
                <a:ext uri="{FF2B5EF4-FFF2-40B4-BE49-F238E27FC236}">
                  <a16:creationId xmlns:a16="http://schemas.microsoft.com/office/drawing/2014/main" id="{26CE9B97-51F4-4BB9-A18B-4777594D1CD2}"/>
                </a:ext>
              </a:extLst>
            </p:cNvPr>
            <p:cNvCxnSpPr/>
            <p:nvPr/>
          </p:nvCxnSpPr>
          <p:spPr bwMode="auto">
            <a:xfrm>
              <a:off x="5647598" y="3605890"/>
              <a:ext cx="0" cy="1443307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4" name="Straight Connector 220">
              <a:extLst>
                <a:ext uri="{FF2B5EF4-FFF2-40B4-BE49-F238E27FC236}">
                  <a16:creationId xmlns:a16="http://schemas.microsoft.com/office/drawing/2014/main" id="{85D40D47-39C5-4DB9-BED6-EA37AA1A0B9C}"/>
                </a:ext>
              </a:extLst>
            </p:cNvPr>
            <p:cNvCxnSpPr/>
            <p:nvPr/>
          </p:nvCxnSpPr>
          <p:spPr bwMode="auto">
            <a:xfrm flipH="1">
              <a:off x="5474878" y="5045975"/>
              <a:ext cx="172720" cy="0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55" name="Group 221">
            <a:extLst>
              <a:ext uri="{FF2B5EF4-FFF2-40B4-BE49-F238E27FC236}">
                <a16:creationId xmlns:a16="http://schemas.microsoft.com/office/drawing/2014/main" id="{E806F293-A5DB-492D-9CCF-6C5B59DBF0B5}"/>
              </a:ext>
            </a:extLst>
          </p:cNvPr>
          <p:cNvGrpSpPr/>
          <p:nvPr/>
        </p:nvGrpSpPr>
        <p:grpSpPr>
          <a:xfrm>
            <a:off x="6555438" y="4561652"/>
            <a:ext cx="524443" cy="475304"/>
            <a:chOff x="4291669" y="3603493"/>
            <a:chExt cx="524443" cy="475304"/>
          </a:xfrm>
        </p:grpSpPr>
        <p:sp>
          <p:nvSpPr>
            <p:cNvPr id="456" name="Isosceles Triangle 222">
              <a:extLst>
                <a:ext uri="{FF2B5EF4-FFF2-40B4-BE49-F238E27FC236}">
                  <a16:creationId xmlns:a16="http://schemas.microsoft.com/office/drawing/2014/main" id="{5127123B-6E31-43B8-9CF8-2E8F1CA377ED}"/>
                </a:ext>
              </a:extLst>
            </p:cNvPr>
            <p:cNvSpPr/>
            <p:nvPr/>
          </p:nvSpPr>
          <p:spPr bwMode="auto">
            <a:xfrm rot="16200000">
              <a:off x="4266464" y="3628698"/>
              <a:ext cx="463509" cy="413100"/>
            </a:xfrm>
            <a:prstGeom prst="triangle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E" dirty="0">
                <a:solidFill>
                  <a:srgbClr val="000000"/>
                </a:solidFill>
              </a:endParaRPr>
            </a:p>
          </p:txBody>
        </p:sp>
        <p:cxnSp>
          <p:nvCxnSpPr>
            <p:cNvPr id="457" name="Straight Arrow Connector 223">
              <a:extLst>
                <a:ext uri="{FF2B5EF4-FFF2-40B4-BE49-F238E27FC236}">
                  <a16:creationId xmlns:a16="http://schemas.microsoft.com/office/drawing/2014/main" id="{51669A8B-8A60-45BF-82F4-3824D154ADB6}"/>
                </a:ext>
              </a:extLst>
            </p:cNvPr>
            <p:cNvCxnSpPr/>
            <p:nvPr/>
          </p:nvCxnSpPr>
          <p:spPr bwMode="auto">
            <a:xfrm flipH="1" flipV="1">
              <a:off x="4383278" y="3612849"/>
              <a:ext cx="432834" cy="465948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458" name="Straight Arrow Connector 224">
            <a:extLst>
              <a:ext uri="{FF2B5EF4-FFF2-40B4-BE49-F238E27FC236}">
                <a16:creationId xmlns:a16="http://schemas.microsoft.com/office/drawing/2014/main" id="{AEFA85F8-3594-4B1A-AA05-426D3AC78106}"/>
              </a:ext>
            </a:extLst>
          </p:cNvPr>
          <p:cNvCxnSpPr/>
          <p:nvPr/>
        </p:nvCxnSpPr>
        <p:spPr bwMode="auto">
          <a:xfrm flipH="1" flipV="1">
            <a:off x="6673490" y="5617215"/>
            <a:ext cx="432834" cy="465948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9" name="Isosceles Triangle 225">
            <a:extLst>
              <a:ext uri="{FF2B5EF4-FFF2-40B4-BE49-F238E27FC236}">
                <a16:creationId xmlns:a16="http://schemas.microsoft.com/office/drawing/2014/main" id="{A72C1808-56B1-477A-A802-C83935EB4006}"/>
              </a:ext>
            </a:extLst>
          </p:cNvPr>
          <p:cNvSpPr/>
          <p:nvPr/>
        </p:nvSpPr>
        <p:spPr bwMode="auto">
          <a:xfrm rot="16200000">
            <a:off x="8714410" y="5102613"/>
            <a:ext cx="463509" cy="413100"/>
          </a:xfrm>
          <a:prstGeom prst="triangl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IE" dirty="0">
              <a:solidFill>
                <a:srgbClr val="000000"/>
              </a:solidFill>
            </a:endParaRPr>
          </a:p>
        </p:txBody>
      </p:sp>
      <p:sp>
        <p:nvSpPr>
          <p:cNvPr id="460" name="TextBox 226">
            <a:extLst>
              <a:ext uri="{FF2B5EF4-FFF2-40B4-BE49-F238E27FC236}">
                <a16:creationId xmlns:a16="http://schemas.microsoft.com/office/drawing/2014/main" id="{0A7BAE34-14CE-48F5-8F9E-EEF60E89FA09}"/>
              </a:ext>
            </a:extLst>
          </p:cNvPr>
          <p:cNvSpPr txBox="1"/>
          <p:nvPr/>
        </p:nvSpPr>
        <p:spPr bwMode="auto">
          <a:xfrm>
            <a:off x="8910844" y="5619960"/>
            <a:ext cx="35682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IE" sz="10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LNA</a:t>
            </a:r>
          </a:p>
        </p:txBody>
      </p:sp>
      <p:grpSp>
        <p:nvGrpSpPr>
          <p:cNvPr id="461" name="Group 227">
            <a:extLst>
              <a:ext uri="{FF2B5EF4-FFF2-40B4-BE49-F238E27FC236}">
                <a16:creationId xmlns:a16="http://schemas.microsoft.com/office/drawing/2014/main" id="{0162FC6A-51B6-4D96-B53D-F5963B1BE454}"/>
              </a:ext>
            </a:extLst>
          </p:cNvPr>
          <p:cNvGrpSpPr/>
          <p:nvPr/>
        </p:nvGrpSpPr>
        <p:grpSpPr>
          <a:xfrm>
            <a:off x="7064377" y="3613842"/>
            <a:ext cx="453590" cy="453590"/>
            <a:chOff x="3662570" y="3523031"/>
            <a:chExt cx="453590" cy="453590"/>
          </a:xfrm>
        </p:grpSpPr>
        <p:sp>
          <p:nvSpPr>
            <p:cNvPr id="462" name="Oval 228">
              <a:extLst>
                <a:ext uri="{FF2B5EF4-FFF2-40B4-BE49-F238E27FC236}">
                  <a16:creationId xmlns:a16="http://schemas.microsoft.com/office/drawing/2014/main" id="{8F7791D0-9AB3-4E37-A201-4EBBF8822BBB}"/>
                </a:ext>
              </a:extLst>
            </p:cNvPr>
            <p:cNvSpPr/>
            <p:nvPr/>
          </p:nvSpPr>
          <p:spPr bwMode="auto">
            <a:xfrm>
              <a:off x="3662570" y="3523031"/>
              <a:ext cx="453590" cy="453590"/>
            </a:xfrm>
            <a:prstGeom prst="ellipse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E" dirty="0">
                <a:solidFill>
                  <a:srgbClr val="000000"/>
                </a:solidFill>
              </a:endParaRPr>
            </a:p>
          </p:txBody>
        </p:sp>
        <p:grpSp>
          <p:nvGrpSpPr>
            <p:cNvPr id="463" name="Group 229">
              <a:extLst>
                <a:ext uri="{FF2B5EF4-FFF2-40B4-BE49-F238E27FC236}">
                  <a16:creationId xmlns:a16="http://schemas.microsoft.com/office/drawing/2014/main" id="{F25AC20F-4F66-4BFC-B037-9B1391EE2858}"/>
                </a:ext>
              </a:extLst>
            </p:cNvPr>
            <p:cNvGrpSpPr/>
            <p:nvPr/>
          </p:nvGrpSpPr>
          <p:grpSpPr>
            <a:xfrm>
              <a:off x="3726547" y="3643317"/>
              <a:ext cx="331302" cy="186723"/>
              <a:chOff x="3916392" y="1354347"/>
              <a:chExt cx="1276710" cy="1033019"/>
            </a:xfr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64" name="Freeform 230">
                <a:extLst>
                  <a:ext uri="{FF2B5EF4-FFF2-40B4-BE49-F238E27FC236}">
                    <a16:creationId xmlns:a16="http://schemas.microsoft.com/office/drawing/2014/main" id="{842C24C5-12C3-4078-B397-A399860B8C8B}"/>
                  </a:ext>
                </a:extLst>
              </p:cNvPr>
              <p:cNvSpPr/>
              <p:nvPr/>
            </p:nvSpPr>
            <p:spPr bwMode="auto">
              <a:xfrm>
                <a:off x="3916392" y="1354347"/>
                <a:ext cx="638355" cy="517585"/>
              </a:xfrm>
              <a:custGeom>
                <a:avLst/>
                <a:gdLst>
                  <a:gd name="connsiteX0" fmla="*/ 0 w 638355"/>
                  <a:gd name="connsiteY0" fmla="*/ 517585 h 517585"/>
                  <a:gd name="connsiteX1" fmla="*/ 327804 w 638355"/>
                  <a:gd name="connsiteY1" fmla="*/ 0 h 517585"/>
                  <a:gd name="connsiteX2" fmla="*/ 638355 w 638355"/>
                  <a:gd name="connsiteY2" fmla="*/ 517585 h 517585"/>
                  <a:gd name="connsiteX3" fmla="*/ 638355 w 638355"/>
                  <a:gd name="connsiteY3" fmla="*/ 517585 h 51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8355" h="517585">
                    <a:moveTo>
                      <a:pt x="0" y="517585"/>
                    </a:moveTo>
                    <a:cubicBezTo>
                      <a:pt x="110706" y="258792"/>
                      <a:pt x="221412" y="0"/>
                      <a:pt x="327804" y="0"/>
                    </a:cubicBezTo>
                    <a:cubicBezTo>
                      <a:pt x="434196" y="0"/>
                      <a:pt x="638355" y="517585"/>
                      <a:pt x="638355" y="517585"/>
                    </a:cubicBezTo>
                    <a:lnTo>
                      <a:pt x="638355" y="517585"/>
                    </a:lnTo>
                  </a:path>
                </a:pathLst>
              </a:cu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5" name="Freeform 231">
                <a:extLst>
                  <a:ext uri="{FF2B5EF4-FFF2-40B4-BE49-F238E27FC236}">
                    <a16:creationId xmlns:a16="http://schemas.microsoft.com/office/drawing/2014/main" id="{6D673FB9-3F58-45BF-8F2F-32A4084208AF}"/>
                  </a:ext>
                </a:extLst>
              </p:cNvPr>
              <p:cNvSpPr/>
              <p:nvPr/>
            </p:nvSpPr>
            <p:spPr bwMode="auto">
              <a:xfrm rot="10800000">
                <a:off x="4554747" y="1869781"/>
                <a:ext cx="638355" cy="517585"/>
              </a:xfrm>
              <a:custGeom>
                <a:avLst/>
                <a:gdLst>
                  <a:gd name="connsiteX0" fmla="*/ 0 w 638355"/>
                  <a:gd name="connsiteY0" fmla="*/ 517585 h 517585"/>
                  <a:gd name="connsiteX1" fmla="*/ 327804 w 638355"/>
                  <a:gd name="connsiteY1" fmla="*/ 0 h 517585"/>
                  <a:gd name="connsiteX2" fmla="*/ 638355 w 638355"/>
                  <a:gd name="connsiteY2" fmla="*/ 517585 h 517585"/>
                  <a:gd name="connsiteX3" fmla="*/ 638355 w 638355"/>
                  <a:gd name="connsiteY3" fmla="*/ 517585 h 51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8355" h="517585">
                    <a:moveTo>
                      <a:pt x="0" y="517585"/>
                    </a:moveTo>
                    <a:cubicBezTo>
                      <a:pt x="110706" y="258792"/>
                      <a:pt x="221412" y="0"/>
                      <a:pt x="327804" y="0"/>
                    </a:cubicBezTo>
                    <a:cubicBezTo>
                      <a:pt x="434196" y="0"/>
                      <a:pt x="638355" y="517585"/>
                      <a:pt x="638355" y="517585"/>
                    </a:cubicBezTo>
                    <a:lnTo>
                      <a:pt x="638355" y="517585"/>
                    </a:lnTo>
                  </a:path>
                </a:pathLst>
              </a:cu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66" name="TextBox 232">
            <a:extLst>
              <a:ext uri="{FF2B5EF4-FFF2-40B4-BE49-F238E27FC236}">
                <a16:creationId xmlns:a16="http://schemas.microsoft.com/office/drawing/2014/main" id="{48E2672B-8078-43F4-A8E9-0CC698A18591}"/>
              </a:ext>
            </a:extLst>
          </p:cNvPr>
          <p:cNvSpPr txBox="1"/>
          <p:nvPr/>
        </p:nvSpPr>
        <p:spPr bwMode="auto">
          <a:xfrm>
            <a:off x="7599194" y="3712686"/>
            <a:ext cx="199610" cy="18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IE" sz="10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</a:t>
            </a:r>
          </a:p>
        </p:txBody>
      </p:sp>
      <p:sp>
        <p:nvSpPr>
          <p:cNvPr id="467" name="TextBox 233">
            <a:extLst>
              <a:ext uri="{FF2B5EF4-FFF2-40B4-BE49-F238E27FC236}">
                <a16:creationId xmlns:a16="http://schemas.microsoft.com/office/drawing/2014/main" id="{3D083AAC-FFA5-4A92-9D02-89BCF20034BC}"/>
              </a:ext>
            </a:extLst>
          </p:cNvPr>
          <p:cNvSpPr txBox="1"/>
          <p:nvPr/>
        </p:nvSpPr>
        <p:spPr bwMode="auto">
          <a:xfrm>
            <a:off x="4040104" y="686014"/>
            <a:ext cx="47185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lang="en-US" sz="2000" b="1" kern="0" dirty="0">
                <a:solidFill>
                  <a:srgbClr val="FF0000"/>
                </a:solidFill>
              </a:rPr>
              <a:t>Analog</a:t>
            </a:r>
            <a:r>
              <a:rPr lang="ja-JP" altLang="en-US" sz="2000" b="1" kern="0" dirty="0">
                <a:solidFill>
                  <a:srgbClr val="FF0000"/>
                </a:solidFill>
              </a:rPr>
              <a:t> </a:t>
            </a:r>
            <a:r>
              <a:rPr lang="en-US" altLang="ja-JP" sz="2000" b="1" kern="0" dirty="0">
                <a:solidFill>
                  <a:srgbClr val="FF0000"/>
                </a:solidFill>
              </a:rPr>
              <a:t>Devices</a:t>
            </a:r>
            <a:r>
              <a:rPr lang="ja-JP" altLang="en-US" sz="2000" b="1" kern="0" dirty="0">
                <a:solidFill>
                  <a:srgbClr val="FF0000"/>
                </a:solidFill>
              </a:rPr>
              <a:t> </a:t>
            </a:r>
            <a:r>
              <a:rPr lang="en-US" altLang="ja-JP" sz="2000" b="1" kern="0" dirty="0">
                <a:solidFill>
                  <a:srgbClr val="FF0000"/>
                </a:solidFill>
              </a:rPr>
              <a:t>:</a:t>
            </a:r>
            <a:r>
              <a:rPr lang="ja-JP" altLang="en-US" sz="2000" b="1" kern="0" dirty="0">
                <a:solidFill>
                  <a:srgbClr val="FF0000"/>
                </a:solidFill>
              </a:rPr>
              <a:t> </a:t>
            </a:r>
            <a:r>
              <a:rPr lang="en-IE" altLang="ja-JP" sz="2000" b="1" kern="0" dirty="0">
                <a:solidFill>
                  <a:srgbClr val="FF0000"/>
                </a:solidFill>
              </a:rPr>
              <a:t>RFIC </a:t>
            </a:r>
            <a:r>
              <a:rPr kumimoji="0" lang="en-IE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ADRV9009, </a:t>
            </a: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サブ</a:t>
            </a:r>
            <a:r>
              <a:rPr kumimoji="0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6GHz</a:t>
            </a:r>
            <a:endParaRPr kumimoji="0" lang="en-IE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68" name="TextBox 241">
            <a:extLst>
              <a:ext uri="{FF2B5EF4-FFF2-40B4-BE49-F238E27FC236}">
                <a16:creationId xmlns:a16="http://schemas.microsoft.com/office/drawing/2014/main" id="{DE92EC2A-604A-4294-9B5B-C5164EC279E7}"/>
              </a:ext>
            </a:extLst>
          </p:cNvPr>
          <p:cNvSpPr txBox="1"/>
          <p:nvPr/>
        </p:nvSpPr>
        <p:spPr bwMode="auto">
          <a:xfrm>
            <a:off x="3807592" y="5172929"/>
            <a:ext cx="5523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IE" sz="140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</a:rPr>
              <a:t>JESD</a:t>
            </a:r>
          </a:p>
        </p:txBody>
      </p:sp>
      <p:cxnSp>
        <p:nvCxnSpPr>
          <p:cNvPr id="469" name="Straight Arrow Connector 246">
            <a:extLst>
              <a:ext uri="{FF2B5EF4-FFF2-40B4-BE49-F238E27FC236}">
                <a16:creationId xmlns:a16="http://schemas.microsoft.com/office/drawing/2014/main" id="{D17CE85F-09D3-4D6D-82E9-2186BC8A3F48}"/>
              </a:ext>
            </a:extLst>
          </p:cNvPr>
          <p:cNvCxnSpPr>
            <a:endCxn id="471" idx="1"/>
          </p:cNvCxnSpPr>
          <p:nvPr/>
        </p:nvCxnSpPr>
        <p:spPr bwMode="auto">
          <a:xfrm>
            <a:off x="3594593" y="3820342"/>
            <a:ext cx="1244968" cy="0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70" name="TextBox 247">
            <a:extLst>
              <a:ext uri="{FF2B5EF4-FFF2-40B4-BE49-F238E27FC236}">
                <a16:creationId xmlns:a16="http://schemas.microsoft.com/office/drawing/2014/main" id="{064D1B3A-B2BC-4358-BE80-83A013D7EBC0}"/>
              </a:ext>
            </a:extLst>
          </p:cNvPr>
          <p:cNvSpPr txBox="1"/>
          <p:nvPr/>
        </p:nvSpPr>
        <p:spPr bwMode="auto">
          <a:xfrm>
            <a:off x="3819602" y="3496821"/>
            <a:ext cx="3824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IE" sz="140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</a:rPr>
              <a:t>SPI</a:t>
            </a:r>
          </a:p>
        </p:txBody>
      </p:sp>
      <p:sp>
        <p:nvSpPr>
          <p:cNvPr id="471" name="Rounded Rectangle 248">
            <a:extLst>
              <a:ext uri="{FF2B5EF4-FFF2-40B4-BE49-F238E27FC236}">
                <a16:creationId xmlns:a16="http://schemas.microsoft.com/office/drawing/2014/main" id="{DF4E9A2E-DBF0-490D-A346-1F33856F1011}"/>
              </a:ext>
            </a:extLst>
          </p:cNvPr>
          <p:cNvSpPr/>
          <p:nvPr/>
        </p:nvSpPr>
        <p:spPr bwMode="auto">
          <a:xfrm>
            <a:off x="4839561" y="3362134"/>
            <a:ext cx="1013550" cy="9164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E" sz="1200" dirty="0">
                <a:solidFill>
                  <a:srgbClr val="000000"/>
                </a:solidFill>
              </a:rPr>
              <a:t>Calibration &amp; Control</a:t>
            </a:r>
          </a:p>
        </p:txBody>
      </p:sp>
      <p:cxnSp>
        <p:nvCxnSpPr>
          <p:cNvPr id="472" name="Straight Arrow Connector 257">
            <a:extLst>
              <a:ext uri="{FF2B5EF4-FFF2-40B4-BE49-F238E27FC236}">
                <a16:creationId xmlns:a16="http://schemas.microsoft.com/office/drawing/2014/main" id="{A6585ED6-8D18-4173-920A-286C5DC9E560}"/>
              </a:ext>
            </a:extLst>
          </p:cNvPr>
          <p:cNvCxnSpPr/>
          <p:nvPr/>
        </p:nvCxnSpPr>
        <p:spPr bwMode="auto">
          <a:xfrm>
            <a:off x="490327" y="3804598"/>
            <a:ext cx="1158949" cy="0"/>
          </a:xfrm>
          <a:prstGeom prst="straightConnector1">
            <a:avLst/>
          </a:prstGeom>
          <a:solidFill>
            <a:schemeClr val="tx2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73" name="TextBox 260">
            <a:extLst>
              <a:ext uri="{FF2B5EF4-FFF2-40B4-BE49-F238E27FC236}">
                <a16:creationId xmlns:a16="http://schemas.microsoft.com/office/drawing/2014/main" id="{4A244189-0CDB-4DA0-972F-52E94B4FD0C3}"/>
              </a:ext>
            </a:extLst>
          </p:cNvPr>
          <p:cNvSpPr txBox="1"/>
          <p:nvPr/>
        </p:nvSpPr>
        <p:spPr bwMode="auto">
          <a:xfrm>
            <a:off x="228600" y="3062895"/>
            <a:ext cx="12817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IE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eCPRI</a:t>
            </a:r>
            <a:r>
              <a:rPr lang="en-IE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/ORAN</a:t>
            </a:r>
          </a:p>
          <a:p>
            <a:pPr algn="ctr">
              <a:lnSpc>
                <a:spcPct val="100000"/>
              </a:lnSpc>
            </a:pPr>
            <a:r>
              <a:rPr lang="en-IE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10GE</a:t>
            </a:r>
          </a:p>
        </p:txBody>
      </p:sp>
      <p:sp>
        <p:nvSpPr>
          <p:cNvPr id="474" name="TextBox 261">
            <a:extLst>
              <a:ext uri="{FF2B5EF4-FFF2-40B4-BE49-F238E27FC236}">
                <a16:creationId xmlns:a16="http://schemas.microsoft.com/office/drawing/2014/main" id="{8E91F486-1ECF-4788-B7F8-D51CE36A0711}"/>
              </a:ext>
            </a:extLst>
          </p:cNvPr>
          <p:cNvSpPr txBox="1"/>
          <p:nvPr/>
        </p:nvSpPr>
        <p:spPr bwMode="auto">
          <a:xfrm>
            <a:off x="472201" y="3896195"/>
            <a:ext cx="11951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IE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Baseband </a:t>
            </a:r>
          </a:p>
          <a:p>
            <a:pPr>
              <a:lnSpc>
                <a:spcPct val="100000"/>
              </a:lnSpc>
            </a:pPr>
            <a:r>
              <a:rPr lang="en-IE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Interface</a:t>
            </a:r>
          </a:p>
        </p:txBody>
      </p:sp>
      <p:sp>
        <p:nvSpPr>
          <p:cNvPr id="475" name="TextBox 262">
            <a:extLst>
              <a:ext uri="{FF2B5EF4-FFF2-40B4-BE49-F238E27FC236}">
                <a16:creationId xmlns:a16="http://schemas.microsoft.com/office/drawing/2014/main" id="{588DAAB9-D9A3-4A07-9BAB-393864138A81}"/>
              </a:ext>
            </a:extLst>
          </p:cNvPr>
          <p:cNvSpPr txBox="1"/>
          <p:nvPr/>
        </p:nvSpPr>
        <p:spPr bwMode="auto">
          <a:xfrm>
            <a:off x="7450602" y="1788757"/>
            <a:ext cx="8152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IE" sz="1400" b="1" kern="0" dirty="0">
                <a:solidFill>
                  <a:srgbClr val="FF0000"/>
                </a:solidFill>
              </a:rPr>
              <a:t>Sub-6GHz</a:t>
            </a:r>
          </a:p>
        </p:txBody>
      </p:sp>
      <p:sp>
        <p:nvSpPr>
          <p:cNvPr id="476" name="TextBox 263">
            <a:extLst>
              <a:ext uri="{FF2B5EF4-FFF2-40B4-BE49-F238E27FC236}">
                <a16:creationId xmlns:a16="http://schemas.microsoft.com/office/drawing/2014/main" id="{41365F1D-DFA8-4B77-8ACA-38D1CD955197}"/>
              </a:ext>
            </a:extLst>
          </p:cNvPr>
          <p:cNvSpPr txBox="1"/>
          <p:nvPr/>
        </p:nvSpPr>
        <p:spPr bwMode="auto">
          <a:xfrm>
            <a:off x="7437910" y="4251514"/>
            <a:ext cx="8152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IE" sz="1400" b="1" kern="0" dirty="0">
                <a:solidFill>
                  <a:srgbClr val="FF0000"/>
                </a:solidFill>
              </a:rPr>
              <a:t>Sub-6GHz</a:t>
            </a:r>
          </a:p>
        </p:txBody>
      </p:sp>
      <p:pic>
        <p:nvPicPr>
          <p:cNvPr id="477" name="Picture 264">
            <a:extLst>
              <a:ext uri="{FF2B5EF4-FFF2-40B4-BE49-F238E27FC236}">
                <a16:creationId xmlns:a16="http://schemas.microsoft.com/office/drawing/2014/main" id="{C7DE7CF1-D019-49E4-93C3-32BA5E607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82459">
            <a:off x="11248595" y="1790396"/>
            <a:ext cx="475138" cy="512404"/>
          </a:xfrm>
          <a:prstGeom prst="rect">
            <a:avLst/>
          </a:prstGeom>
        </p:spPr>
      </p:pic>
      <p:sp>
        <p:nvSpPr>
          <p:cNvPr id="478" name="TextBox 265">
            <a:extLst>
              <a:ext uri="{FF2B5EF4-FFF2-40B4-BE49-F238E27FC236}">
                <a16:creationId xmlns:a16="http://schemas.microsoft.com/office/drawing/2014/main" id="{56E11F59-9BF6-41FE-8D4F-40C79B816AC2}"/>
              </a:ext>
            </a:extLst>
          </p:cNvPr>
          <p:cNvSpPr txBox="1"/>
          <p:nvPr/>
        </p:nvSpPr>
        <p:spPr bwMode="auto">
          <a:xfrm>
            <a:off x="10385507" y="1547959"/>
            <a:ext cx="10813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IE" b="1" kern="0" dirty="0">
                <a:solidFill>
                  <a:srgbClr val="FF0000"/>
                </a:solidFill>
              </a:rPr>
              <a:t>2 Antenna</a:t>
            </a:r>
          </a:p>
        </p:txBody>
      </p:sp>
      <p:sp>
        <p:nvSpPr>
          <p:cNvPr id="479" name="TextBox 235">
            <a:extLst>
              <a:ext uri="{FF2B5EF4-FFF2-40B4-BE49-F238E27FC236}">
                <a16:creationId xmlns:a16="http://schemas.microsoft.com/office/drawing/2014/main" id="{CE0D3BDA-CD3F-47F9-BFBB-E4C554723B03}"/>
              </a:ext>
            </a:extLst>
          </p:cNvPr>
          <p:cNvSpPr txBox="1"/>
          <p:nvPr/>
        </p:nvSpPr>
        <p:spPr bwMode="auto">
          <a:xfrm>
            <a:off x="5626740" y="2290397"/>
            <a:ext cx="7094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IE" sz="1400" b="1" kern="0" dirty="0">
                <a:solidFill>
                  <a:srgbClr val="FF0000"/>
                </a:solidFill>
              </a:rPr>
              <a:t>200MHz</a:t>
            </a:r>
          </a:p>
        </p:txBody>
      </p:sp>
      <p:sp>
        <p:nvSpPr>
          <p:cNvPr id="480" name="TextBox 236">
            <a:extLst>
              <a:ext uri="{FF2B5EF4-FFF2-40B4-BE49-F238E27FC236}">
                <a16:creationId xmlns:a16="http://schemas.microsoft.com/office/drawing/2014/main" id="{65A6DFED-BC84-4EAC-9FBC-254600BE7F7A}"/>
              </a:ext>
            </a:extLst>
          </p:cNvPr>
          <p:cNvSpPr txBox="1"/>
          <p:nvPr/>
        </p:nvSpPr>
        <p:spPr bwMode="auto">
          <a:xfrm>
            <a:off x="5846922" y="5201863"/>
            <a:ext cx="7094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IE" sz="1400" b="1" kern="0" dirty="0">
                <a:solidFill>
                  <a:srgbClr val="FF0000"/>
                </a:solidFill>
              </a:rPr>
              <a:t>200MHz</a:t>
            </a:r>
          </a:p>
        </p:txBody>
      </p:sp>
      <p:pic>
        <p:nvPicPr>
          <p:cNvPr id="481" name="Picture 237">
            <a:extLst>
              <a:ext uri="{FF2B5EF4-FFF2-40B4-BE49-F238E27FC236}">
                <a16:creationId xmlns:a16="http://schemas.microsoft.com/office/drawing/2014/main" id="{52B80704-8080-4125-8555-CBB1004FA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149" y="3456418"/>
            <a:ext cx="1187251" cy="505982"/>
          </a:xfrm>
          <a:prstGeom prst="rect">
            <a:avLst/>
          </a:prstGeom>
        </p:spPr>
      </p:pic>
      <p:sp>
        <p:nvSpPr>
          <p:cNvPr id="482" name="Isosceles Triangle 73">
            <a:extLst>
              <a:ext uri="{FF2B5EF4-FFF2-40B4-BE49-F238E27FC236}">
                <a16:creationId xmlns:a16="http://schemas.microsoft.com/office/drawing/2014/main" id="{FE789B5C-2956-4329-9536-72C55B244331}"/>
              </a:ext>
            </a:extLst>
          </p:cNvPr>
          <p:cNvSpPr/>
          <p:nvPr/>
        </p:nvSpPr>
        <p:spPr bwMode="auto">
          <a:xfrm rot="10800000">
            <a:off x="10092240" y="1033630"/>
            <a:ext cx="393111" cy="243627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IE" dirty="0">
              <a:solidFill>
                <a:srgbClr val="000000"/>
              </a:solidFill>
            </a:endParaRPr>
          </a:p>
        </p:txBody>
      </p:sp>
      <p:cxnSp>
        <p:nvCxnSpPr>
          <p:cNvPr id="483" name="Straight Connector 74">
            <a:extLst>
              <a:ext uri="{FF2B5EF4-FFF2-40B4-BE49-F238E27FC236}">
                <a16:creationId xmlns:a16="http://schemas.microsoft.com/office/drawing/2014/main" id="{65F0FFB8-A7CA-4842-BE46-12A8B76ECFE5}"/>
              </a:ext>
            </a:extLst>
          </p:cNvPr>
          <p:cNvCxnSpPr>
            <a:cxnSpLocks/>
            <a:stCxn id="482" idx="0"/>
          </p:cNvCxnSpPr>
          <p:nvPr/>
        </p:nvCxnSpPr>
        <p:spPr bwMode="auto">
          <a:xfrm>
            <a:off x="10288795" y="1277257"/>
            <a:ext cx="0" cy="34422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84" name="Picture 264">
            <a:extLst>
              <a:ext uri="{FF2B5EF4-FFF2-40B4-BE49-F238E27FC236}">
                <a16:creationId xmlns:a16="http://schemas.microsoft.com/office/drawing/2014/main" id="{D8CCC889-C554-41BF-A40E-B96775624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82459">
            <a:off x="10552482" y="996900"/>
            <a:ext cx="475138" cy="512404"/>
          </a:xfrm>
          <a:prstGeom prst="rect">
            <a:avLst/>
          </a:prstGeom>
        </p:spPr>
      </p:pic>
      <p:cxnSp>
        <p:nvCxnSpPr>
          <p:cNvPr id="485" name="Straight Connector 60">
            <a:extLst>
              <a:ext uri="{FF2B5EF4-FFF2-40B4-BE49-F238E27FC236}">
                <a16:creationId xmlns:a16="http://schemas.microsoft.com/office/drawing/2014/main" id="{1F0BFE55-229D-4FDB-8644-BA5DB193CBE5}"/>
              </a:ext>
            </a:extLst>
          </p:cNvPr>
          <p:cNvCxnSpPr>
            <a:cxnSpLocks/>
          </p:cNvCxnSpPr>
          <p:nvPr/>
        </p:nvCxnSpPr>
        <p:spPr bwMode="auto">
          <a:xfrm>
            <a:off x="8225666" y="1621479"/>
            <a:ext cx="2062772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6" name="Rounded Rectangle 248">
            <a:extLst>
              <a:ext uri="{FF2B5EF4-FFF2-40B4-BE49-F238E27FC236}">
                <a16:creationId xmlns:a16="http://schemas.microsoft.com/office/drawing/2014/main" id="{BFB119B0-16A5-4522-B30D-E6584A819F04}"/>
              </a:ext>
            </a:extLst>
          </p:cNvPr>
          <p:cNvSpPr/>
          <p:nvPr/>
        </p:nvSpPr>
        <p:spPr bwMode="auto">
          <a:xfrm>
            <a:off x="9267482" y="1373150"/>
            <a:ext cx="568894" cy="44732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IE" sz="1200" dirty="0">
              <a:solidFill>
                <a:srgbClr val="000000"/>
              </a:solidFill>
            </a:endParaRPr>
          </a:p>
        </p:txBody>
      </p:sp>
      <p:sp>
        <p:nvSpPr>
          <p:cNvPr id="487" name="TextBox 233">
            <a:extLst>
              <a:ext uri="{FF2B5EF4-FFF2-40B4-BE49-F238E27FC236}">
                <a16:creationId xmlns:a16="http://schemas.microsoft.com/office/drawing/2014/main" id="{3DA35605-CF57-4A12-AB36-9B34DB3CA59E}"/>
              </a:ext>
            </a:extLst>
          </p:cNvPr>
          <p:cNvSpPr txBox="1"/>
          <p:nvPr/>
        </p:nvSpPr>
        <p:spPr bwMode="auto">
          <a:xfrm>
            <a:off x="7374197" y="1407649"/>
            <a:ext cx="4770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IE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CH1</a:t>
            </a:r>
          </a:p>
        </p:txBody>
      </p:sp>
      <p:sp>
        <p:nvSpPr>
          <p:cNvPr id="488" name="TextBox 233">
            <a:extLst>
              <a:ext uri="{FF2B5EF4-FFF2-40B4-BE49-F238E27FC236}">
                <a16:creationId xmlns:a16="http://schemas.microsoft.com/office/drawing/2014/main" id="{33A231F2-E659-40B8-B4B2-0135DAAB8B94}"/>
              </a:ext>
            </a:extLst>
          </p:cNvPr>
          <p:cNvSpPr txBox="1"/>
          <p:nvPr/>
        </p:nvSpPr>
        <p:spPr bwMode="auto">
          <a:xfrm>
            <a:off x="7526597" y="1063693"/>
            <a:ext cx="4770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IE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CH2</a:t>
            </a:r>
          </a:p>
        </p:txBody>
      </p:sp>
      <p:sp>
        <p:nvSpPr>
          <p:cNvPr id="489" name="Rounded Rectangle 248">
            <a:extLst>
              <a:ext uri="{FF2B5EF4-FFF2-40B4-BE49-F238E27FC236}">
                <a16:creationId xmlns:a16="http://schemas.microsoft.com/office/drawing/2014/main" id="{9D5DC624-7B8C-4B7B-A04D-4362902E3835}"/>
              </a:ext>
            </a:extLst>
          </p:cNvPr>
          <p:cNvSpPr/>
          <p:nvPr/>
        </p:nvSpPr>
        <p:spPr bwMode="auto">
          <a:xfrm>
            <a:off x="4354660" y="1008806"/>
            <a:ext cx="4035292" cy="5530472"/>
          </a:xfrm>
          <a:prstGeom prst="roundRect">
            <a:avLst>
              <a:gd name="adj" fmla="val 339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IE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98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1371600" y="152400"/>
            <a:ext cx="66294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ja-JP" altLang="en-US" sz="2800" spc="-5" dirty="0">
                <a:solidFill>
                  <a:schemeClr val="tx1"/>
                </a:solidFill>
              </a:rPr>
              <a:t>５</a:t>
            </a:r>
            <a:r>
              <a:rPr lang="en-US" altLang="ja-JP" sz="2800" spc="-5" dirty="0">
                <a:solidFill>
                  <a:schemeClr val="tx1"/>
                </a:solidFill>
              </a:rPr>
              <a:t>.</a:t>
            </a:r>
            <a:r>
              <a:rPr lang="ja-JP" altLang="en-US" sz="2800" spc="-5" dirty="0">
                <a:solidFill>
                  <a:schemeClr val="tx1"/>
                </a:solidFill>
              </a:rPr>
              <a:t> ハードウェア進化：ソフトウェア無線</a:t>
            </a:r>
            <a:r>
              <a:rPr lang="en-US" altLang="ja-JP" sz="2800" spc="-5" dirty="0">
                <a:solidFill>
                  <a:schemeClr val="tx1"/>
                </a:solidFill>
              </a:rPr>
              <a:t>(HW)</a:t>
            </a:r>
            <a:endParaRPr sz="2800" spc="-5" dirty="0">
              <a:solidFill>
                <a:schemeClr val="tx1"/>
              </a:solidFill>
            </a:endParaRPr>
          </a:p>
        </p:txBody>
      </p:sp>
      <p:sp>
        <p:nvSpPr>
          <p:cNvPr id="247" name="Rectangle 3">
            <a:extLst>
              <a:ext uri="{FF2B5EF4-FFF2-40B4-BE49-F238E27FC236}">
                <a16:creationId xmlns:a16="http://schemas.microsoft.com/office/drawing/2014/main" id="{91349110-E54B-4AC3-8B63-25058F6342EF}"/>
              </a:ext>
            </a:extLst>
          </p:cNvPr>
          <p:cNvSpPr/>
          <p:nvPr/>
        </p:nvSpPr>
        <p:spPr bwMode="auto">
          <a:xfrm>
            <a:off x="2250351" y="1451344"/>
            <a:ext cx="4454295" cy="47208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IE" dirty="0">
              <a:solidFill>
                <a:srgbClr val="000000"/>
              </a:solidFill>
            </a:endParaRPr>
          </a:p>
        </p:txBody>
      </p:sp>
      <p:cxnSp>
        <p:nvCxnSpPr>
          <p:cNvPr id="248" name="Straight Connector 94">
            <a:extLst>
              <a:ext uri="{FF2B5EF4-FFF2-40B4-BE49-F238E27FC236}">
                <a16:creationId xmlns:a16="http://schemas.microsoft.com/office/drawing/2014/main" id="{D198C823-31DB-43CE-9ABA-5CEDA2D30BD0}"/>
              </a:ext>
            </a:extLst>
          </p:cNvPr>
          <p:cNvCxnSpPr/>
          <p:nvPr/>
        </p:nvCxnSpPr>
        <p:spPr bwMode="auto">
          <a:xfrm flipH="1">
            <a:off x="6113721" y="2325938"/>
            <a:ext cx="2536828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9" name="Straight Connector 93">
            <a:extLst>
              <a:ext uri="{FF2B5EF4-FFF2-40B4-BE49-F238E27FC236}">
                <a16:creationId xmlns:a16="http://schemas.microsoft.com/office/drawing/2014/main" id="{4FF9CCD7-C681-40A3-9CE8-EBC92E7544AE}"/>
              </a:ext>
            </a:extLst>
          </p:cNvPr>
          <p:cNvCxnSpPr/>
          <p:nvPr/>
        </p:nvCxnSpPr>
        <p:spPr bwMode="auto">
          <a:xfrm flipH="1">
            <a:off x="6188149" y="5270748"/>
            <a:ext cx="2576068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0" name="Pentagon 4">
            <a:extLst>
              <a:ext uri="{FF2B5EF4-FFF2-40B4-BE49-F238E27FC236}">
                <a16:creationId xmlns:a16="http://schemas.microsoft.com/office/drawing/2014/main" id="{11E4183D-A56A-4B54-950B-511277AF9755}"/>
              </a:ext>
            </a:extLst>
          </p:cNvPr>
          <p:cNvSpPr/>
          <p:nvPr/>
        </p:nvSpPr>
        <p:spPr bwMode="auto">
          <a:xfrm>
            <a:off x="5234294" y="2031186"/>
            <a:ext cx="1130111" cy="600196"/>
          </a:xfrm>
          <a:prstGeom prst="homePlat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E" sz="1600" dirty="0">
                <a:solidFill>
                  <a:srgbClr val="000000"/>
                </a:solidFill>
              </a:rPr>
              <a:t>RF-DAC</a:t>
            </a:r>
          </a:p>
        </p:txBody>
      </p:sp>
      <p:sp>
        <p:nvSpPr>
          <p:cNvPr id="251" name="Pentagon 5">
            <a:extLst>
              <a:ext uri="{FF2B5EF4-FFF2-40B4-BE49-F238E27FC236}">
                <a16:creationId xmlns:a16="http://schemas.microsoft.com/office/drawing/2014/main" id="{FAC83F76-9A55-4E8B-85A4-AC1B3748A411}"/>
              </a:ext>
            </a:extLst>
          </p:cNvPr>
          <p:cNvSpPr/>
          <p:nvPr/>
        </p:nvSpPr>
        <p:spPr bwMode="auto">
          <a:xfrm>
            <a:off x="5258618" y="4961168"/>
            <a:ext cx="1130111" cy="600196"/>
          </a:xfrm>
          <a:prstGeom prst="homePlat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E" sz="1600" dirty="0">
                <a:solidFill>
                  <a:srgbClr val="000000"/>
                </a:solidFill>
              </a:rPr>
              <a:t>RF-ADC</a:t>
            </a:r>
          </a:p>
        </p:txBody>
      </p:sp>
      <p:grpSp>
        <p:nvGrpSpPr>
          <p:cNvPr id="252" name="Group 6">
            <a:extLst>
              <a:ext uri="{FF2B5EF4-FFF2-40B4-BE49-F238E27FC236}">
                <a16:creationId xmlns:a16="http://schemas.microsoft.com/office/drawing/2014/main" id="{8EBA17DB-81A8-4DE8-B6DC-96903A4FCABA}"/>
              </a:ext>
            </a:extLst>
          </p:cNvPr>
          <p:cNvGrpSpPr/>
          <p:nvPr/>
        </p:nvGrpSpPr>
        <p:grpSpPr>
          <a:xfrm>
            <a:off x="5465656" y="3093993"/>
            <a:ext cx="390179" cy="390179"/>
            <a:chOff x="3662570" y="3523031"/>
            <a:chExt cx="453590" cy="453590"/>
          </a:xfrm>
          <a:solidFill>
            <a:schemeClr val="bg1"/>
          </a:solidFill>
        </p:grpSpPr>
        <p:sp>
          <p:nvSpPr>
            <p:cNvPr id="253" name="Oval 7">
              <a:extLst>
                <a:ext uri="{FF2B5EF4-FFF2-40B4-BE49-F238E27FC236}">
                  <a16:creationId xmlns:a16="http://schemas.microsoft.com/office/drawing/2014/main" id="{E6D107B5-A775-4D79-B3DF-3E6840DF403C}"/>
                </a:ext>
              </a:extLst>
            </p:cNvPr>
            <p:cNvSpPr/>
            <p:nvPr/>
          </p:nvSpPr>
          <p:spPr bwMode="auto">
            <a:xfrm>
              <a:off x="3662570" y="3523031"/>
              <a:ext cx="453590" cy="45359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E" dirty="0">
                <a:solidFill>
                  <a:srgbClr val="000000"/>
                </a:solidFill>
              </a:endParaRPr>
            </a:p>
          </p:txBody>
        </p:sp>
        <p:grpSp>
          <p:nvGrpSpPr>
            <p:cNvPr id="254" name="Group 8">
              <a:extLst>
                <a:ext uri="{FF2B5EF4-FFF2-40B4-BE49-F238E27FC236}">
                  <a16:creationId xmlns:a16="http://schemas.microsoft.com/office/drawing/2014/main" id="{1B261F64-E4A8-4521-86DC-153A25F26963}"/>
                </a:ext>
              </a:extLst>
            </p:cNvPr>
            <p:cNvGrpSpPr/>
            <p:nvPr/>
          </p:nvGrpSpPr>
          <p:grpSpPr>
            <a:xfrm>
              <a:off x="3726547" y="3643317"/>
              <a:ext cx="331302" cy="186723"/>
              <a:chOff x="3916392" y="1354347"/>
              <a:chExt cx="1276710" cy="1033019"/>
            </a:xfrm>
            <a:grp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55" name="Freeform 9">
                <a:extLst>
                  <a:ext uri="{FF2B5EF4-FFF2-40B4-BE49-F238E27FC236}">
                    <a16:creationId xmlns:a16="http://schemas.microsoft.com/office/drawing/2014/main" id="{A1EC65B2-F7B9-44F0-B2AB-C168170698A9}"/>
                  </a:ext>
                </a:extLst>
              </p:cNvPr>
              <p:cNvSpPr/>
              <p:nvPr/>
            </p:nvSpPr>
            <p:spPr bwMode="auto">
              <a:xfrm>
                <a:off x="3916392" y="1354347"/>
                <a:ext cx="638355" cy="517585"/>
              </a:xfrm>
              <a:custGeom>
                <a:avLst/>
                <a:gdLst>
                  <a:gd name="connsiteX0" fmla="*/ 0 w 638355"/>
                  <a:gd name="connsiteY0" fmla="*/ 517585 h 517585"/>
                  <a:gd name="connsiteX1" fmla="*/ 327804 w 638355"/>
                  <a:gd name="connsiteY1" fmla="*/ 0 h 517585"/>
                  <a:gd name="connsiteX2" fmla="*/ 638355 w 638355"/>
                  <a:gd name="connsiteY2" fmla="*/ 517585 h 517585"/>
                  <a:gd name="connsiteX3" fmla="*/ 638355 w 638355"/>
                  <a:gd name="connsiteY3" fmla="*/ 517585 h 51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8355" h="517585">
                    <a:moveTo>
                      <a:pt x="0" y="517585"/>
                    </a:moveTo>
                    <a:cubicBezTo>
                      <a:pt x="110706" y="258792"/>
                      <a:pt x="221412" y="0"/>
                      <a:pt x="327804" y="0"/>
                    </a:cubicBezTo>
                    <a:cubicBezTo>
                      <a:pt x="434196" y="0"/>
                      <a:pt x="638355" y="517585"/>
                      <a:pt x="638355" y="517585"/>
                    </a:cubicBezTo>
                    <a:lnTo>
                      <a:pt x="638355" y="517585"/>
                    </a:lnTo>
                  </a:path>
                </a:pathLst>
              </a:cu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6" name="Freeform 10">
                <a:extLst>
                  <a:ext uri="{FF2B5EF4-FFF2-40B4-BE49-F238E27FC236}">
                    <a16:creationId xmlns:a16="http://schemas.microsoft.com/office/drawing/2014/main" id="{A15EB148-2C25-412A-ABF3-7F4F3BA926EE}"/>
                  </a:ext>
                </a:extLst>
              </p:cNvPr>
              <p:cNvSpPr/>
              <p:nvPr/>
            </p:nvSpPr>
            <p:spPr bwMode="auto">
              <a:xfrm rot="10800000">
                <a:off x="4554747" y="1869781"/>
                <a:ext cx="638355" cy="517585"/>
              </a:xfrm>
              <a:custGeom>
                <a:avLst/>
                <a:gdLst>
                  <a:gd name="connsiteX0" fmla="*/ 0 w 638355"/>
                  <a:gd name="connsiteY0" fmla="*/ 517585 h 517585"/>
                  <a:gd name="connsiteX1" fmla="*/ 327804 w 638355"/>
                  <a:gd name="connsiteY1" fmla="*/ 0 h 517585"/>
                  <a:gd name="connsiteX2" fmla="*/ 638355 w 638355"/>
                  <a:gd name="connsiteY2" fmla="*/ 517585 h 517585"/>
                  <a:gd name="connsiteX3" fmla="*/ 638355 w 638355"/>
                  <a:gd name="connsiteY3" fmla="*/ 517585 h 51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8355" h="517585">
                    <a:moveTo>
                      <a:pt x="0" y="517585"/>
                    </a:moveTo>
                    <a:cubicBezTo>
                      <a:pt x="110706" y="258792"/>
                      <a:pt x="221412" y="0"/>
                      <a:pt x="327804" y="0"/>
                    </a:cubicBezTo>
                    <a:cubicBezTo>
                      <a:pt x="434196" y="0"/>
                      <a:pt x="638355" y="517585"/>
                      <a:pt x="638355" y="517585"/>
                    </a:cubicBezTo>
                    <a:lnTo>
                      <a:pt x="638355" y="517585"/>
                    </a:lnTo>
                  </a:path>
                </a:pathLst>
              </a:cu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257" name="Group 11">
            <a:extLst>
              <a:ext uri="{FF2B5EF4-FFF2-40B4-BE49-F238E27FC236}">
                <a16:creationId xmlns:a16="http://schemas.microsoft.com/office/drawing/2014/main" id="{8CC7501C-81E2-49F5-9A71-D8D538F0770E}"/>
              </a:ext>
            </a:extLst>
          </p:cNvPr>
          <p:cNvGrpSpPr/>
          <p:nvPr/>
        </p:nvGrpSpPr>
        <p:grpSpPr>
          <a:xfrm>
            <a:off x="5492450" y="4212691"/>
            <a:ext cx="390179" cy="390179"/>
            <a:chOff x="3662570" y="3523031"/>
            <a:chExt cx="453590" cy="453590"/>
          </a:xfrm>
          <a:solidFill>
            <a:schemeClr val="bg1"/>
          </a:solidFill>
        </p:grpSpPr>
        <p:sp>
          <p:nvSpPr>
            <p:cNvPr id="258" name="Oval 12">
              <a:extLst>
                <a:ext uri="{FF2B5EF4-FFF2-40B4-BE49-F238E27FC236}">
                  <a16:creationId xmlns:a16="http://schemas.microsoft.com/office/drawing/2014/main" id="{E3848939-4B68-4C58-B3B9-EE86E0D87EC6}"/>
                </a:ext>
              </a:extLst>
            </p:cNvPr>
            <p:cNvSpPr/>
            <p:nvPr/>
          </p:nvSpPr>
          <p:spPr bwMode="auto">
            <a:xfrm>
              <a:off x="3662570" y="3523031"/>
              <a:ext cx="453590" cy="45359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E" dirty="0">
                <a:solidFill>
                  <a:srgbClr val="000000"/>
                </a:solidFill>
              </a:endParaRPr>
            </a:p>
          </p:txBody>
        </p:sp>
        <p:grpSp>
          <p:nvGrpSpPr>
            <p:cNvPr id="259" name="Group 13">
              <a:extLst>
                <a:ext uri="{FF2B5EF4-FFF2-40B4-BE49-F238E27FC236}">
                  <a16:creationId xmlns:a16="http://schemas.microsoft.com/office/drawing/2014/main" id="{A5D0CFA3-4257-4AE6-97BB-03950D653B67}"/>
                </a:ext>
              </a:extLst>
            </p:cNvPr>
            <p:cNvGrpSpPr/>
            <p:nvPr/>
          </p:nvGrpSpPr>
          <p:grpSpPr>
            <a:xfrm>
              <a:off x="3726547" y="3643317"/>
              <a:ext cx="331302" cy="186723"/>
              <a:chOff x="3916392" y="1354347"/>
              <a:chExt cx="1276710" cy="1033019"/>
            </a:xfrm>
            <a:grp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60" name="Freeform 14">
                <a:extLst>
                  <a:ext uri="{FF2B5EF4-FFF2-40B4-BE49-F238E27FC236}">
                    <a16:creationId xmlns:a16="http://schemas.microsoft.com/office/drawing/2014/main" id="{E76E7BB6-7A87-4B58-AEEE-86BA69075CD4}"/>
                  </a:ext>
                </a:extLst>
              </p:cNvPr>
              <p:cNvSpPr/>
              <p:nvPr/>
            </p:nvSpPr>
            <p:spPr bwMode="auto">
              <a:xfrm>
                <a:off x="3916392" y="1354347"/>
                <a:ext cx="638355" cy="517585"/>
              </a:xfrm>
              <a:custGeom>
                <a:avLst/>
                <a:gdLst>
                  <a:gd name="connsiteX0" fmla="*/ 0 w 638355"/>
                  <a:gd name="connsiteY0" fmla="*/ 517585 h 517585"/>
                  <a:gd name="connsiteX1" fmla="*/ 327804 w 638355"/>
                  <a:gd name="connsiteY1" fmla="*/ 0 h 517585"/>
                  <a:gd name="connsiteX2" fmla="*/ 638355 w 638355"/>
                  <a:gd name="connsiteY2" fmla="*/ 517585 h 517585"/>
                  <a:gd name="connsiteX3" fmla="*/ 638355 w 638355"/>
                  <a:gd name="connsiteY3" fmla="*/ 517585 h 51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8355" h="517585">
                    <a:moveTo>
                      <a:pt x="0" y="517585"/>
                    </a:moveTo>
                    <a:cubicBezTo>
                      <a:pt x="110706" y="258792"/>
                      <a:pt x="221412" y="0"/>
                      <a:pt x="327804" y="0"/>
                    </a:cubicBezTo>
                    <a:cubicBezTo>
                      <a:pt x="434196" y="0"/>
                      <a:pt x="638355" y="517585"/>
                      <a:pt x="638355" y="517585"/>
                    </a:cubicBezTo>
                    <a:lnTo>
                      <a:pt x="638355" y="517585"/>
                    </a:lnTo>
                  </a:path>
                </a:pathLst>
              </a:cu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1" name="Freeform 15">
                <a:extLst>
                  <a:ext uri="{FF2B5EF4-FFF2-40B4-BE49-F238E27FC236}">
                    <a16:creationId xmlns:a16="http://schemas.microsoft.com/office/drawing/2014/main" id="{CB1469DA-1CF8-4415-A30E-9693BBFD636E}"/>
                  </a:ext>
                </a:extLst>
              </p:cNvPr>
              <p:cNvSpPr/>
              <p:nvPr/>
            </p:nvSpPr>
            <p:spPr bwMode="auto">
              <a:xfrm rot="10800000">
                <a:off x="4554747" y="1869781"/>
                <a:ext cx="638355" cy="517585"/>
              </a:xfrm>
              <a:custGeom>
                <a:avLst/>
                <a:gdLst>
                  <a:gd name="connsiteX0" fmla="*/ 0 w 638355"/>
                  <a:gd name="connsiteY0" fmla="*/ 517585 h 517585"/>
                  <a:gd name="connsiteX1" fmla="*/ 327804 w 638355"/>
                  <a:gd name="connsiteY1" fmla="*/ 0 h 517585"/>
                  <a:gd name="connsiteX2" fmla="*/ 638355 w 638355"/>
                  <a:gd name="connsiteY2" fmla="*/ 517585 h 517585"/>
                  <a:gd name="connsiteX3" fmla="*/ 638355 w 638355"/>
                  <a:gd name="connsiteY3" fmla="*/ 517585 h 51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8355" h="517585">
                    <a:moveTo>
                      <a:pt x="0" y="517585"/>
                    </a:moveTo>
                    <a:cubicBezTo>
                      <a:pt x="110706" y="258792"/>
                      <a:pt x="221412" y="0"/>
                      <a:pt x="327804" y="0"/>
                    </a:cubicBezTo>
                    <a:cubicBezTo>
                      <a:pt x="434196" y="0"/>
                      <a:pt x="638355" y="517585"/>
                      <a:pt x="638355" y="517585"/>
                    </a:cubicBezTo>
                    <a:lnTo>
                      <a:pt x="638355" y="517585"/>
                    </a:lnTo>
                  </a:path>
                </a:pathLst>
              </a:cu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262" name="Group 16">
            <a:extLst>
              <a:ext uri="{FF2B5EF4-FFF2-40B4-BE49-F238E27FC236}">
                <a16:creationId xmlns:a16="http://schemas.microsoft.com/office/drawing/2014/main" id="{9554DB57-865A-4840-8377-2238B55D6BC0}"/>
              </a:ext>
            </a:extLst>
          </p:cNvPr>
          <p:cNvGrpSpPr/>
          <p:nvPr/>
        </p:nvGrpSpPr>
        <p:grpSpPr>
          <a:xfrm>
            <a:off x="7770472" y="1971702"/>
            <a:ext cx="880075" cy="719752"/>
            <a:chOff x="7222681" y="3572542"/>
            <a:chExt cx="1191600" cy="974527"/>
          </a:xfrm>
        </p:grpSpPr>
        <p:sp>
          <p:nvSpPr>
            <p:cNvPr id="263" name="Isosceles Triangle 17">
              <a:extLst>
                <a:ext uri="{FF2B5EF4-FFF2-40B4-BE49-F238E27FC236}">
                  <a16:creationId xmlns:a16="http://schemas.microsoft.com/office/drawing/2014/main" id="{86FDFE8E-6D53-4950-B4BE-33A57E0C4A71}"/>
                </a:ext>
              </a:extLst>
            </p:cNvPr>
            <p:cNvSpPr/>
            <p:nvPr/>
          </p:nvSpPr>
          <p:spPr bwMode="auto">
            <a:xfrm rot="5400000">
              <a:off x="7188543" y="3777130"/>
              <a:ext cx="627796" cy="559519"/>
            </a:xfrm>
            <a:prstGeom prst="triangle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E" dirty="0">
                <a:solidFill>
                  <a:srgbClr val="000000"/>
                </a:solidFill>
              </a:endParaRPr>
            </a:p>
          </p:txBody>
        </p:sp>
        <p:sp>
          <p:nvSpPr>
            <p:cNvPr id="264" name="Isosceles Triangle 18">
              <a:extLst>
                <a:ext uri="{FF2B5EF4-FFF2-40B4-BE49-F238E27FC236}">
                  <a16:creationId xmlns:a16="http://schemas.microsoft.com/office/drawing/2014/main" id="{4921A865-5748-4340-9564-6B5937890928}"/>
                </a:ext>
              </a:extLst>
            </p:cNvPr>
            <p:cNvSpPr/>
            <p:nvPr/>
          </p:nvSpPr>
          <p:spPr bwMode="auto">
            <a:xfrm rot="5400000">
              <a:off x="7497187" y="3629976"/>
              <a:ext cx="974527" cy="859660"/>
            </a:xfrm>
            <a:prstGeom prst="triangle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E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65" name="Group 19">
            <a:extLst>
              <a:ext uri="{FF2B5EF4-FFF2-40B4-BE49-F238E27FC236}">
                <a16:creationId xmlns:a16="http://schemas.microsoft.com/office/drawing/2014/main" id="{DBFA6BBD-EC01-4CF1-9E23-3267798E490B}"/>
              </a:ext>
            </a:extLst>
          </p:cNvPr>
          <p:cNvGrpSpPr/>
          <p:nvPr/>
        </p:nvGrpSpPr>
        <p:grpSpPr>
          <a:xfrm>
            <a:off x="9366053" y="2045420"/>
            <a:ext cx="393111" cy="1069633"/>
            <a:chOff x="5186149" y="4507313"/>
            <a:chExt cx="532263" cy="1448256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66" name="Isosceles Triangle 20">
              <a:extLst>
                <a:ext uri="{FF2B5EF4-FFF2-40B4-BE49-F238E27FC236}">
                  <a16:creationId xmlns:a16="http://schemas.microsoft.com/office/drawing/2014/main" id="{E699DF1C-21B9-4CBF-B78D-14B528A88152}"/>
                </a:ext>
              </a:extLst>
            </p:cNvPr>
            <p:cNvSpPr/>
            <p:nvPr/>
          </p:nvSpPr>
          <p:spPr bwMode="auto">
            <a:xfrm rot="10800000">
              <a:off x="5186149" y="4507313"/>
              <a:ext cx="532263" cy="329865"/>
            </a:xfrm>
            <a:prstGeom prst="triangl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E" dirty="0">
                <a:solidFill>
                  <a:srgbClr val="000000"/>
                </a:solidFill>
              </a:endParaRPr>
            </a:p>
          </p:txBody>
        </p:sp>
        <p:cxnSp>
          <p:nvCxnSpPr>
            <p:cNvPr id="267" name="Straight Connector 21">
              <a:extLst>
                <a:ext uri="{FF2B5EF4-FFF2-40B4-BE49-F238E27FC236}">
                  <a16:creationId xmlns:a16="http://schemas.microsoft.com/office/drawing/2014/main" id="{B1E4C5E0-44E6-4284-AFEF-076376475FAF}"/>
                </a:ext>
              </a:extLst>
            </p:cNvPr>
            <p:cNvCxnSpPr>
              <a:stCxn id="266" idx="0"/>
            </p:cNvCxnSpPr>
            <p:nvPr/>
          </p:nvCxnSpPr>
          <p:spPr bwMode="auto">
            <a:xfrm>
              <a:off x="5452280" y="4837178"/>
              <a:ext cx="0" cy="1118391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8" name="Group 22">
            <a:extLst>
              <a:ext uri="{FF2B5EF4-FFF2-40B4-BE49-F238E27FC236}">
                <a16:creationId xmlns:a16="http://schemas.microsoft.com/office/drawing/2014/main" id="{4C0AF232-70C9-4A11-B02E-79929612CA89}"/>
              </a:ext>
            </a:extLst>
          </p:cNvPr>
          <p:cNvGrpSpPr/>
          <p:nvPr/>
        </p:nvGrpSpPr>
        <p:grpSpPr>
          <a:xfrm>
            <a:off x="8991931" y="2656451"/>
            <a:ext cx="374122" cy="917833"/>
            <a:chOff x="7275649" y="5071858"/>
            <a:chExt cx="506552" cy="1242723"/>
          </a:xfrm>
        </p:grpSpPr>
        <p:grpSp>
          <p:nvGrpSpPr>
            <p:cNvPr id="269" name="Group 23">
              <a:extLst>
                <a:ext uri="{FF2B5EF4-FFF2-40B4-BE49-F238E27FC236}">
                  <a16:creationId xmlns:a16="http://schemas.microsoft.com/office/drawing/2014/main" id="{0DCF8E04-3FC5-42CC-8F34-BCAC3BEB345A}"/>
                </a:ext>
              </a:extLst>
            </p:cNvPr>
            <p:cNvGrpSpPr/>
            <p:nvPr/>
          </p:nvGrpSpPr>
          <p:grpSpPr>
            <a:xfrm>
              <a:off x="7275649" y="5071858"/>
              <a:ext cx="506552" cy="620935"/>
              <a:chOff x="3520008" y="4507314"/>
              <a:chExt cx="506552" cy="620935"/>
            </a:xfrm>
            <a:effectLst/>
          </p:grpSpPr>
          <p:grpSp>
            <p:nvGrpSpPr>
              <p:cNvPr id="284" name="Group 38">
                <a:extLst>
                  <a:ext uri="{FF2B5EF4-FFF2-40B4-BE49-F238E27FC236}">
                    <a16:creationId xmlns:a16="http://schemas.microsoft.com/office/drawing/2014/main" id="{8C247A4C-F8F7-4730-891D-E8DE32E4375C}"/>
                  </a:ext>
                </a:extLst>
              </p:cNvPr>
              <p:cNvGrpSpPr/>
              <p:nvPr/>
            </p:nvGrpSpPr>
            <p:grpSpPr>
              <a:xfrm>
                <a:off x="3520008" y="4507314"/>
                <a:ext cx="506552" cy="620935"/>
                <a:chOff x="2670270" y="4293752"/>
                <a:chExt cx="506552" cy="620935"/>
              </a:xfrm>
            </p:grpSpPr>
            <p:sp>
              <p:nvSpPr>
                <p:cNvPr id="287" name="Rectangle 41">
                  <a:extLst>
                    <a:ext uri="{FF2B5EF4-FFF2-40B4-BE49-F238E27FC236}">
                      <a16:creationId xmlns:a16="http://schemas.microsoft.com/office/drawing/2014/main" id="{18242ADD-73CA-4F7C-BA52-A98DA62580E1}"/>
                    </a:ext>
                  </a:extLst>
                </p:cNvPr>
                <p:cNvSpPr/>
                <p:nvPr/>
              </p:nvSpPr>
              <p:spPr bwMode="auto">
                <a:xfrm>
                  <a:off x="2670270" y="4293752"/>
                  <a:ext cx="506552" cy="620935"/>
                </a:xfrm>
                <a:prstGeom prst="rect">
                  <a:avLst/>
                </a:prstGeom>
                <a:solidFill>
                  <a:srgbClr val="00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E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88" name="Group 42">
                  <a:extLst>
                    <a:ext uri="{FF2B5EF4-FFF2-40B4-BE49-F238E27FC236}">
                      <a16:creationId xmlns:a16="http://schemas.microsoft.com/office/drawing/2014/main" id="{195DBADE-4CDA-450B-825F-29637736A5CD}"/>
                    </a:ext>
                  </a:extLst>
                </p:cNvPr>
                <p:cNvGrpSpPr/>
                <p:nvPr/>
              </p:nvGrpSpPr>
              <p:grpSpPr>
                <a:xfrm>
                  <a:off x="2767062" y="4416778"/>
                  <a:ext cx="336430" cy="109625"/>
                  <a:chOff x="3916392" y="1354347"/>
                  <a:chExt cx="1276710" cy="1033019"/>
                </a:xfr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95" name="Freeform 49">
                    <a:extLst>
                      <a:ext uri="{FF2B5EF4-FFF2-40B4-BE49-F238E27FC236}">
                        <a16:creationId xmlns:a16="http://schemas.microsoft.com/office/drawing/2014/main" id="{6398956F-17B4-4603-A63D-934938F7EEB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16392" y="1354347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6" name="Freeform 50">
                    <a:extLst>
                      <a:ext uri="{FF2B5EF4-FFF2-40B4-BE49-F238E27FC236}">
                        <a16:creationId xmlns:a16="http://schemas.microsoft.com/office/drawing/2014/main" id="{72A25943-2AC9-4C01-8C8F-F015872ABF70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4554747" y="1869781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89" name="Group 43">
                  <a:extLst>
                    <a:ext uri="{FF2B5EF4-FFF2-40B4-BE49-F238E27FC236}">
                      <a16:creationId xmlns:a16="http://schemas.microsoft.com/office/drawing/2014/main" id="{3F5DB787-F5BA-4AFF-9DD6-4998F6F9AC0F}"/>
                    </a:ext>
                  </a:extLst>
                </p:cNvPr>
                <p:cNvGrpSpPr/>
                <p:nvPr/>
              </p:nvGrpSpPr>
              <p:grpSpPr>
                <a:xfrm>
                  <a:off x="2767062" y="4541455"/>
                  <a:ext cx="336430" cy="109625"/>
                  <a:chOff x="3916392" y="1354347"/>
                  <a:chExt cx="1276710" cy="1033019"/>
                </a:xfr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93" name="Freeform 47">
                    <a:extLst>
                      <a:ext uri="{FF2B5EF4-FFF2-40B4-BE49-F238E27FC236}">
                        <a16:creationId xmlns:a16="http://schemas.microsoft.com/office/drawing/2014/main" id="{36A61F2A-BAFB-4DD1-B010-3C317D99F4D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16392" y="1354347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4" name="Freeform 48">
                    <a:extLst>
                      <a:ext uri="{FF2B5EF4-FFF2-40B4-BE49-F238E27FC236}">
                        <a16:creationId xmlns:a16="http://schemas.microsoft.com/office/drawing/2014/main" id="{93A5E650-00ED-4653-9BCF-EAA8740021D0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4554747" y="1869781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90" name="Group 44">
                  <a:extLst>
                    <a:ext uri="{FF2B5EF4-FFF2-40B4-BE49-F238E27FC236}">
                      <a16:creationId xmlns:a16="http://schemas.microsoft.com/office/drawing/2014/main" id="{76A51B8C-D5DB-4B5B-AC2D-F39739CE5135}"/>
                    </a:ext>
                  </a:extLst>
                </p:cNvPr>
                <p:cNvGrpSpPr/>
                <p:nvPr/>
              </p:nvGrpSpPr>
              <p:grpSpPr>
                <a:xfrm>
                  <a:off x="2784295" y="4670002"/>
                  <a:ext cx="336430" cy="109625"/>
                  <a:chOff x="3916392" y="1354347"/>
                  <a:chExt cx="1276710" cy="1033019"/>
                </a:xfr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91" name="Freeform 45">
                    <a:extLst>
                      <a:ext uri="{FF2B5EF4-FFF2-40B4-BE49-F238E27FC236}">
                        <a16:creationId xmlns:a16="http://schemas.microsoft.com/office/drawing/2014/main" id="{4ECEAF8F-0E30-4C0D-8051-CFDA60A91E1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16392" y="1354347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2" name="Freeform 46">
                    <a:extLst>
                      <a:ext uri="{FF2B5EF4-FFF2-40B4-BE49-F238E27FC236}">
                        <a16:creationId xmlns:a16="http://schemas.microsoft.com/office/drawing/2014/main" id="{21518584-76F1-4291-8881-26161065A82F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4554747" y="1869781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cxnSp>
            <p:nvCxnSpPr>
              <p:cNvPr id="285" name="Straight Connector 39">
                <a:extLst>
                  <a:ext uri="{FF2B5EF4-FFF2-40B4-BE49-F238E27FC236}">
                    <a16:creationId xmlns:a16="http://schemas.microsoft.com/office/drawing/2014/main" id="{EA7CB1C8-755F-4B33-86B1-6239DDD19B97}"/>
                  </a:ext>
                </a:extLst>
              </p:cNvPr>
              <p:cNvCxnSpPr/>
              <p:nvPr/>
            </p:nvCxnSpPr>
            <p:spPr bwMode="auto">
              <a:xfrm flipV="1">
                <a:off x="3752240" y="4630340"/>
                <a:ext cx="116882" cy="97357"/>
              </a:xfrm>
              <a:prstGeom prst="line">
                <a:avLst/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6" name="Straight Connector 40">
                <a:extLst>
                  <a:ext uri="{FF2B5EF4-FFF2-40B4-BE49-F238E27FC236}">
                    <a16:creationId xmlns:a16="http://schemas.microsoft.com/office/drawing/2014/main" id="{8BCF94C4-4607-4C9D-AC1E-64EAD00334FA}"/>
                  </a:ext>
                </a:extLst>
              </p:cNvPr>
              <p:cNvCxnSpPr/>
              <p:nvPr/>
            </p:nvCxnSpPr>
            <p:spPr bwMode="auto">
              <a:xfrm flipV="1">
                <a:off x="3729718" y="4886103"/>
                <a:ext cx="116882" cy="97357"/>
              </a:xfrm>
              <a:prstGeom prst="line">
                <a:avLst/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70" name="Group 24">
              <a:extLst>
                <a:ext uri="{FF2B5EF4-FFF2-40B4-BE49-F238E27FC236}">
                  <a16:creationId xmlns:a16="http://schemas.microsoft.com/office/drawing/2014/main" id="{FF30CA46-FDF3-44B1-8696-71F1B0258CA8}"/>
                </a:ext>
              </a:extLst>
            </p:cNvPr>
            <p:cNvGrpSpPr/>
            <p:nvPr/>
          </p:nvGrpSpPr>
          <p:grpSpPr>
            <a:xfrm>
              <a:off x="7275649" y="5693646"/>
              <a:ext cx="506552" cy="620935"/>
              <a:chOff x="3520008" y="4507314"/>
              <a:chExt cx="506552" cy="620935"/>
            </a:xfrm>
            <a:effectLst/>
          </p:grpSpPr>
          <p:grpSp>
            <p:nvGrpSpPr>
              <p:cNvPr id="271" name="Group 25">
                <a:extLst>
                  <a:ext uri="{FF2B5EF4-FFF2-40B4-BE49-F238E27FC236}">
                    <a16:creationId xmlns:a16="http://schemas.microsoft.com/office/drawing/2014/main" id="{86F98CC9-C160-4AC7-9F0A-326AAD757FD3}"/>
                  </a:ext>
                </a:extLst>
              </p:cNvPr>
              <p:cNvGrpSpPr/>
              <p:nvPr/>
            </p:nvGrpSpPr>
            <p:grpSpPr>
              <a:xfrm>
                <a:off x="3520008" y="4507314"/>
                <a:ext cx="506552" cy="620935"/>
                <a:chOff x="2670270" y="4293752"/>
                <a:chExt cx="506552" cy="620935"/>
              </a:xfrm>
            </p:grpSpPr>
            <p:sp>
              <p:nvSpPr>
                <p:cNvPr id="274" name="Rectangle 28">
                  <a:extLst>
                    <a:ext uri="{FF2B5EF4-FFF2-40B4-BE49-F238E27FC236}">
                      <a16:creationId xmlns:a16="http://schemas.microsoft.com/office/drawing/2014/main" id="{E24DBFD3-DDE7-4532-867B-24C867882128}"/>
                    </a:ext>
                  </a:extLst>
                </p:cNvPr>
                <p:cNvSpPr/>
                <p:nvPr/>
              </p:nvSpPr>
              <p:spPr bwMode="auto">
                <a:xfrm>
                  <a:off x="2670270" y="4293752"/>
                  <a:ext cx="506552" cy="620935"/>
                </a:xfrm>
                <a:prstGeom prst="rect">
                  <a:avLst/>
                </a:prstGeom>
                <a:solidFill>
                  <a:srgbClr val="00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E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75" name="Group 29">
                  <a:extLst>
                    <a:ext uri="{FF2B5EF4-FFF2-40B4-BE49-F238E27FC236}">
                      <a16:creationId xmlns:a16="http://schemas.microsoft.com/office/drawing/2014/main" id="{90F08CEA-B5E6-448E-8436-E1FF359AC1C3}"/>
                    </a:ext>
                  </a:extLst>
                </p:cNvPr>
                <p:cNvGrpSpPr/>
                <p:nvPr/>
              </p:nvGrpSpPr>
              <p:grpSpPr>
                <a:xfrm>
                  <a:off x="2767062" y="4416778"/>
                  <a:ext cx="336430" cy="109625"/>
                  <a:chOff x="3916392" y="1354347"/>
                  <a:chExt cx="1276710" cy="1033019"/>
                </a:xfr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82" name="Freeform 36">
                    <a:extLst>
                      <a:ext uri="{FF2B5EF4-FFF2-40B4-BE49-F238E27FC236}">
                        <a16:creationId xmlns:a16="http://schemas.microsoft.com/office/drawing/2014/main" id="{8C0CFA16-32B0-4BEE-894B-F49CECA0567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16392" y="1354347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3" name="Freeform 37">
                    <a:extLst>
                      <a:ext uri="{FF2B5EF4-FFF2-40B4-BE49-F238E27FC236}">
                        <a16:creationId xmlns:a16="http://schemas.microsoft.com/office/drawing/2014/main" id="{460AB15C-2891-4EBA-9D2D-5E9AB2BD6DE2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4554747" y="1869781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76" name="Group 30">
                  <a:extLst>
                    <a:ext uri="{FF2B5EF4-FFF2-40B4-BE49-F238E27FC236}">
                      <a16:creationId xmlns:a16="http://schemas.microsoft.com/office/drawing/2014/main" id="{DB7E04D1-9096-4EBC-BD54-CACB63526854}"/>
                    </a:ext>
                  </a:extLst>
                </p:cNvPr>
                <p:cNvGrpSpPr/>
                <p:nvPr/>
              </p:nvGrpSpPr>
              <p:grpSpPr>
                <a:xfrm>
                  <a:off x="2767062" y="4541455"/>
                  <a:ext cx="336430" cy="109625"/>
                  <a:chOff x="3916392" y="1354347"/>
                  <a:chExt cx="1276710" cy="1033019"/>
                </a:xfr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80" name="Freeform 34">
                    <a:extLst>
                      <a:ext uri="{FF2B5EF4-FFF2-40B4-BE49-F238E27FC236}">
                        <a16:creationId xmlns:a16="http://schemas.microsoft.com/office/drawing/2014/main" id="{A8854CDA-6B31-480F-BC51-9A0C1A89B21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16392" y="1354347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1" name="Freeform 35">
                    <a:extLst>
                      <a:ext uri="{FF2B5EF4-FFF2-40B4-BE49-F238E27FC236}">
                        <a16:creationId xmlns:a16="http://schemas.microsoft.com/office/drawing/2014/main" id="{80690205-FC4D-462A-BF5D-CD9FB136A9D5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4554747" y="1869781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77" name="Group 31">
                  <a:extLst>
                    <a:ext uri="{FF2B5EF4-FFF2-40B4-BE49-F238E27FC236}">
                      <a16:creationId xmlns:a16="http://schemas.microsoft.com/office/drawing/2014/main" id="{E1BFA051-1F83-4FEE-B9C5-B9529B7A8FD7}"/>
                    </a:ext>
                  </a:extLst>
                </p:cNvPr>
                <p:cNvGrpSpPr/>
                <p:nvPr/>
              </p:nvGrpSpPr>
              <p:grpSpPr>
                <a:xfrm>
                  <a:off x="2784295" y="4670002"/>
                  <a:ext cx="336430" cy="109625"/>
                  <a:chOff x="3916392" y="1354347"/>
                  <a:chExt cx="1276710" cy="1033019"/>
                </a:xfr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78" name="Freeform 32">
                    <a:extLst>
                      <a:ext uri="{FF2B5EF4-FFF2-40B4-BE49-F238E27FC236}">
                        <a16:creationId xmlns:a16="http://schemas.microsoft.com/office/drawing/2014/main" id="{29C4AA37-3237-4064-A1ED-A4FFDD69A0A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16392" y="1354347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9" name="Freeform 33">
                    <a:extLst>
                      <a:ext uri="{FF2B5EF4-FFF2-40B4-BE49-F238E27FC236}">
                        <a16:creationId xmlns:a16="http://schemas.microsoft.com/office/drawing/2014/main" id="{1C8E2931-FE51-4BFB-B73C-A568920B62D9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4554747" y="1869781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cxnSp>
            <p:nvCxnSpPr>
              <p:cNvPr id="272" name="Straight Connector 26">
                <a:extLst>
                  <a:ext uri="{FF2B5EF4-FFF2-40B4-BE49-F238E27FC236}">
                    <a16:creationId xmlns:a16="http://schemas.microsoft.com/office/drawing/2014/main" id="{1A39DC16-DD68-41B6-96CF-EC5BC5790555}"/>
                  </a:ext>
                </a:extLst>
              </p:cNvPr>
              <p:cNvCxnSpPr/>
              <p:nvPr/>
            </p:nvCxnSpPr>
            <p:spPr bwMode="auto">
              <a:xfrm flipV="1">
                <a:off x="3752240" y="4630340"/>
                <a:ext cx="116882" cy="97357"/>
              </a:xfrm>
              <a:prstGeom prst="line">
                <a:avLst/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3" name="Straight Connector 27">
                <a:extLst>
                  <a:ext uri="{FF2B5EF4-FFF2-40B4-BE49-F238E27FC236}">
                    <a16:creationId xmlns:a16="http://schemas.microsoft.com/office/drawing/2014/main" id="{2EDA7E24-0943-44D6-82B8-299E31FA0B4C}"/>
                  </a:ext>
                </a:extLst>
              </p:cNvPr>
              <p:cNvCxnSpPr/>
              <p:nvPr/>
            </p:nvCxnSpPr>
            <p:spPr bwMode="auto">
              <a:xfrm flipV="1">
                <a:off x="3729718" y="4886103"/>
                <a:ext cx="116882" cy="97357"/>
              </a:xfrm>
              <a:prstGeom prst="line">
                <a:avLst/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297" name="Straight Connector 51">
            <a:extLst>
              <a:ext uri="{FF2B5EF4-FFF2-40B4-BE49-F238E27FC236}">
                <a16:creationId xmlns:a16="http://schemas.microsoft.com/office/drawing/2014/main" id="{6B2BD2F4-F68E-478F-908F-7AC7E4D42AE2}"/>
              </a:ext>
            </a:extLst>
          </p:cNvPr>
          <p:cNvCxnSpPr/>
          <p:nvPr/>
        </p:nvCxnSpPr>
        <p:spPr bwMode="auto">
          <a:xfrm flipH="1">
            <a:off x="9366053" y="3115562"/>
            <a:ext cx="196555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8" name="Elbow Connector 52">
            <a:extLst>
              <a:ext uri="{FF2B5EF4-FFF2-40B4-BE49-F238E27FC236}">
                <a16:creationId xmlns:a16="http://schemas.microsoft.com/office/drawing/2014/main" id="{94F93A33-CFDA-4DAB-A613-FD234DC09D32}"/>
              </a:ext>
            </a:extLst>
          </p:cNvPr>
          <p:cNvCxnSpPr>
            <a:stCxn id="264" idx="0"/>
            <a:endCxn id="287" idx="1"/>
          </p:cNvCxnSpPr>
          <p:nvPr/>
        </p:nvCxnSpPr>
        <p:spPr bwMode="auto">
          <a:xfrm>
            <a:off x="8650547" y="2331579"/>
            <a:ext cx="341384" cy="554173"/>
          </a:xfrm>
          <a:prstGeom prst="bentConnector3">
            <a:avLst>
              <a:gd name="adj1" fmla="val 50000"/>
            </a:avLst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9" name="TextBox 53">
            <a:extLst>
              <a:ext uri="{FF2B5EF4-FFF2-40B4-BE49-F238E27FC236}">
                <a16:creationId xmlns:a16="http://schemas.microsoft.com/office/drawing/2014/main" id="{70F7C3EB-646F-4A8E-9B7B-8D7327A9667F}"/>
              </a:ext>
            </a:extLst>
          </p:cNvPr>
          <p:cNvSpPr txBox="1"/>
          <p:nvPr/>
        </p:nvSpPr>
        <p:spPr bwMode="auto">
          <a:xfrm>
            <a:off x="8155738" y="2177950"/>
            <a:ext cx="245782" cy="22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IE" sz="140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</a:t>
            </a:r>
          </a:p>
        </p:txBody>
      </p:sp>
      <p:cxnSp>
        <p:nvCxnSpPr>
          <p:cNvPr id="300" name="Elbow Connector 54">
            <a:extLst>
              <a:ext uri="{FF2B5EF4-FFF2-40B4-BE49-F238E27FC236}">
                <a16:creationId xmlns:a16="http://schemas.microsoft.com/office/drawing/2014/main" id="{3B43213A-2ABA-496B-9C76-9556A411CBC0}"/>
              </a:ext>
            </a:extLst>
          </p:cNvPr>
          <p:cNvCxnSpPr>
            <a:stCxn id="274" idx="1"/>
          </p:cNvCxnSpPr>
          <p:nvPr/>
        </p:nvCxnSpPr>
        <p:spPr bwMode="auto">
          <a:xfrm rot="10800000" flipV="1">
            <a:off x="8764215" y="3344983"/>
            <a:ext cx="227717" cy="1930000"/>
          </a:xfrm>
          <a:prstGeom prst="bentConnector2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01" name="Group 55">
            <a:extLst>
              <a:ext uri="{FF2B5EF4-FFF2-40B4-BE49-F238E27FC236}">
                <a16:creationId xmlns:a16="http://schemas.microsoft.com/office/drawing/2014/main" id="{BC60A96B-739A-4F89-ABF3-519BB5AA02A0}"/>
              </a:ext>
            </a:extLst>
          </p:cNvPr>
          <p:cNvGrpSpPr/>
          <p:nvPr/>
        </p:nvGrpSpPr>
        <p:grpSpPr>
          <a:xfrm>
            <a:off x="7176436" y="2102595"/>
            <a:ext cx="374122" cy="646153"/>
            <a:chOff x="3520008" y="4507314"/>
            <a:chExt cx="506552" cy="874875"/>
          </a:xfrm>
        </p:grpSpPr>
        <p:grpSp>
          <p:nvGrpSpPr>
            <p:cNvPr id="302" name="Group 56">
              <a:extLst>
                <a:ext uri="{FF2B5EF4-FFF2-40B4-BE49-F238E27FC236}">
                  <a16:creationId xmlns:a16="http://schemas.microsoft.com/office/drawing/2014/main" id="{8DE5EC52-9B85-4FA1-A7A3-E420842F0173}"/>
                </a:ext>
              </a:extLst>
            </p:cNvPr>
            <p:cNvGrpSpPr/>
            <p:nvPr/>
          </p:nvGrpSpPr>
          <p:grpSpPr>
            <a:xfrm>
              <a:off x="3520008" y="4507314"/>
              <a:ext cx="506552" cy="620935"/>
              <a:chOff x="3520008" y="4507314"/>
              <a:chExt cx="506552" cy="620935"/>
            </a:xfrm>
          </p:grpSpPr>
          <p:grpSp>
            <p:nvGrpSpPr>
              <p:cNvPr id="304" name="Group 58">
                <a:extLst>
                  <a:ext uri="{FF2B5EF4-FFF2-40B4-BE49-F238E27FC236}">
                    <a16:creationId xmlns:a16="http://schemas.microsoft.com/office/drawing/2014/main" id="{83CD7921-802B-4618-8197-0A1E8D55792A}"/>
                  </a:ext>
                </a:extLst>
              </p:cNvPr>
              <p:cNvGrpSpPr/>
              <p:nvPr/>
            </p:nvGrpSpPr>
            <p:grpSpPr>
              <a:xfrm>
                <a:off x="3520008" y="4507314"/>
                <a:ext cx="506552" cy="620935"/>
                <a:chOff x="2670270" y="4293752"/>
                <a:chExt cx="506552" cy="620935"/>
              </a:xfrm>
            </p:grpSpPr>
            <p:sp>
              <p:nvSpPr>
                <p:cNvPr id="307" name="Rectangle 61">
                  <a:extLst>
                    <a:ext uri="{FF2B5EF4-FFF2-40B4-BE49-F238E27FC236}">
                      <a16:creationId xmlns:a16="http://schemas.microsoft.com/office/drawing/2014/main" id="{64909BB4-92F7-4951-B9BB-8244CD9ACA8B}"/>
                    </a:ext>
                  </a:extLst>
                </p:cNvPr>
                <p:cNvSpPr/>
                <p:nvPr/>
              </p:nvSpPr>
              <p:spPr bwMode="auto">
                <a:xfrm>
                  <a:off x="2670270" y="4293752"/>
                  <a:ext cx="506552" cy="620935"/>
                </a:xfrm>
                <a:prstGeom prst="rect">
                  <a:avLst/>
                </a:prstGeom>
                <a:solidFill>
                  <a:srgbClr val="00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E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08" name="Group 62">
                  <a:extLst>
                    <a:ext uri="{FF2B5EF4-FFF2-40B4-BE49-F238E27FC236}">
                      <a16:creationId xmlns:a16="http://schemas.microsoft.com/office/drawing/2014/main" id="{545D48F2-0804-487D-AD10-9D302B8DB32A}"/>
                    </a:ext>
                  </a:extLst>
                </p:cNvPr>
                <p:cNvGrpSpPr/>
                <p:nvPr/>
              </p:nvGrpSpPr>
              <p:grpSpPr>
                <a:xfrm>
                  <a:off x="2767062" y="4416778"/>
                  <a:ext cx="336430" cy="109625"/>
                  <a:chOff x="3916392" y="1354347"/>
                  <a:chExt cx="1276710" cy="1033019"/>
                </a:xfr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315" name="Freeform 69">
                    <a:extLst>
                      <a:ext uri="{FF2B5EF4-FFF2-40B4-BE49-F238E27FC236}">
                        <a16:creationId xmlns:a16="http://schemas.microsoft.com/office/drawing/2014/main" id="{1957116D-6A3A-4400-B77F-E9061B59784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16392" y="1354347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6" name="Freeform 70">
                    <a:extLst>
                      <a:ext uri="{FF2B5EF4-FFF2-40B4-BE49-F238E27FC236}">
                        <a16:creationId xmlns:a16="http://schemas.microsoft.com/office/drawing/2014/main" id="{A7D7472B-4B11-4A6A-98ED-1FEDE40DEAB4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4554747" y="1869781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09" name="Group 63">
                  <a:extLst>
                    <a:ext uri="{FF2B5EF4-FFF2-40B4-BE49-F238E27FC236}">
                      <a16:creationId xmlns:a16="http://schemas.microsoft.com/office/drawing/2014/main" id="{093DDB5A-BEF0-46EF-974D-E486C8BAA407}"/>
                    </a:ext>
                  </a:extLst>
                </p:cNvPr>
                <p:cNvGrpSpPr/>
                <p:nvPr/>
              </p:nvGrpSpPr>
              <p:grpSpPr>
                <a:xfrm>
                  <a:off x="2767062" y="4541455"/>
                  <a:ext cx="336430" cy="109625"/>
                  <a:chOff x="3916392" y="1354347"/>
                  <a:chExt cx="1276710" cy="1033019"/>
                </a:xfr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313" name="Freeform 67">
                    <a:extLst>
                      <a:ext uri="{FF2B5EF4-FFF2-40B4-BE49-F238E27FC236}">
                        <a16:creationId xmlns:a16="http://schemas.microsoft.com/office/drawing/2014/main" id="{A6D44F55-4BD0-4590-9088-7E9AE7F9E2D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16392" y="1354347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4" name="Freeform 68">
                    <a:extLst>
                      <a:ext uri="{FF2B5EF4-FFF2-40B4-BE49-F238E27FC236}">
                        <a16:creationId xmlns:a16="http://schemas.microsoft.com/office/drawing/2014/main" id="{0C66AAD5-EE47-4348-A75C-92C016FD6444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4554747" y="1869781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10" name="Group 64">
                  <a:extLst>
                    <a:ext uri="{FF2B5EF4-FFF2-40B4-BE49-F238E27FC236}">
                      <a16:creationId xmlns:a16="http://schemas.microsoft.com/office/drawing/2014/main" id="{4DEBB2CE-D632-4654-A47E-66823E34E201}"/>
                    </a:ext>
                  </a:extLst>
                </p:cNvPr>
                <p:cNvGrpSpPr/>
                <p:nvPr/>
              </p:nvGrpSpPr>
              <p:grpSpPr>
                <a:xfrm>
                  <a:off x="2784295" y="4670002"/>
                  <a:ext cx="336430" cy="109625"/>
                  <a:chOff x="3916392" y="1354347"/>
                  <a:chExt cx="1276710" cy="1033019"/>
                </a:xfr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311" name="Freeform 65">
                    <a:extLst>
                      <a:ext uri="{FF2B5EF4-FFF2-40B4-BE49-F238E27FC236}">
                        <a16:creationId xmlns:a16="http://schemas.microsoft.com/office/drawing/2014/main" id="{CF9FA291-0711-4833-BD90-2B26CF76F99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16392" y="1354347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2" name="Freeform 66">
                    <a:extLst>
                      <a:ext uri="{FF2B5EF4-FFF2-40B4-BE49-F238E27FC236}">
                        <a16:creationId xmlns:a16="http://schemas.microsoft.com/office/drawing/2014/main" id="{14944D59-0529-40A3-B358-76DA9A9D5185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4554747" y="1869781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cxnSp>
            <p:nvCxnSpPr>
              <p:cNvPr id="305" name="Straight Connector 59">
                <a:extLst>
                  <a:ext uri="{FF2B5EF4-FFF2-40B4-BE49-F238E27FC236}">
                    <a16:creationId xmlns:a16="http://schemas.microsoft.com/office/drawing/2014/main" id="{B163A454-2282-4012-80AB-CC0155B0FA47}"/>
                  </a:ext>
                </a:extLst>
              </p:cNvPr>
              <p:cNvCxnSpPr/>
              <p:nvPr/>
            </p:nvCxnSpPr>
            <p:spPr bwMode="auto">
              <a:xfrm flipV="1">
                <a:off x="3752240" y="4630340"/>
                <a:ext cx="116882" cy="97357"/>
              </a:xfrm>
              <a:prstGeom prst="line">
                <a:avLst/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6" name="Straight Connector 60">
                <a:extLst>
                  <a:ext uri="{FF2B5EF4-FFF2-40B4-BE49-F238E27FC236}">
                    <a16:creationId xmlns:a16="http://schemas.microsoft.com/office/drawing/2014/main" id="{582DB323-60F9-4944-9CEA-C7DDE3823412}"/>
                  </a:ext>
                </a:extLst>
              </p:cNvPr>
              <p:cNvCxnSpPr/>
              <p:nvPr/>
            </p:nvCxnSpPr>
            <p:spPr bwMode="auto">
              <a:xfrm flipV="1">
                <a:off x="3729718" y="4886103"/>
                <a:ext cx="116882" cy="97357"/>
              </a:xfrm>
              <a:prstGeom prst="line">
                <a:avLst/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03" name="TextBox 57">
              <a:extLst>
                <a:ext uri="{FF2B5EF4-FFF2-40B4-BE49-F238E27FC236}">
                  <a16:creationId xmlns:a16="http://schemas.microsoft.com/office/drawing/2014/main" id="{83DC8E8E-7CC0-4345-BB5B-5999DDF8A366}"/>
                </a:ext>
              </a:extLst>
            </p:cNvPr>
            <p:cNvSpPr txBox="1"/>
            <p:nvPr/>
          </p:nvSpPr>
          <p:spPr bwMode="auto">
            <a:xfrm>
              <a:off x="3614987" y="5133722"/>
              <a:ext cx="348813" cy="248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kumimoji="0" lang="en-IE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BPF</a:t>
              </a:r>
            </a:p>
          </p:txBody>
        </p:sp>
      </p:grpSp>
      <p:sp>
        <p:nvSpPr>
          <p:cNvPr id="317" name="TextBox 71">
            <a:extLst>
              <a:ext uri="{FF2B5EF4-FFF2-40B4-BE49-F238E27FC236}">
                <a16:creationId xmlns:a16="http://schemas.microsoft.com/office/drawing/2014/main" id="{3CC381F6-0991-4FE5-90B0-9387A9091806}"/>
              </a:ext>
            </a:extLst>
          </p:cNvPr>
          <p:cNvSpPr txBox="1"/>
          <p:nvPr/>
        </p:nvSpPr>
        <p:spPr bwMode="auto">
          <a:xfrm>
            <a:off x="9464330" y="3242287"/>
            <a:ext cx="383118" cy="34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IE" sz="10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Duplex</a:t>
            </a:r>
          </a:p>
          <a:p>
            <a:pPr marL="228600" marR="0" indent="-228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lang="en-IE" sz="1000" b="1" kern="0" dirty="0">
                <a:solidFill>
                  <a:schemeClr val="accent4"/>
                </a:solidFill>
                <a:latin typeface="+mn-lt"/>
              </a:rPr>
              <a:t>Filter</a:t>
            </a:r>
            <a:endParaRPr kumimoji="0" lang="en-IE" sz="1000" b="1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8" name="TextBox 72">
            <a:extLst>
              <a:ext uri="{FF2B5EF4-FFF2-40B4-BE49-F238E27FC236}">
                <a16:creationId xmlns:a16="http://schemas.microsoft.com/office/drawing/2014/main" id="{9656B002-677B-428D-A7E3-04B10697916F}"/>
              </a:ext>
            </a:extLst>
          </p:cNvPr>
          <p:cNvSpPr txBox="1"/>
          <p:nvPr/>
        </p:nvSpPr>
        <p:spPr bwMode="auto">
          <a:xfrm>
            <a:off x="7207765" y="1652446"/>
            <a:ext cx="4674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IE" sz="10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</a:rPr>
              <a:t>Band</a:t>
            </a:r>
          </a:p>
          <a:p>
            <a:pPr marL="228600" marR="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lang="en-IE" sz="1000" b="1" kern="0" dirty="0">
                <a:solidFill>
                  <a:schemeClr val="accent4"/>
                </a:solidFill>
                <a:latin typeface="+mn-lt"/>
              </a:rPr>
              <a:t>Select</a:t>
            </a:r>
            <a:endParaRPr kumimoji="0" lang="en-IE" sz="1000" b="1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19" name="TextBox 73">
            <a:extLst>
              <a:ext uri="{FF2B5EF4-FFF2-40B4-BE49-F238E27FC236}">
                <a16:creationId xmlns:a16="http://schemas.microsoft.com/office/drawing/2014/main" id="{880E3747-CC7A-4E8E-87F9-A3C0DE90B50E}"/>
              </a:ext>
            </a:extLst>
          </p:cNvPr>
          <p:cNvSpPr txBox="1"/>
          <p:nvPr/>
        </p:nvSpPr>
        <p:spPr bwMode="auto">
          <a:xfrm>
            <a:off x="8991752" y="4603198"/>
            <a:ext cx="460073" cy="18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IE" sz="10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Receiver</a:t>
            </a:r>
          </a:p>
        </p:txBody>
      </p:sp>
      <p:grpSp>
        <p:nvGrpSpPr>
          <p:cNvPr id="320" name="Group 74">
            <a:extLst>
              <a:ext uri="{FF2B5EF4-FFF2-40B4-BE49-F238E27FC236}">
                <a16:creationId xmlns:a16="http://schemas.microsoft.com/office/drawing/2014/main" id="{26964ECE-6353-4D09-8B81-0A2707A49767}"/>
              </a:ext>
            </a:extLst>
          </p:cNvPr>
          <p:cNvGrpSpPr/>
          <p:nvPr/>
        </p:nvGrpSpPr>
        <p:grpSpPr>
          <a:xfrm>
            <a:off x="7878385" y="5047405"/>
            <a:ext cx="374122" cy="646153"/>
            <a:chOff x="3520008" y="4507314"/>
            <a:chExt cx="506552" cy="874875"/>
          </a:xfrm>
        </p:grpSpPr>
        <p:grpSp>
          <p:nvGrpSpPr>
            <p:cNvPr id="321" name="Group 75">
              <a:extLst>
                <a:ext uri="{FF2B5EF4-FFF2-40B4-BE49-F238E27FC236}">
                  <a16:creationId xmlns:a16="http://schemas.microsoft.com/office/drawing/2014/main" id="{26B11C48-7E8F-4977-A534-E1807AB8512F}"/>
                </a:ext>
              </a:extLst>
            </p:cNvPr>
            <p:cNvGrpSpPr/>
            <p:nvPr/>
          </p:nvGrpSpPr>
          <p:grpSpPr>
            <a:xfrm>
              <a:off x="3520008" y="4507314"/>
              <a:ext cx="506552" cy="620935"/>
              <a:chOff x="3520008" y="4507314"/>
              <a:chExt cx="506552" cy="620935"/>
            </a:xfrm>
          </p:grpSpPr>
          <p:grpSp>
            <p:nvGrpSpPr>
              <p:cNvPr id="323" name="Group 77">
                <a:extLst>
                  <a:ext uri="{FF2B5EF4-FFF2-40B4-BE49-F238E27FC236}">
                    <a16:creationId xmlns:a16="http://schemas.microsoft.com/office/drawing/2014/main" id="{43CC7F7D-8EAF-47EF-84DD-7E877163D4B7}"/>
                  </a:ext>
                </a:extLst>
              </p:cNvPr>
              <p:cNvGrpSpPr/>
              <p:nvPr/>
            </p:nvGrpSpPr>
            <p:grpSpPr>
              <a:xfrm>
                <a:off x="3520008" y="4507314"/>
                <a:ext cx="506552" cy="620935"/>
                <a:chOff x="2670270" y="4293752"/>
                <a:chExt cx="506552" cy="620935"/>
              </a:xfrm>
            </p:grpSpPr>
            <p:sp>
              <p:nvSpPr>
                <p:cNvPr id="326" name="Rectangle 80">
                  <a:extLst>
                    <a:ext uri="{FF2B5EF4-FFF2-40B4-BE49-F238E27FC236}">
                      <a16:creationId xmlns:a16="http://schemas.microsoft.com/office/drawing/2014/main" id="{94400CEA-367B-452A-9406-11FCA20124D3}"/>
                    </a:ext>
                  </a:extLst>
                </p:cNvPr>
                <p:cNvSpPr/>
                <p:nvPr/>
              </p:nvSpPr>
              <p:spPr bwMode="auto">
                <a:xfrm>
                  <a:off x="2670270" y="4293752"/>
                  <a:ext cx="506552" cy="620935"/>
                </a:xfrm>
                <a:prstGeom prst="rect">
                  <a:avLst/>
                </a:prstGeom>
                <a:solidFill>
                  <a:srgbClr val="00CC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E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27" name="Group 81">
                  <a:extLst>
                    <a:ext uri="{FF2B5EF4-FFF2-40B4-BE49-F238E27FC236}">
                      <a16:creationId xmlns:a16="http://schemas.microsoft.com/office/drawing/2014/main" id="{9AEC8216-E4AB-4D50-BC96-483966FD1DDC}"/>
                    </a:ext>
                  </a:extLst>
                </p:cNvPr>
                <p:cNvGrpSpPr/>
                <p:nvPr/>
              </p:nvGrpSpPr>
              <p:grpSpPr>
                <a:xfrm>
                  <a:off x="2767062" y="4416778"/>
                  <a:ext cx="336430" cy="109625"/>
                  <a:chOff x="3916392" y="1354347"/>
                  <a:chExt cx="1276710" cy="1033019"/>
                </a:xfr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334" name="Freeform 88">
                    <a:extLst>
                      <a:ext uri="{FF2B5EF4-FFF2-40B4-BE49-F238E27FC236}">
                        <a16:creationId xmlns:a16="http://schemas.microsoft.com/office/drawing/2014/main" id="{C81ECD2B-508B-4DEF-974D-2D62798B07F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16392" y="1354347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5" name="Freeform 89">
                    <a:extLst>
                      <a:ext uri="{FF2B5EF4-FFF2-40B4-BE49-F238E27FC236}">
                        <a16:creationId xmlns:a16="http://schemas.microsoft.com/office/drawing/2014/main" id="{9EAE11F5-A89F-41E9-BEC8-1706C0207D7B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4554747" y="1869781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28" name="Group 82">
                  <a:extLst>
                    <a:ext uri="{FF2B5EF4-FFF2-40B4-BE49-F238E27FC236}">
                      <a16:creationId xmlns:a16="http://schemas.microsoft.com/office/drawing/2014/main" id="{D10DDF3A-E6C8-4512-9273-D4FA656178D3}"/>
                    </a:ext>
                  </a:extLst>
                </p:cNvPr>
                <p:cNvGrpSpPr/>
                <p:nvPr/>
              </p:nvGrpSpPr>
              <p:grpSpPr>
                <a:xfrm>
                  <a:off x="2767062" y="4541455"/>
                  <a:ext cx="336430" cy="109625"/>
                  <a:chOff x="3916392" y="1354347"/>
                  <a:chExt cx="1276710" cy="1033019"/>
                </a:xfr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332" name="Freeform 86">
                    <a:extLst>
                      <a:ext uri="{FF2B5EF4-FFF2-40B4-BE49-F238E27FC236}">
                        <a16:creationId xmlns:a16="http://schemas.microsoft.com/office/drawing/2014/main" id="{4CABD1F8-1AC2-40F5-ADB2-E041E09E747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16392" y="1354347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3" name="Freeform 87">
                    <a:extLst>
                      <a:ext uri="{FF2B5EF4-FFF2-40B4-BE49-F238E27FC236}">
                        <a16:creationId xmlns:a16="http://schemas.microsoft.com/office/drawing/2014/main" id="{4261F390-88E6-401D-8F04-994ED8E234B6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4554747" y="1869781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29" name="Group 83">
                  <a:extLst>
                    <a:ext uri="{FF2B5EF4-FFF2-40B4-BE49-F238E27FC236}">
                      <a16:creationId xmlns:a16="http://schemas.microsoft.com/office/drawing/2014/main" id="{75529F82-3E68-456D-BDAE-98D526ADA7E2}"/>
                    </a:ext>
                  </a:extLst>
                </p:cNvPr>
                <p:cNvGrpSpPr/>
                <p:nvPr/>
              </p:nvGrpSpPr>
              <p:grpSpPr>
                <a:xfrm>
                  <a:off x="2784295" y="4670002"/>
                  <a:ext cx="336430" cy="109625"/>
                  <a:chOff x="3916392" y="1354347"/>
                  <a:chExt cx="1276710" cy="1033019"/>
                </a:xfr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330" name="Freeform 84">
                    <a:extLst>
                      <a:ext uri="{FF2B5EF4-FFF2-40B4-BE49-F238E27FC236}">
                        <a16:creationId xmlns:a16="http://schemas.microsoft.com/office/drawing/2014/main" id="{442D6223-74B3-4B05-99C7-D0F96F16A3B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16392" y="1354347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1" name="Freeform 85">
                    <a:extLst>
                      <a:ext uri="{FF2B5EF4-FFF2-40B4-BE49-F238E27FC236}">
                        <a16:creationId xmlns:a16="http://schemas.microsoft.com/office/drawing/2014/main" id="{BE70C157-15DA-4F5B-936E-B2450B974691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4554747" y="1869781"/>
                    <a:ext cx="638355" cy="517585"/>
                  </a:xfrm>
                  <a:custGeom>
                    <a:avLst/>
                    <a:gdLst>
                      <a:gd name="connsiteX0" fmla="*/ 0 w 638355"/>
                      <a:gd name="connsiteY0" fmla="*/ 517585 h 517585"/>
                      <a:gd name="connsiteX1" fmla="*/ 327804 w 638355"/>
                      <a:gd name="connsiteY1" fmla="*/ 0 h 517585"/>
                      <a:gd name="connsiteX2" fmla="*/ 638355 w 638355"/>
                      <a:gd name="connsiteY2" fmla="*/ 517585 h 517585"/>
                      <a:gd name="connsiteX3" fmla="*/ 638355 w 638355"/>
                      <a:gd name="connsiteY3" fmla="*/ 517585 h 51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8355" h="517585">
                        <a:moveTo>
                          <a:pt x="0" y="517585"/>
                        </a:moveTo>
                        <a:cubicBezTo>
                          <a:pt x="110706" y="258792"/>
                          <a:pt x="221412" y="0"/>
                          <a:pt x="327804" y="0"/>
                        </a:cubicBezTo>
                        <a:cubicBezTo>
                          <a:pt x="434196" y="0"/>
                          <a:pt x="638355" y="517585"/>
                          <a:pt x="638355" y="517585"/>
                        </a:cubicBezTo>
                        <a:lnTo>
                          <a:pt x="638355" y="517585"/>
                        </a:lnTo>
                      </a:path>
                    </a:pathLst>
                  </a:cu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E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cxnSp>
            <p:nvCxnSpPr>
              <p:cNvPr id="324" name="Straight Connector 78">
                <a:extLst>
                  <a:ext uri="{FF2B5EF4-FFF2-40B4-BE49-F238E27FC236}">
                    <a16:creationId xmlns:a16="http://schemas.microsoft.com/office/drawing/2014/main" id="{29E62979-DC60-42FD-8B0F-30F9E4E6DA41}"/>
                  </a:ext>
                </a:extLst>
              </p:cNvPr>
              <p:cNvCxnSpPr/>
              <p:nvPr/>
            </p:nvCxnSpPr>
            <p:spPr bwMode="auto">
              <a:xfrm flipV="1">
                <a:off x="3752240" y="4630340"/>
                <a:ext cx="116882" cy="97357"/>
              </a:xfrm>
              <a:prstGeom prst="line">
                <a:avLst/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5" name="Straight Connector 79">
                <a:extLst>
                  <a:ext uri="{FF2B5EF4-FFF2-40B4-BE49-F238E27FC236}">
                    <a16:creationId xmlns:a16="http://schemas.microsoft.com/office/drawing/2014/main" id="{A80C0BB2-8180-4B71-A14A-5E7B31C0D7CF}"/>
                  </a:ext>
                </a:extLst>
              </p:cNvPr>
              <p:cNvCxnSpPr/>
              <p:nvPr/>
            </p:nvCxnSpPr>
            <p:spPr bwMode="auto">
              <a:xfrm flipV="1">
                <a:off x="3729718" y="4886103"/>
                <a:ext cx="116882" cy="97357"/>
              </a:xfrm>
              <a:prstGeom prst="line">
                <a:avLst/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22" name="TextBox 76">
              <a:extLst>
                <a:ext uri="{FF2B5EF4-FFF2-40B4-BE49-F238E27FC236}">
                  <a16:creationId xmlns:a16="http://schemas.microsoft.com/office/drawing/2014/main" id="{8BD7CDBC-F1B6-4C75-AEEC-F2E9C9B4E677}"/>
                </a:ext>
              </a:extLst>
            </p:cNvPr>
            <p:cNvSpPr txBox="1"/>
            <p:nvPr/>
          </p:nvSpPr>
          <p:spPr bwMode="auto">
            <a:xfrm>
              <a:off x="3614987" y="5133722"/>
              <a:ext cx="348813" cy="248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kumimoji="0" lang="en-IE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BPF</a:t>
              </a:r>
            </a:p>
          </p:txBody>
        </p:sp>
      </p:grpSp>
      <p:sp>
        <p:nvSpPr>
          <p:cNvPr id="336" name="Isosceles Triangle 90">
            <a:extLst>
              <a:ext uri="{FF2B5EF4-FFF2-40B4-BE49-F238E27FC236}">
                <a16:creationId xmlns:a16="http://schemas.microsoft.com/office/drawing/2014/main" id="{830D9790-4F7F-4429-BDD6-600E83847C78}"/>
              </a:ext>
            </a:extLst>
          </p:cNvPr>
          <p:cNvSpPr/>
          <p:nvPr/>
        </p:nvSpPr>
        <p:spPr bwMode="auto">
          <a:xfrm rot="16200000">
            <a:off x="7226813" y="5067952"/>
            <a:ext cx="463509" cy="413100"/>
          </a:xfrm>
          <a:prstGeom prst="triangl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IE" dirty="0">
              <a:solidFill>
                <a:srgbClr val="000000"/>
              </a:solidFill>
            </a:endParaRPr>
          </a:p>
        </p:txBody>
      </p:sp>
      <p:sp>
        <p:nvSpPr>
          <p:cNvPr id="337" name="TextBox 91">
            <a:extLst>
              <a:ext uri="{FF2B5EF4-FFF2-40B4-BE49-F238E27FC236}">
                <a16:creationId xmlns:a16="http://schemas.microsoft.com/office/drawing/2014/main" id="{94DFA1C9-F107-4FA2-BD06-58BC198216EE}"/>
              </a:ext>
            </a:extLst>
          </p:cNvPr>
          <p:cNvSpPr txBox="1"/>
          <p:nvPr/>
        </p:nvSpPr>
        <p:spPr bwMode="auto">
          <a:xfrm>
            <a:off x="7423247" y="5585299"/>
            <a:ext cx="35682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IE" sz="10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LNA</a:t>
            </a:r>
          </a:p>
        </p:txBody>
      </p:sp>
      <p:cxnSp>
        <p:nvCxnSpPr>
          <p:cNvPr id="338" name="Straight Arrow Connector 103">
            <a:extLst>
              <a:ext uri="{FF2B5EF4-FFF2-40B4-BE49-F238E27FC236}">
                <a16:creationId xmlns:a16="http://schemas.microsoft.com/office/drawing/2014/main" id="{459F5041-3A62-47B2-A2BE-F3D238AB481D}"/>
              </a:ext>
            </a:extLst>
          </p:cNvPr>
          <p:cNvCxnSpPr/>
          <p:nvPr/>
        </p:nvCxnSpPr>
        <p:spPr bwMode="auto">
          <a:xfrm>
            <a:off x="5687539" y="4613831"/>
            <a:ext cx="0" cy="345433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9" name="Straight Arrow Connector 106">
            <a:extLst>
              <a:ext uri="{FF2B5EF4-FFF2-40B4-BE49-F238E27FC236}">
                <a16:creationId xmlns:a16="http://schemas.microsoft.com/office/drawing/2014/main" id="{9AB270EA-3A5C-4256-8FDD-AB8FC418C38C}"/>
              </a:ext>
            </a:extLst>
          </p:cNvPr>
          <p:cNvCxnSpPr/>
          <p:nvPr/>
        </p:nvCxnSpPr>
        <p:spPr bwMode="auto">
          <a:xfrm flipV="1">
            <a:off x="5660745" y="2685676"/>
            <a:ext cx="0" cy="409501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40" name="Picture 107">
            <a:extLst>
              <a:ext uri="{FF2B5EF4-FFF2-40B4-BE49-F238E27FC236}">
                <a16:creationId xmlns:a16="http://schemas.microsoft.com/office/drawing/2014/main" id="{3323265F-3C6A-44B0-B57B-48D71F684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791" y="1837238"/>
            <a:ext cx="1442201" cy="1229113"/>
          </a:xfrm>
          <a:prstGeom prst="rect">
            <a:avLst/>
          </a:prstGeom>
        </p:spPr>
      </p:pic>
      <p:pic>
        <p:nvPicPr>
          <p:cNvPr id="341" name="Picture 108">
            <a:extLst>
              <a:ext uri="{FF2B5EF4-FFF2-40B4-BE49-F238E27FC236}">
                <a16:creationId xmlns:a16="http://schemas.microsoft.com/office/drawing/2014/main" id="{FC029661-E4CC-471D-965E-117A042B8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550" y="4836879"/>
            <a:ext cx="1402757" cy="1160022"/>
          </a:xfrm>
          <a:prstGeom prst="rect">
            <a:avLst/>
          </a:prstGeom>
        </p:spPr>
      </p:pic>
      <p:sp>
        <p:nvSpPr>
          <p:cNvPr id="342" name="TextBox 109">
            <a:extLst>
              <a:ext uri="{FF2B5EF4-FFF2-40B4-BE49-F238E27FC236}">
                <a16:creationId xmlns:a16="http://schemas.microsoft.com/office/drawing/2014/main" id="{992A0B27-1874-4819-848C-0F2EDDC8A38F}"/>
              </a:ext>
            </a:extLst>
          </p:cNvPr>
          <p:cNvSpPr txBox="1"/>
          <p:nvPr/>
        </p:nvSpPr>
        <p:spPr bwMode="auto">
          <a:xfrm>
            <a:off x="2390596" y="2074380"/>
            <a:ext cx="1089401" cy="32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IE" sz="140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FPGA / DFE</a:t>
            </a:r>
          </a:p>
        </p:txBody>
      </p:sp>
      <p:cxnSp>
        <p:nvCxnSpPr>
          <p:cNvPr id="343" name="Straight Arrow Connector 112">
            <a:extLst>
              <a:ext uri="{FF2B5EF4-FFF2-40B4-BE49-F238E27FC236}">
                <a16:creationId xmlns:a16="http://schemas.microsoft.com/office/drawing/2014/main" id="{297BC266-D0BA-4E23-A686-989A41F59E6E}"/>
              </a:ext>
            </a:extLst>
          </p:cNvPr>
          <p:cNvCxnSpPr/>
          <p:nvPr/>
        </p:nvCxnSpPr>
        <p:spPr bwMode="auto">
          <a:xfrm>
            <a:off x="1091402" y="3803320"/>
            <a:ext cx="1158949" cy="0"/>
          </a:xfrm>
          <a:prstGeom prst="straightConnector1">
            <a:avLst/>
          </a:prstGeom>
          <a:solidFill>
            <a:schemeClr val="tx2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44" name="TextBox 113">
            <a:extLst>
              <a:ext uri="{FF2B5EF4-FFF2-40B4-BE49-F238E27FC236}">
                <a16:creationId xmlns:a16="http://schemas.microsoft.com/office/drawing/2014/main" id="{A127D00F-CC6F-4542-ABE0-7CA92694EAC1}"/>
              </a:ext>
            </a:extLst>
          </p:cNvPr>
          <p:cNvSpPr txBox="1"/>
          <p:nvPr/>
        </p:nvSpPr>
        <p:spPr bwMode="auto">
          <a:xfrm>
            <a:off x="914400" y="3085696"/>
            <a:ext cx="12817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IE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eCPRI</a:t>
            </a:r>
            <a:r>
              <a:rPr lang="en-IE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/ORAN</a:t>
            </a:r>
          </a:p>
          <a:p>
            <a:pPr algn="ctr">
              <a:lnSpc>
                <a:spcPct val="100000"/>
              </a:lnSpc>
            </a:pPr>
            <a:r>
              <a:rPr lang="en-IE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10GE</a:t>
            </a:r>
          </a:p>
        </p:txBody>
      </p:sp>
      <p:sp>
        <p:nvSpPr>
          <p:cNvPr id="345" name="TextBox 114">
            <a:extLst>
              <a:ext uri="{FF2B5EF4-FFF2-40B4-BE49-F238E27FC236}">
                <a16:creationId xmlns:a16="http://schemas.microsoft.com/office/drawing/2014/main" id="{DC26DFFD-15F2-44AF-A176-7178DCB1BF4D}"/>
              </a:ext>
            </a:extLst>
          </p:cNvPr>
          <p:cNvSpPr txBox="1"/>
          <p:nvPr/>
        </p:nvSpPr>
        <p:spPr bwMode="auto">
          <a:xfrm>
            <a:off x="1050575" y="3910717"/>
            <a:ext cx="11951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IE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Baseband </a:t>
            </a:r>
          </a:p>
          <a:p>
            <a:pPr>
              <a:lnSpc>
                <a:spcPct val="100000"/>
              </a:lnSpc>
            </a:pPr>
            <a:r>
              <a:rPr lang="en-IE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Interface</a:t>
            </a:r>
          </a:p>
        </p:txBody>
      </p:sp>
      <p:pic>
        <p:nvPicPr>
          <p:cNvPr id="346" name="Picture 115">
            <a:extLst>
              <a:ext uri="{FF2B5EF4-FFF2-40B4-BE49-F238E27FC236}">
                <a16:creationId xmlns:a16="http://schemas.microsoft.com/office/drawing/2014/main" id="{A2C15C48-522C-47BC-88AE-464E83A9ED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082459">
            <a:off x="9814204" y="1690636"/>
            <a:ext cx="475138" cy="512404"/>
          </a:xfrm>
          <a:prstGeom prst="rect">
            <a:avLst/>
          </a:prstGeom>
        </p:spPr>
      </p:pic>
      <p:sp>
        <p:nvSpPr>
          <p:cNvPr id="347" name="TextBox 118">
            <a:extLst>
              <a:ext uri="{FF2B5EF4-FFF2-40B4-BE49-F238E27FC236}">
                <a16:creationId xmlns:a16="http://schemas.microsoft.com/office/drawing/2014/main" id="{61C4D3B9-CD07-4D70-8513-682FA4C78157}"/>
              </a:ext>
            </a:extLst>
          </p:cNvPr>
          <p:cNvSpPr txBox="1"/>
          <p:nvPr/>
        </p:nvSpPr>
        <p:spPr bwMode="auto">
          <a:xfrm>
            <a:off x="5320721" y="1461364"/>
            <a:ext cx="9707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IE" b="1" kern="0" dirty="0">
                <a:solidFill>
                  <a:srgbClr val="FF0000"/>
                </a:solidFill>
              </a:rPr>
              <a:t>4GHz </a:t>
            </a:r>
          </a:p>
          <a:p>
            <a:pPr algn="ctr">
              <a:lnSpc>
                <a:spcPct val="100000"/>
              </a:lnSpc>
            </a:pPr>
            <a:r>
              <a:rPr lang="en-IE" b="1" kern="0" dirty="0">
                <a:solidFill>
                  <a:srgbClr val="FF0000"/>
                </a:solidFill>
              </a:rPr>
              <a:t>Sampling</a:t>
            </a:r>
          </a:p>
        </p:txBody>
      </p:sp>
      <p:pic>
        <p:nvPicPr>
          <p:cNvPr id="348" name="Picture 110">
            <a:extLst>
              <a:ext uri="{FF2B5EF4-FFF2-40B4-BE49-F238E27FC236}">
                <a16:creationId xmlns:a16="http://schemas.microsoft.com/office/drawing/2014/main" id="{893A578E-11F1-41A1-8091-49A4410405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6332" y="1543646"/>
            <a:ext cx="1209025" cy="514517"/>
          </a:xfrm>
          <a:prstGeom prst="rect">
            <a:avLst/>
          </a:prstGeom>
        </p:spPr>
      </p:pic>
      <p:sp>
        <p:nvSpPr>
          <p:cNvPr id="349" name="Rounded Rectangular Callout 111">
            <a:extLst>
              <a:ext uri="{FF2B5EF4-FFF2-40B4-BE49-F238E27FC236}">
                <a16:creationId xmlns:a16="http://schemas.microsoft.com/office/drawing/2014/main" id="{0CD93122-DF34-48F9-9F49-1E2A8FB4464D}"/>
              </a:ext>
            </a:extLst>
          </p:cNvPr>
          <p:cNvSpPr/>
          <p:nvPr/>
        </p:nvSpPr>
        <p:spPr bwMode="auto">
          <a:xfrm>
            <a:off x="3210460" y="3265572"/>
            <a:ext cx="1667908" cy="1106053"/>
          </a:xfrm>
          <a:prstGeom prst="wedgeRoundRectCallout">
            <a:avLst>
              <a:gd name="adj1" fmla="val 40984"/>
              <a:gd name="adj2" fmla="val -79073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E" sz="1400" dirty="0">
                <a:solidFill>
                  <a:srgbClr val="000000"/>
                </a:solidFill>
              </a:rPr>
              <a:t>Digital Frequency Shifting and Filtering</a:t>
            </a:r>
          </a:p>
        </p:txBody>
      </p:sp>
      <p:sp>
        <p:nvSpPr>
          <p:cNvPr id="350" name="TextBox 119">
            <a:extLst>
              <a:ext uri="{FF2B5EF4-FFF2-40B4-BE49-F238E27FC236}">
                <a16:creationId xmlns:a16="http://schemas.microsoft.com/office/drawing/2014/main" id="{0880B7E3-989F-4638-AC36-28AF5BD00B50}"/>
              </a:ext>
            </a:extLst>
          </p:cNvPr>
          <p:cNvSpPr txBox="1"/>
          <p:nvPr/>
        </p:nvSpPr>
        <p:spPr bwMode="auto">
          <a:xfrm>
            <a:off x="10232114" y="1424129"/>
            <a:ext cx="9178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IE" sz="1400" b="1" kern="0" dirty="0">
                <a:solidFill>
                  <a:srgbClr val="FF0000"/>
                </a:solidFill>
              </a:rPr>
              <a:t>3.5GHz</a:t>
            </a:r>
          </a:p>
          <a:p>
            <a:pPr>
              <a:lnSpc>
                <a:spcPct val="100000"/>
              </a:lnSpc>
            </a:pPr>
            <a:r>
              <a:rPr lang="en-IE" sz="1400" b="1" kern="0" dirty="0">
                <a:solidFill>
                  <a:srgbClr val="FF0000"/>
                </a:solidFill>
              </a:rPr>
              <a:t>RF Signal</a:t>
            </a:r>
          </a:p>
        </p:txBody>
      </p:sp>
      <p:sp>
        <p:nvSpPr>
          <p:cNvPr id="351" name="TextBox 92">
            <a:extLst>
              <a:ext uri="{FF2B5EF4-FFF2-40B4-BE49-F238E27FC236}">
                <a16:creationId xmlns:a16="http://schemas.microsoft.com/office/drawing/2014/main" id="{CCCE1505-11DC-4716-8CB5-4BFE9BBEB0A1}"/>
              </a:ext>
            </a:extLst>
          </p:cNvPr>
          <p:cNvSpPr txBox="1"/>
          <p:nvPr/>
        </p:nvSpPr>
        <p:spPr bwMode="auto">
          <a:xfrm>
            <a:off x="4367074" y="1583739"/>
            <a:ext cx="4818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IE" sz="14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DUC</a:t>
            </a:r>
          </a:p>
        </p:txBody>
      </p:sp>
      <p:sp>
        <p:nvSpPr>
          <p:cNvPr id="352" name="TextBox 120">
            <a:extLst>
              <a:ext uri="{FF2B5EF4-FFF2-40B4-BE49-F238E27FC236}">
                <a16:creationId xmlns:a16="http://schemas.microsoft.com/office/drawing/2014/main" id="{5BA30B22-9E30-47C7-A4E3-A31AFF1063AB}"/>
              </a:ext>
            </a:extLst>
          </p:cNvPr>
          <p:cNvSpPr txBox="1"/>
          <p:nvPr/>
        </p:nvSpPr>
        <p:spPr bwMode="auto">
          <a:xfrm>
            <a:off x="4420449" y="4601950"/>
            <a:ext cx="4818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IE" sz="14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DDC</a:t>
            </a:r>
          </a:p>
        </p:txBody>
      </p:sp>
      <p:sp>
        <p:nvSpPr>
          <p:cNvPr id="353" name="TextBox 121">
            <a:extLst>
              <a:ext uri="{FF2B5EF4-FFF2-40B4-BE49-F238E27FC236}">
                <a16:creationId xmlns:a16="http://schemas.microsoft.com/office/drawing/2014/main" id="{67B549C6-CA11-4848-8CF3-8F6C52494AD4}"/>
              </a:ext>
            </a:extLst>
          </p:cNvPr>
          <p:cNvSpPr txBox="1"/>
          <p:nvPr/>
        </p:nvSpPr>
        <p:spPr bwMode="auto">
          <a:xfrm>
            <a:off x="5544643" y="3531744"/>
            <a:ext cx="3343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IE" sz="10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</a:rPr>
              <a:t>PLL</a:t>
            </a:r>
          </a:p>
        </p:txBody>
      </p:sp>
      <p:sp>
        <p:nvSpPr>
          <p:cNvPr id="354" name="TextBox 122">
            <a:extLst>
              <a:ext uri="{FF2B5EF4-FFF2-40B4-BE49-F238E27FC236}">
                <a16:creationId xmlns:a16="http://schemas.microsoft.com/office/drawing/2014/main" id="{239B1A22-2F73-4797-A123-9B4B020C0B6D}"/>
              </a:ext>
            </a:extLst>
          </p:cNvPr>
          <p:cNvSpPr txBox="1"/>
          <p:nvPr/>
        </p:nvSpPr>
        <p:spPr bwMode="auto">
          <a:xfrm>
            <a:off x="5552819" y="3988844"/>
            <a:ext cx="3343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IE" sz="10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</a:rPr>
              <a:t>PLL</a:t>
            </a:r>
          </a:p>
        </p:txBody>
      </p:sp>
      <p:grpSp>
        <p:nvGrpSpPr>
          <p:cNvPr id="355" name="Group 123">
            <a:extLst>
              <a:ext uri="{FF2B5EF4-FFF2-40B4-BE49-F238E27FC236}">
                <a16:creationId xmlns:a16="http://schemas.microsoft.com/office/drawing/2014/main" id="{3711D0D9-20AD-4F8E-A372-A8E5C605065B}"/>
              </a:ext>
            </a:extLst>
          </p:cNvPr>
          <p:cNvGrpSpPr/>
          <p:nvPr/>
        </p:nvGrpSpPr>
        <p:grpSpPr>
          <a:xfrm>
            <a:off x="7415394" y="3697159"/>
            <a:ext cx="390179" cy="390179"/>
            <a:chOff x="3662570" y="3523031"/>
            <a:chExt cx="453590" cy="453590"/>
          </a:xfrm>
          <a:solidFill>
            <a:schemeClr val="bg1"/>
          </a:solidFill>
        </p:grpSpPr>
        <p:sp>
          <p:nvSpPr>
            <p:cNvPr id="356" name="Oval 124">
              <a:extLst>
                <a:ext uri="{FF2B5EF4-FFF2-40B4-BE49-F238E27FC236}">
                  <a16:creationId xmlns:a16="http://schemas.microsoft.com/office/drawing/2014/main" id="{7EF3E09B-F836-4EB7-8FD9-6DB2145FBF7F}"/>
                </a:ext>
              </a:extLst>
            </p:cNvPr>
            <p:cNvSpPr/>
            <p:nvPr/>
          </p:nvSpPr>
          <p:spPr bwMode="auto">
            <a:xfrm>
              <a:off x="3662570" y="3523031"/>
              <a:ext cx="453590" cy="45359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E" dirty="0">
                <a:solidFill>
                  <a:srgbClr val="000000"/>
                </a:solidFill>
              </a:endParaRPr>
            </a:p>
          </p:txBody>
        </p:sp>
        <p:grpSp>
          <p:nvGrpSpPr>
            <p:cNvPr id="357" name="Group 125">
              <a:extLst>
                <a:ext uri="{FF2B5EF4-FFF2-40B4-BE49-F238E27FC236}">
                  <a16:creationId xmlns:a16="http://schemas.microsoft.com/office/drawing/2014/main" id="{E0DDB646-29C6-43D8-A67C-DB4F64578460}"/>
                </a:ext>
              </a:extLst>
            </p:cNvPr>
            <p:cNvGrpSpPr/>
            <p:nvPr/>
          </p:nvGrpSpPr>
          <p:grpSpPr>
            <a:xfrm>
              <a:off x="3726547" y="3643317"/>
              <a:ext cx="331302" cy="186723"/>
              <a:chOff x="3916392" y="1354347"/>
              <a:chExt cx="1276710" cy="1033019"/>
            </a:xfrm>
            <a:grp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58" name="Freeform 126">
                <a:extLst>
                  <a:ext uri="{FF2B5EF4-FFF2-40B4-BE49-F238E27FC236}">
                    <a16:creationId xmlns:a16="http://schemas.microsoft.com/office/drawing/2014/main" id="{38A5C9CB-CE0A-40CA-9CB9-8CF6CED871E0}"/>
                  </a:ext>
                </a:extLst>
              </p:cNvPr>
              <p:cNvSpPr/>
              <p:nvPr/>
            </p:nvSpPr>
            <p:spPr bwMode="auto">
              <a:xfrm>
                <a:off x="3916392" y="1354347"/>
                <a:ext cx="638355" cy="517585"/>
              </a:xfrm>
              <a:custGeom>
                <a:avLst/>
                <a:gdLst>
                  <a:gd name="connsiteX0" fmla="*/ 0 w 638355"/>
                  <a:gd name="connsiteY0" fmla="*/ 517585 h 517585"/>
                  <a:gd name="connsiteX1" fmla="*/ 327804 w 638355"/>
                  <a:gd name="connsiteY1" fmla="*/ 0 h 517585"/>
                  <a:gd name="connsiteX2" fmla="*/ 638355 w 638355"/>
                  <a:gd name="connsiteY2" fmla="*/ 517585 h 517585"/>
                  <a:gd name="connsiteX3" fmla="*/ 638355 w 638355"/>
                  <a:gd name="connsiteY3" fmla="*/ 517585 h 51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8355" h="517585">
                    <a:moveTo>
                      <a:pt x="0" y="517585"/>
                    </a:moveTo>
                    <a:cubicBezTo>
                      <a:pt x="110706" y="258792"/>
                      <a:pt x="221412" y="0"/>
                      <a:pt x="327804" y="0"/>
                    </a:cubicBezTo>
                    <a:cubicBezTo>
                      <a:pt x="434196" y="0"/>
                      <a:pt x="638355" y="517585"/>
                      <a:pt x="638355" y="517585"/>
                    </a:cubicBezTo>
                    <a:lnTo>
                      <a:pt x="638355" y="517585"/>
                    </a:lnTo>
                  </a:path>
                </a:pathLst>
              </a:cu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9" name="Freeform 127">
                <a:extLst>
                  <a:ext uri="{FF2B5EF4-FFF2-40B4-BE49-F238E27FC236}">
                    <a16:creationId xmlns:a16="http://schemas.microsoft.com/office/drawing/2014/main" id="{B7BA1763-DCB2-490D-BB8E-5921D6DEBDF1}"/>
                  </a:ext>
                </a:extLst>
              </p:cNvPr>
              <p:cNvSpPr/>
              <p:nvPr/>
            </p:nvSpPr>
            <p:spPr bwMode="auto">
              <a:xfrm rot="10800000">
                <a:off x="4554747" y="1869781"/>
                <a:ext cx="638355" cy="517585"/>
              </a:xfrm>
              <a:custGeom>
                <a:avLst/>
                <a:gdLst>
                  <a:gd name="connsiteX0" fmla="*/ 0 w 638355"/>
                  <a:gd name="connsiteY0" fmla="*/ 517585 h 517585"/>
                  <a:gd name="connsiteX1" fmla="*/ 327804 w 638355"/>
                  <a:gd name="connsiteY1" fmla="*/ 0 h 517585"/>
                  <a:gd name="connsiteX2" fmla="*/ 638355 w 638355"/>
                  <a:gd name="connsiteY2" fmla="*/ 517585 h 517585"/>
                  <a:gd name="connsiteX3" fmla="*/ 638355 w 638355"/>
                  <a:gd name="connsiteY3" fmla="*/ 517585 h 51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8355" h="517585">
                    <a:moveTo>
                      <a:pt x="0" y="517585"/>
                    </a:moveTo>
                    <a:cubicBezTo>
                      <a:pt x="110706" y="258792"/>
                      <a:pt x="221412" y="0"/>
                      <a:pt x="327804" y="0"/>
                    </a:cubicBezTo>
                    <a:cubicBezTo>
                      <a:pt x="434196" y="0"/>
                      <a:pt x="638355" y="517585"/>
                      <a:pt x="638355" y="517585"/>
                    </a:cubicBezTo>
                    <a:lnTo>
                      <a:pt x="638355" y="517585"/>
                    </a:lnTo>
                  </a:path>
                </a:pathLst>
              </a:cu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360" name="TextBox 128">
            <a:extLst>
              <a:ext uri="{FF2B5EF4-FFF2-40B4-BE49-F238E27FC236}">
                <a16:creationId xmlns:a16="http://schemas.microsoft.com/office/drawing/2014/main" id="{C1C498ED-82EA-49F7-B4A5-E80DB1C84833}"/>
              </a:ext>
            </a:extLst>
          </p:cNvPr>
          <p:cNvSpPr txBox="1"/>
          <p:nvPr/>
        </p:nvSpPr>
        <p:spPr bwMode="auto">
          <a:xfrm>
            <a:off x="7887746" y="3741518"/>
            <a:ext cx="6822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IE" sz="10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</a:rPr>
              <a:t>Ref Clock</a:t>
            </a:r>
          </a:p>
        </p:txBody>
      </p:sp>
      <p:cxnSp>
        <p:nvCxnSpPr>
          <p:cNvPr id="361" name="Elbow Connector 96">
            <a:extLst>
              <a:ext uri="{FF2B5EF4-FFF2-40B4-BE49-F238E27FC236}">
                <a16:creationId xmlns:a16="http://schemas.microsoft.com/office/drawing/2014/main" id="{F11C0DBE-E7CE-40BF-AA63-D1050B1A1590}"/>
              </a:ext>
            </a:extLst>
          </p:cNvPr>
          <p:cNvCxnSpPr>
            <a:stCxn id="356" idx="0"/>
            <a:endCxn id="253" idx="6"/>
          </p:cNvCxnSpPr>
          <p:nvPr/>
        </p:nvCxnSpPr>
        <p:spPr bwMode="auto">
          <a:xfrm rot="16200000" flipV="1">
            <a:off x="6529122" y="2615796"/>
            <a:ext cx="408076" cy="1754649"/>
          </a:xfrm>
          <a:prstGeom prst="bentConnector2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2" name="Elbow Connector 98">
            <a:extLst>
              <a:ext uri="{FF2B5EF4-FFF2-40B4-BE49-F238E27FC236}">
                <a16:creationId xmlns:a16="http://schemas.microsoft.com/office/drawing/2014/main" id="{F971B1E4-725A-4C46-8EF4-B5FE79FF5328}"/>
              </a:ext>
            </a:extLst>
          </p:cNvPr>
          <p:cNvCxnSpPr>
            <a:stCxn id="356" idx="4"/>
            <a:endCxn id="258" idx="6"/>
          </p:cNvCxnSpPr>
          <p:nvPr/>
        </p:nvCxnSpPr>
        <p:spPr bwMode="auto">
          <a:xfrm rot="5400000">
            <a:off x="6586336" y="3383632"/>
            <a:ext cx="320443" cy="1727855"/>
          </a:xfrm>
          <a:prstGeom prst="bentConnector2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3" name="TextBox 129">
            <a:extLst>
              <a:ext uri="{FF2B5EF4-FFF2-40B4-BE49-F238E27FC236}">
                <a16:creationId xmlns:a16="http://schemas.microsoft.com/office/drawing/2014/main" id="{E58524A5-BD4C-40F1-B5FF-A290FBBBE61A}"/>
              </a:ext>
            </a:extLst>
          </p:cNvPr>
          <p:cNvSpPr txBox="1"/>
          <p:nvPr/>
        </p:nvSpPr>
        <p:spPr bwMode="auto">
          <a:xfrm>
            <a:off x="5723611" y="2906906"/>
            <a:ext cx="80727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IE" sz="10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</a:rPr>
              <a:t>3.93216GHz</a:t>
            </a:r>
          </a:p>
        </p:txBody>
      </p:sp>
      <p:sp>
        <p:nvSpPr>
          <p:cNvPr id="364" name="TextBox 130">
            <a:extLst>
              <a:ext uri="{FF2B5EF4-FFF2-40B4-BE49-F238E27FC236}">
                <a16:creationId xmlns:a16="http://schemas.microsoft.com/office/drawing/2014/main" id="{6AE28BAC-8148-4F40-AE49-5347AF8BFCC6}"/>
              </a:ext>
            </a:extLst>
          </p:cNvPr>
          <p:cNvSpPr txBox="1"/>
          <p:nvPr/>
        </p:nvSpPr>
        <p:spPr bwMode="auto">
          <a:xfrm>
            <a:off x="5741402" y="4645048"/>
            <a:ext cx="7367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IE" sz="10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</a:rPr>
              <a:t>4.9152GHz</a:t>
            </a:r>
          </a:p>
        </p:txBody>
      </p:sp>
      <p:sp>
        <p:nvSpPr>
          <p:cNvPr id="365" name="TextBox 131">
            <a:extLst>
              <a:ext uri="{FF2B5EF4-FFF2-40B4-BE49-F238E27FC236}">
                <a16:creationId xmlns:a16="http://schemas.microsoft.com/office/drawing/2014/main" id="{9DF33839-AE49-42EB-ABDA-252D2847E7DA}"/>
              </a:ext>
            </a:extLst>
          </p:cNvPr>
          <p:cNvSpPr txBox="1"/>
          <p:nvPr/>
        </p:nvSpPr>
        <p:spPr bwMode="auto">
          <a:xfrm>
            <a:off x="7892356" y="3955140"/>
            <a:ext cx="7447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IE" sz="10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</a:rPr>
              <a:t>245.76MHz</a:t>
            </a:r>
          </a:p>
        </p:txBody>
      </p:sp>
      <p:sp>
        <p:nvSpPr>
          <p:cNvPr id="366" name="TextBox 118">
            <a:extLst>
              <a:ext uri="{FF2B5EF4-FFF2-40B4-BE49-F238E27FC236}">
                <a16:creationId xmlns:a16="http://schemas.microsoft.com/office/drawing/2014/main" id="{693CD67B-398F-4284-B4EB-063CC56D514F}"/>
              </a:ext>
            </a:extLst>
          </p:cNvPr>
          <p:cNvSpPr txBox="1"/>
          <p:nvPr/>
        </p:nvSpPr>
        <p:spPr bwMode="auto">
          <a:xfrm>
            <a:off x="5366787" y="5514499"/>
            <a:ext cx="9707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IE" b="1" kern="0" dirty="0">
                <a:solidFill>
                  <a:srgbClr val="FF0000"/>
                </a:solidFill>
              </a:rPr>
              <a:t>6.5GHz </a:t>
            </a:r>
          </a:p>
          <a:p>
            <a:pPr algn="ctr">
              <a:lnSpc>
                <a:spcPct val="100000"/>
              </a:lnSpc>
            </a:pPr>
            <a:r>
              <a:rPr lang="en-IE" b="1" kern="0" dirty="0">
                <a:solidFill>
                  <a:srgbClr val="FF0000"/>
                </a:solidFill>
              </a:rPr>
              <a:t>Sampling</a:t>
            </a:r>
          </a:p>
        </p:txBody>
      </p:sp>
      <p:sp>
        <p:nvSpPr>
          <p:cNvPr id="367" name="TextBox 118">
            <a:extLst>
              <a:ext uri="{FF2B5EF4-FFF2-40B4-BE49-F238E27FC236}">
                <a16:creationId xmlns:a16="http://schemas.microsoft.com/office/drawing/2014/main" id="{BEEC15AE-725A-4121-93F2-346831EE5EEA}"/>
              </a:ext>
            </a:extLst>
          </p:cNvPr>
          <p:cNvSpPr txBox="1"/>
          <p:nvPr/>
        </p:nvSpPr>
        <p:spPr bwMode="auto">
          <a:xfrm>
            <a:off x="3557029" y="794166"/>
            <a:ext cx="44542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 b="1" kern="0" dirty="0">
                <a:solidFill>
                  <a:srgbClr val="FF0000"/>
                </a:solidFill>
              </a:rPr>
              <a:t>Xilinx</a:t>
            </a:r>
            <a:r>
              <a:rPr lang="ja-JP" altLang="en-US" b="1" kern="0" dirty="0">
                <a:solidFill>
                  <a:srgbClr val="FF0000"/>
                </a:solidFill>
              </a:rPr>
              <a:t> </a:t>
            </a:r>
            <a:r>
              <a:rPr lang="en-US" altLang="ja-JP" b="1" kern="0" dirty="0">
                <a:solidFill>
                  <a:srgbClr val="FF0000"/>
                </a:solidFill>
              </a:rPr>
              <a:t>: </a:t>
            </a:r>
            <a:r>
              <a:rPr lang="en-US" altLang="ja-JP" b="1" kern="0" dirty="0" err="1">
                <a:solidFill>
                  <a:srgbClr val="FF0000"/>
                </a:solidFill>
              </a:rPr>
              <a:t>RFSoC</a:t>
            </a:r>
            <a:r>
              <a:rPr lang="en-US" altLang="ja-JP" b="1" kern="0" dirty="0">
                <a:solidFill>
                  <a:srgbClr val="FF0000"/>
                </a:solidFill>
              </a:rPr>
              <a:t>, A/D&amp;D/A</a:t>
            </a:r>
            <a:r>
              <a:rPr lang="ja-JP" altLang="en-US" b="1" kern="0" dirty="0">
                <a:solidFill>
                  <a:srgbClr val="FF0000"/>
                </a:solidFill>
              </a:rPr>
              <a:t>が</a:t>
            </a:r>
            <a:r>
              <a:rPr lang="en-US" altLang="ja-JP" b="1" kern="0" dirty="0">
                <a:solidFill>
                  <a:srgbClr val="FF0000"/>
                </a:solidFill>
              </a:rPr>
              <a:t>FPGA</a:t>
            </a:r>
            <a:r>
              <a:rPr lang="ja-JP" altLang="en-US" b="1" kern="0" dirty="0">
                <a:solidFill>
                  <a:srgbClr val="FF0000"/>
                </a:solidFill>
              </a:rPr>
              <a:t>に入った！</a:t>
            </a:r>
            <a:endParaRPr lang="en-IE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486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1371600" y="152400"/>
            <a:ext cx="66294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ja-JP" altLang="en-US" sz="2800" spc="-5" dirty="0">
                <a:solidFill>
                  <a:schemeClr val="tx1"/>
                </a:solidFill>
              </a:rPr>
              <a:t>５</a:t>
            </a:r>
            <a:r>
              <a:rPr lang="en-US" altLang="ja-JP" sz="2800" spc="-5" dirty="0">
                <a:solidFill>
                  <a:schemeClr val="tx1"/>
                </a:solidFill>
              </a:rPr>
              <a:t>.</a:t>
            </a:r>
            <a:r>
              <a:rPr lang="ja-JP" altLang="en-US" sz="2800" spc="-5" dirty="0">
                <a:solidFill>
                  <a:schemeClr val="tx1"/>
                </a:solidFill>
              </a:rPr>
              <a:t> ハードウェア進化：ソフトウェア無線</a:t>
            </a:r>
            <a:r>
              <a:rPr lang="en-US" altLang="ja-JP" sz="2800" spc="-5" dirty="0">
                <a:solidFill>
                  <a:schemeClr val="tx1"/>
                </a:solidFill>
              </a:rPr>
              <a:t>(HW)</a:t>
            </a:r>
            <a:endParaRPr sz="2800" spc="-5" dirty="0">
              <a:solidFill>
                <a:schemeClr val="tx1"/>
              </a:solidFill>
            </a:endParaRP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F183D991-D5FA-4701-B85D-D802EFC1C024}"/>
              </a:ext>
            </a:extLst>
          </p:cNvPr>
          <p:cNvCxnSpPr>
            <a:cxnSpLocks/>
          </p:cNvCxnSpPr>
          <p:nvPr/>
        </p:nvCxnSpPr>
        <p:spPr>
          <a:xfrm flipH="1">
            <a:off x="6433455" y="3670599"/>
            <a:ext cx="500745" cy="4720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8">
            <a:extLst>
              <a:ext uri="{FF2B5EF4-FFF2-40B4-BE49-F238E27FC236}">
                <a16:creationId xmlns:a16="http://schemas.microsoft.com/office/drawing/2014/main" id="{C83E06D8-022A-48FD-9C74-0E20D129E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085564"/>
            <a:ext cx="7467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SDR</a:t>
            </a:r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ボード：　</a:t>
            </a:r>
            <a:r>
              <a:rPr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	</a:t>
            </a:r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ローカル５</a:t>
            </a:r>
            <a:r>
              <a:rPr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G</a:t>
            </a:r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で使える！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		Analog Devices</a:t>
            </a:r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社のボード：　</a:t>
            </a:r>
            <a:r>
              <a:rPr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100</a:t>
            </a:r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万円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		FPGA</a:t>
            </a:r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</a:t>
            </a:r>
            <a:r>
              <a:rPr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ARM</a:t>
            </a:r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もあり、</a:t>
            </a:r>
            <a:r>
              <a:rPr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Linux</a:t>
            </a:r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が動作する。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242EB40-3848-4F53-B2F3-506EFD524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918171"/>
            <a:ext cx="4497740" cy="2567668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27B379E-23E5-4BFF-AA23-E8F9A95A35ED}"/>
              </a:ext>
            </a:extLst>
          </p:cNvPr>
          <p:cNvSpPr/>
          <p:nvPr/>
        </p:nvSpPr>
        <p:spPr>
          <a:xfrm>
            <a:off x="1905000" y="2299946"/>
            <a:ext cx="2694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キャリア・ボード</a:t>
            </a:r>
            <a:endParaRPr lang="en-US" altLang="ja-JP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altLang="ja-JP" b="1" dirty="0">
                <a:solidFill>
                  <a:srgbClr val="000000"/>
                </a:solidFill>
                <a:latin typeface="Arial" panose="020B0604020202020204" pitchFamily="34" charset="0"/>
              </a:rPr>
              <a:t>ADRV2CRR-FMC: $599</a:t>
            </a:r>
            <a:endParaRPr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D529127-83E8-47A0-9814-6D4391C2A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449908" y="2760892"/>
            <a:ext cx="1316008" cy="2042624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C79A996-F774-44A2-8E25-8EB3255C488B}"/>
              </a:ext>
            </a:extLst>
          </p:cNvPr>
          <p:cNvSpPr/>
          <p:nvPr/>
        </p:nvSpPr>
        <p:spPr>
          <a:xfrm>
            <a:off x="7070455" y="2444865"/>
            <a:ext cx="4117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000000"/>
                </a:solidFill>
                <a:latin typeface="Arial" panose="020B0604020202020204" pitchFamily="34" charset="0"/>
              </a:rPr>
              <a:t>SDR</a:t>
            </a:r>
            <a:r>
              <a:rPr lang="ja-JP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ボード</a:t>
            </a:r>
            <a:r>
              <a:rPr lang="en-US" altLang="ja-JP" b="1" dirty="0">
                <a:solidFill>
                  <a:srgbClr val="000000"/>
                </a:solidFill>
                <a:latin typeface="Arial" panose="020B0604020202020204" pitchFamily="34" charset="0"/>
              </a:rPr>
              <a:t>(Sub-6GHz RF&amp;FPGA)</a:t>
            </a:r>
          </a:p>
          <a:p>
            <a:r>
              <a:rPr lang="en-US" altLang="ja-JP" b="1" dirty="0">
                <a:solidFill>
                  <a:srgbClr val="000000"/>
                </a:solidFill>
                <a:latin typeface="Arial" panose="020B0604020202020204" pitchFamily="34" charset="0"/>
              </a:rPr>
              <a:t>ADRV9009-ZU11EG RF SOM : $7999</a:t>
            </a:r>
            <a:endParaRPr lang="ja-JP" altLang="en-US" dirty="0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85F7F047-46B6-48F2-B635-B24BDC30C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364" y="4004124"/>
            <a:ext cx="7598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搭載</a:t>
            </a:r>
            <a:endParaRPr lang="en-US" altLang="ja-JP" sz="12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5361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C971E40-A20D-4ADE-B6AE-A752B9E76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835" y="1441791"/>
            <a:ext cx="2132978" cy="793002"/>
          </a:xfrm>
          <a:prstGeom prst="rect">
            <a:avLst/>
          </a:prstGeom>
        </p:spPr>
      </p:pic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1371600" y="152400"/>
            <a:ext cx="66294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ja-JP" altLang="en-US" sz="2800" spc="-5" dirty="0">
                <a:solidFill>
                  <a:schemeClr val="tx1"/>
                </a:solidFill>
              </a:rPr>
              <a:t>５</a:t>
            </a:r>
            <a:r>
              <a:rPr lang="en-US" altLang="ja-JP" sz="2800" spc="-5" dirty="0">
                <a:solidFill>
                  <a:schemeClr val="tx1"/>
                </a:solidFill>
              </a:rPr>
              <a:t>.</a:t>
            </a:r>
            <a:r>
              <a:rPr lang="ja-JP" altLang="en-US" sz="2800" spc="-5" dirty="0">
                <a:solidFill>
                  <a:schemeClr val="tx1"/>
                </a:solidFill>
              </a:rPr>
              <a:t>ハードウェア進化：ソフトウェア無線</a:t>
            </a:r>
            <a:r>
              <a:rPr lang="en-US" altLang="ja-JP" sz="2800" spc="-5" dirty="0">
                <a:solidFill>
                  <a:schemeClr val="tx1"/>
                </a:solidFill>
              </a:rPr>
              <a:t>(HW)</a:t>
            </a:r>
            <a:endParaRPr sz="2800" spc="-5" dirty="0">
              <a:solidFill>
                <a:schemeClr val="tx1"/>
              </a:solidFill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C83E06D8-022A-48FD-9C74-0E20D129E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982" y="908665"/>
            <a:ext cx="77136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RF</a:t>
            </a:r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回路：　</a:t>
            </a:r>
            <a:r>
              <a:rPr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28GHz</a:t>
            </a:r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ミリ波の高周波を低周波ﾍﾞｰｽﾊﾞﾝﾄﾞに変換する。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6" name="Text Box 8">
            <a:extLst>
              <a:ext uri="{FF2B5EF4-FFF2-40B4-BE49-F238E27FC236}">
                <a16:creationId xmlns:a16="http://schemas.microsoft.com/office/drawing/2014/main" id="{756144F2-05CC-4D89-8E3E-D2C8F2030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0812" y="2651166"/>
            <a:ext cx="12256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14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アンテナ</a:t>
            </a:r>
            <a:endParaRPr lang="en-US" altLang="ja-JP" sz="140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図 4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BE2E19B4-C109-414C-9588-CE489438B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438400"/>
            <a:ext cx="7215809" cy="3319272"/>
          </a:xfrm>
          <a:prstGeom prst="rect">
            <a:avLst/>
          </a:prstGeom>
        </p:spPr>
      </p:pic>
      <p:sp>
        <p:nvSpPr>
          <p:cNvPr id="22" name="Text Box 8">
            <a:extLst>
              <a:ext uri="{FF2B5EF4-FFF2-40B4-BE49-F238E27FC236}">
                <a16:creationId xmlns:a16="http://schemas.microsoft.com/office/drawing/2014/main" id="{23C2D210-2C57-4431-99BF-DFDAA2FD1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1906" y="1984168"/>
            <a:ext cx="27260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ダウンコンバータ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5" name="Text Box 8">
            <a:extLst>
              <a:ext uri="{FF2B5EF4-FFF2-40B4-BE49-F238E27FC236}">
                <a16:creationId xmlns:a16="http://schemas.microsoft.com/office/drawing/2014/main" id="{FAD530C7-6C6D-4310-BB89-6ABB6EED7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142119"/>
            <a:ext cx="304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アップコンバータ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35665D29-2517-47B5-880B-B135B95CBB96}"/>
              </a:ext>
            </a:extLst>
          </p:cNvPr>
          <p:cNvCxnSpPr>
            <a:cxnSpLocks/>
          </p:cNvCxnSpPr>
          <p:nvPr/>
        </p:nvCxnSpPr>
        <p:spPr>
          <a:xfrm flipH="1" flipV="1">
            <a:off x="7620000" y="4612602"/>
            <a:ext cx="609600" cy="5295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36F21155-A622-4E5A-A41F-02AF28430345}"/>
              </a:ext>
            </a:extLst>
          </p:cNvPr>
          <p:cNvCxnSpPr>
            <a:cxnSpLocks/>
          </p:cNvCxnSpPr>
          <p:nvPr/>
        </p:nvCxnSpPr>
        <p:spPr>
          <a:xfrm flipH="1">
            <a:off x="7657322" y="2438400"/>
            <a:ext cx="953278" cy="1690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9FC85E4B-9F7C-4984-8AD7-2F1B10CEBD98}"/>
              </a:ext>
            </a:extLst>
          </p:cNvPr>
          <p:cNvCxnSpPr/>
          <p:nvPr/>
        </p:nvCxnSpPr>
        <p:spPr>
          <a:xfrm>
            <a:off x="5029200" y="1984168"/>
            <a:ext cx="0" cy="395943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590D7D2A-0FAE-4D92-A11C-E75EC95E79CE}"/>
              </a:ext>
            </a:extLst>
          </p:cNvPr>
          <p:cNvCxnSpPr>
            <a:cxnSpLocks/>
          </p:cNvCxnSpPr>
          <p:nvPr/>
        </p:nvCxnSpPr>
        <p:spPr>
          <a:xfrm flipH="1">
            <a:off x="4038600" y="2362200"/>
            <a:ext cx="9906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8">
            <a:extLst>
              <a:ext uri="{FF2B5EF4-FFF2-40B4-BE49-F238E27FC236}">
                <a16:creationId xmlns:a16="http://schemas.microsoft.com/office/drawing/2014/main" id="{C183BBB9-237C-4ED4-A970-CC21CD151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981196"/>
            <a:ext cx="12256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1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SDR</a:t>
            </a:r>
            <a:r>
              <a:rPr lang="ja-JP" altLang="en-US" sz="1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ボード</a:t>
            </a:r>
            <a:endParaRPr lang="en-US" altLang="ja-JP" sz="14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457C5CF1-767C-4CE7-B393-3C3E6D119907}"/>
              </a:ext>
            </a:extLst>
          </p:cNvPr>
          <p:cNvCxnSpPr/>
          <p:nvPr/>
        </p:nvCxnSpPr>
        <p:spPr>
          <a:xfrm>
            <a:off x="8915400" y="3590205"/>
            <a:ext cx="7420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CD36974E-F22E-42BA-935A-53270A464215}"/>
              </a:ext>
            </a:extLst>
          </p:cNvPr>
          <p:cNvCxnSpPr>
            <a:cxnSpLocks/>
          </p:cNvCxnSpPr>
          <p:nvPr/>
        </p:nvCxnSpPr>
        <p:spPr>
          <a:xfrm>
            <a:off x="9657426" y="3140336"/>
            <a:ext cx="0" cy="44986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二等辺三角形 34">
            <a:extLst>
              <a:ext uri="{FF2B5EF4-FFF2-40B4-BE49-F238E27FC236}">
                <a16:creationId xmlns:a16="http://schemas.microsoft.com/office/drawing/2014/main" id="{D353D955-526A-4754-8336-8C72F04CDFB7}"/>
              </a:ext>
            </a:extLst>
          </p:cNvPr>
          <p:cNvSpPr/>
          <p:nvPr/>
        </p:nvSpPr>
        <p:spPr>
          <a:xfrm flipV="1">
            <a:off x="9458551" y="2818807"/>
            <a:ext cx="397749" cy="307777"/>
          </a:xfrm>
          <a:prstGeom prst="triangl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38A868F7-6014-4261-9345-F377FA4EC10D}"/>
              </a:ext>
            </a:extLst>
          </p:cNvPr>
          <p:cNvCxnSpPr>
            <a:cxnSpLocks/>
          </p:cNvCxnSpPr>
          <p:nvPr/>
        </p:nvCxnSpPr>
        <p:spPr>
          <a:xfrm>
            <a:off x="5029200" y="2362200"/>
            <a:ext cx="762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8">
            <a:extLst>
              <a:ext uri="{FF2B5EF4-FFF2-40B4-BE49-F238E27FC236}">
                <a16:creationId xmlns:a16="http://schemas.microsoft.com/office/drawing/2014/main" id="{6B1FEDEC-513B-4954-8906-FDE1CABFE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6108" y="1958934"/>
            <a:ext cx="12256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1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RF</a:t>
            </a:r>
            <a:r>
              <a:rPr lang="ja-JP" altLang="en-US" sz="1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ボード</a:t>
            </a:r>
            <a:endParaRPr lang="en-US" altLang="ja-JP" sz="14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10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1371600" y="152400"/>
            <a:ext cx="66294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ja-JP" altLang="en-US" sz="2800" spc="-5" dirty="0">
                <a:solidFill>
                  <a:schemeClr val="tx1"/>
                </a:solidFill>
              </a:rPr>
              <a:t>５</a:t>
            </a:r>
            <a:r>
              <a:rPr lang="en-US" altLang="ja-JP" sz="2800" spc="-5" dirty="0">
                <a:solidFill>
                  <a:schemeClr val="tx1"/>
                </a:solidFill>
              </a:rPr>
              <a:t>.</a:t>
            </a:r>
            <a:r>
              <a:rPr lang="ja-JP" altLang="en-US" sz="2800" spc="-5" dirty="0">
                <a:solidFill>
                  <a:schemeClr val="tx1"/>
                </a:solidFill>
              </a:rPr>
              <a:t> ハードウェア進化：ソフトウェア無線</a:t>
            </a:r>
            <a:r>
              <a:rPr lang="en-US" altLang="ja-JP" sz="2800" spc="-5" dirty="0">
                <a:solidFill>
                  <a:schemeClr val="tx1"/>
                </a:solidFill>
              </a:rPr>
              <a:t>(HW)</a:t>
            </a:r>
            <a:endParaRPr sz="2800" spc="-5" dirty="0">
              <a:solidFill>
                <a:schemeClr val="tx1"/>
              </a:solidFill>
            </a:endParaRPr>
          </a:p>
        </p:txBody>
      </p:sp>
      <p:pic>
        <p:nvPicPr>
          <p:cNvPr id="10" name="図 9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39F897D3-DAFA-4FFB-BD06-65596856FF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24" y="1447800"/>
            <a:ext cx="10040751" cy="4696480"/>
          </a:xfrm>
          <a:prstGeom prst="rect">
            <a:avLst/>
          </a:prstGeom>
        </p:spPr>
      </p:pic>
      <p:sp>
        <p:nvSpPr>
          <p:cNvPr id="11" name="Text Box 8">
            <a:extLst>
              <a:ext uri="{FF2B5EF4-FFF2-40B4-BE49-F238E27FC236}">
                <a16:creationId xmlns:a16="http://schemas.microsoft.com/office/drawing/2014/main" id="{13DAD050-88E2-430B-8837-2095F2389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982" y="908665"/>
            <a:ext cx="77136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Xilinx FPGA</a:t>
            </a:r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　</a:t>
            </a:r>
            <a:r>
              <a:rPr lang="en-US" altLang="ja-JP" sz="2000" dirty="0" err="1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RFSoC</a:t>
            </a:r>
            <a:r>
              <a:rPr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, </a:t>
            </a:r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超高速</a:t>
            </a:r>
            <a:r>
              <a:rPr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A/D&amp;D/A(4GSPS)</a:t>
            </a:r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</a:t>
            </a:r>
            <a:r>
              <a:rPr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8ch</a:t>
            </a:r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も内蔵！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1230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1371600" y="152400"/>
            <a:ext cx="66294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ja-JP" altLang="en-US" sz="2800" spc="-5" dirty="0">
                <a:solidFill>
                  <a:schemeClr val="tx1"/>
                </a:solidFill>
              </a:rPr>
              <a:t>５</a:t>
            </a:r>
            <a:r>
              <a:rPr lang="en-US" altLang="ja-JP" sz="2800" spc="-5" dirty="0">
                <a:solidFill>
                  <a:schemeClr val="tx1"/>
                </a:solidFill>
              </a:rPr>
              <a:t>.</a:t>
            </a:r>
            <a:r>
              <a:rPr lang="ja-JP" altLang="en-US" sz="2800" spc="-5" dirty="0">
                <a:solidFill>
                  <a:schemeClr val="tx1"/>
                </a:solidFill>
              </a:rPr>
              <a:t> ハードウェア進化：ソフトウェア無線</a:t>
            </a:r>
            <a:r>
              <a:rPr lang="en-US" altLang="ja-JP" sz="2800" spc="-5" dirty="0">
                <a:solidFill>
                  <a:schemeClr val="tx1"/>
                </a:solidFill>
              </a:rPr>
              <a:t>(HW)</a:t>
            </a:r>
            <a:endParaRPr sz="2800" spc="-5" dirty="0">
              <a:solidFill>
                <a:schemeClr val="tx1"/>
              </a:solidFill>
            </a:endParaRPr>
          </a:p>
        </p:txBody>
      </p:sp>
      <p:pic>
        <p:nvPicPr>
          <p:cNvPr id="5" name="図 4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4EB56E2B-B125-4033-9843-26B4F3847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8200"/>
            <a:ext cx="6439067" cy="5431971"/>
          </a:xfrm>
          <a:prstGeom prst="rect">
            <a:avLst/>
          </a:prstGeom>
        </p:spPr>
      </p:pic>
      <p:sp>
        <p:nvSpPr>
          <p:cNvPr id="6" name="テキスト ボックス 113">
            <a:extLst>
              <a:ext uri="{FF2B5EF4-FFF2-40B4-BE49-F238E27FC236}">
                <a16:creationId xmlns:a16="http://schemas.microsoft.com/office/drawing/2014/main" id="{AAA89D4E-AF97-403D-A696-09BEB4723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438400"/>
            <a:ext cx="5029200" cy="206210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4GHz</a:t>
            </a:r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サンプリングなので</a:t>
            </a:r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2GHz</a:t>
            </a:r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帯域をカバー</a:t>
            </a:r>
            <a:endParaRPr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しかし、そんなに広帯域は余りない、、、</a:t>
            </a:r>
            <a:endParaRPr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endParaRPr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DDC(Digital Down Converter)</a:t>
            </a:r>
          </a:p>
          <a:p>
            <a:pPr eaLnBrk="1" hangingPunct="1"/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DUC(</a:t>
            </a:r>
            <a:r>
              <a:rPr lang="en-US" altLang="ja-JP" sz="1600" b="1" dirty="0" err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Didital</a:t>
            </a:r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UP Converter)</a:t>
            </a:r>
          </a:p>
          <a:p>
            <a:pPr eaLnBrk="1" hangingPunct="1"/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これらを駆使して、シンプルにプログラマブルに！</a:t>
            </a:r>
            <a:endParaRPr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endParaRPr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ソフトウェア無線</a:t>
            </a:r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(SDR)</a:t>
            </a:r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を５</a:t>
            </a:r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</a:t>
            </a:r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に応用する。</a:t>
            </a:r>
            <a:endParaRPr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1232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1371600" y="152400"/>
            <a:ext cx="212217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ja-JP" altLang="en-US" sz="2800" spc="-5" dirty="0">
                <a:solidFill>
                  <a:schemeClr val="tx1"/>
                </a:solidFill>
              </a:rPr>
              <a:t>１</a:t>
            </a:r>
            <a:r>
              <a:rPr lang="en-US" altLang="ja-JP" sz="2800" spc="-5" dirty="0">
                <a:solidFill>
                  <a:schemeClr val="tx1"/>
                </a:solidFill>
              </a:rPr>
              <a:t>.</a:t>
            </a:r>
            <a:r>
              <a:rPr lang="ja-JP" altLang="en-US" sz="2800" spc="-5" dirty="0">
                <a:solidFill>
                  <a:schemeClr val="tx1"/>
                </a:solidFill>
              </a:rPr>
              <a:t> 会社紹介</a:t>
            </a:r>
            <a:endParaRPr sz="2800" spc="-5" dirty="0">
              <a:solidFill>
                <a:schemeClr val="tx1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F5C892-EE91-4E91-A8FF-45E2A367C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586" y="1491615"/>
            <a:ext cx="3522518" cy="3874770"/>
          </a:xfrm>
          <a:prstGeom prst="rect">
            <a:avLst/>
          </a:prstGeom>
        </p:spPr>
      </p:pic>
      <p:sp>
        <p:nvSpPr>
          <p:cNvPr id="11" name="Text Box 8">
            <a:extLst>
              <a:ext uri="{FF2B5EF4-FFF2-40B4-BE49-F238E27FC236}">
                <a16:creationId xmlns:a16="http://schemas.microsoft.com/office/drawing/2014/main" id="{F00FA987-17D2-4EC8-A413-608018AF4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944421"/>
            <a:ext cx="63246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2001</a:t>
            </a:r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年設立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無線研究所向けの一品物測定器を開発・製造する会社。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A/D&amp;D/A,FPGA</a:t>
            </a:r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の最新ボードが主力製品。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品質目標：　納期優先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従業員：　４名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下記の</a:t>
            </a:r>
            <a:r>
              <a:rPr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社のパートナー企業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50DD1AC-3240-4780-A542-B70302D267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661535"/>
            <a:ext cx="3333750" cy="70485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6521C19-849F-4E08-94B1-0F7BD893D7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175620"/>
            <a:ext cx="2449305" cy="167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1371600" y="152400"/>
            <a:ext cx="66294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ja-JP" altLang="en-US" sz="2800" spc="-5" dirty="0">
                <a:solidFill>
                  <a:schemeClr val="tx1"/>
                </a:solidFill>
              </a:rPr>
              <a:t>５</a:t>
            </a:r>
            <a:r>
              <a:rPr lang="en-US" altLang="ja-JP" sz="2800" spc="-5" dirty="0">
                <a:solidFill>
                  <a:schemeClr val="tx1"/>
                </a:solidFill>
              </a:rPr>
              <a:t>.</a:t>
            </a:r>
            <a:r>
              <a:rPr lang="ja-JP" altLang="en-US" sz="2800" spc="-5" dirty="0">
                <a:solidFill>
                  <a:schemeClr val="tx1"/>
                </a:solidFill>
              </a:rPr>
              <a:t>ハードウェアの進化：アンテナ</a:t>
            </a:r>
            <a:r>
              <a:rPr lang="en-US" altLang="ja-JP" sz="2800" spc="-5" dirty="0">
                <a:solidFill>
                  <a:schemeClr val="tx1"/>
                </a:solidFill>
              </a:rPr>
              <a:t>(HW)</a:t>
            </a:r>
            <a:endParaRPr sz="2800" spc="-5" dirty="0">
              <a:solidFill>
                <a:schemeClr val="tx1"/>
              </a:solidFill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C83E06D8-022A-48FD-9C74-0E20D129E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9338" y="858627"/>
            <a:ext cx="6353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28GHz</a:t>
            </a:r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アンテナ：　各種あり、顧客ニーズに合わせる。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D38442E-7CC1-42A2-B6C8-F4ACD3F8C3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22" y="1592302"/>
            <a:ext cx="1131663" cy="1443038"/>
          </a:xfrm>
          <a:prstGeom prst="rect">
            <a:avLst/>
          </a:prstGeom>
        </p:spPr>
      </p:pic>
      <p:sp>
        <p:nvSpPr>
          <p:cNvPr id="11" name="Text Box 8">
            <a:extLst>
              <a:ext uri="{FF2B5EF4-FFF2-40B4-BE49-F238E27FC236}">
                <a16:creationId xmlns:a16="http://schemas.microsoft.com/office/drawing/2014/main" id="{12E07619-ECF0-4F87-ACD4-7AA700DEA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753" y="3156990"/>
            <a:ext cx="1371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4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ホーンアンテナ</a:t>
            </a:r>
            <a:endParaRPr lang="en-US" altLang="ja-JP" sz="140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図 9" descr="光 が含まれている画像&#10;&#10;自動的に生成された説明">
            <a:extLst>
              <a:ext uri="{FF2B5EF4-FFF2-40B4-BE49-F238E27FC236}">
                <a16:creationId xmlns:a16="http://schemas.microsoft.com/office/drawing/2014/main" id="{D9730C40-C0EA-439A-B365-178DAAF3E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22" y="3733800"/>
            <a:ext cx="1133856" cy="1133856"/>
          </a:xfrm>
          <a:prstGeom prst="rect">
            <a:avLst/>
          </a:prstGeom>
        </p:spPr>
      </p:pic>
      <p:sp>
        <p:nvSpPr>
          <p:cNvPr id="15" name="Text Box 8">
            <a:extLst>
              <a:ext uri="{FF2B5EF4-FFF2-40B4-BE49-F238E27FC236}">
                <a16:creationId xmlns:a16="http://schemas.microsoft.com/office/drawing/2014/main" id="{E15872BE-D267-4156-8959-054CC57E7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22" y="4713767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4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無指向性アンテナ</a:t>
            </a:r>
            <a:endParaRPr lang="en-US" altLang="ja-JP" sz="140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14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キャンドックス製</a:t>
            </a:r>
            <a:endParaRPr lang="en-US" altLang="ja-JP" sz="140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3" name="図 12" descr="座る, ブルー, ホワイト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85BD804D-D233-4EB9-B994-77572A7490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577" y="1502152"/>
            <a:ext cx="1819068" cy="1639340"/>
          </a:xfrm>
          <a:prstGeom prst="rect">
            <a:avLst/>
          </a:prstGeom>
        </p:spPr>
      </p:pic>
      <p:pic>
        <p:nvPicPr>
          <p:cNvPr id="17" name="図 16" descr="屋内, ホワイト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E23E1A51-903D-4FD5-A992-410420E134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412" y="1596966"/>
            <a:ext cx="1819068" cy="2596630"/>
          </a:xfrm>
          <a:prstGeom prst="rect">
            <a:avLst/>
          </a:prstGeom>
        </p:spPr>
      </p:pic>
      <p:sp>
        <p:nvSpPr>
          <p:cNvPr id="19" name="Text Box 8">
            <a:extLst>
              <a:ext uri="{FF2B5EF4-FFF2-40B4-BE49-F238E27FC236}">
                <a16:creationId xmlns:a16="http://schemas.microsoft.com/office/drawing/2014/main" id="{F26BDD0E-7F95-4A93-9329-09D3202FD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0150" y="4236438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14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64</a:t>
            </a:r>
            <a:r>
              <a:rPr lang="ja-JP" altLang="en-US" sz="14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素子アンテナ</a:t>
            </a:r>
            <a:endParaRPr lang="en-US" altLang="ja-JP" sz="140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/>
            <a:r>
              <a:rPr lang="ja-JP" altLang="en-US" sz="14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三菱電機製</a:t>
            </a:r>
            <a:endParaRPr lang="en-US" altLang="ja-JP" sz="140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0" name="Text Box 8">
            <a:extLst>
              <a:ext uri="{FF2B5EF4-FFF2-40B4-BE49-F238E27FC236}">
                <a16:creationId xmlns:a16="http://schemas.microsoft.com/office/drawing/2014/main" id="{5DF0B17A-9605-4775-A5BF-22AF11FFD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916" y="3218581"/>
            <a:ext cx="198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14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超多素子素子アンテナ</a:t>
            </a:r>
            <a:endParaRPr lang="en-US" altLang="ja-JP" sz="140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/>
            <a:r>
              <a:rPr lang="en-US" altLang="ja-JP" sz="14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NEC</a:t>
            </a:r>
            <a:r>
              <a:rPr lang="ja-JP" altLang="en-US" sz="14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製</a:t>
            </a:r>
            <a:endParaRPr lang="en-US" altLang="ja-JP" sz="140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1" name="図 20" descr="人の手&#10;&#10;自動的に生成された説明">
            <a:extLst>
              <a:ext uri="{FF2B5EF4-FFF2-40B4-BE49-F238E27FC236}">
                <a16:creationId xmlns:a16="http://schemas.microsoft.com/office/drawing/2014/main" id="{04DF0EE3-EFC1-4FDD-9F29-932BBF0BD7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118" y="4111132"/>
            <a:ext cx="1736758" cy="1287721"/>
          </a:xfrm>
          <a:prstGeom prst="rect">
            <a:avLst/>
          </a:prstGeom>
        </p:spPr>
      </p:pic>
      <p:sp>
        <p:nvSpPr>
          <p:cNvPr id="23" name="Text Box 8">
            <a:extLst>
              <a:ext uri="{FF2B5EF4-FFF2-40B4-BE49-F238E27FC236}">
                <a16:creationId xmlns:a16="http://schemas.microsoft.com/office/drawing/2014/main" id="{EA7C64D1-98FD-459A-BBD6-2BA7C8175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645" y="5402922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14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ガラスアンテナ</a:t>
            </a:r>
            <a:endParaRPr lang="en-US" altLang="ja-JP" sz="140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/>
            <a:r>
              <a:rPr lang="en-US" altLang="ja-JP" sz="14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AGC</a:t>
            </a:r>
            <a:r>
              <a:rPr lang="ja-JP" altLang="en-US" sz="14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製</a:t>
            </a:r>
            <a:endParaRPr lang="en-US" altLang="ja-JP" sz="140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4" name="図 23" descr="屋内, ボックス, 座る, 写真 が含まれている画像&#10;&#10;自動的に生成された説明">
            <a:extLst>
              <a:ext uri="{FF2B5EF4-FFF2-40B4-BE49-F238E27FC236}">
                <a16:creationId xmlns:a16="http://schemas.microsoft.com/office/drawing/2014/main" id="{FB6CE0F2-FD57-41C7-9933-CFEF4D7343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63" y="1592301"/>
            <a:ext cx="3463037" cy="2349918"/>
          </a:xfrm>
          <a:prstGeom prst="rect">
            <a:avLst/>
          </a:prstGeom>
        </p:spPr>
      </p:pic>
      <p:sp>
        <p:nvSpPr>
          <p:cNvPr id="26" name="Text Box 8">
            <a:extLst>
              <a:ext uri="{FF2B5EF4-FFF2-40B4-BE49-F238E27FC236}">
                <a16:creationId xmlns:a16="http://schemas.microsoft.com/office/drawing/2014/main" id="{756144F2-05CC-4D89-8E3E-D2C8F2030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7656" y="4097909"/>
            <a:ext cx="22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14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Massive MIMO</a:t>
            </a:r>
            <a:r>
              <a:rPr lang="ja-JP" altLang="en-US" sz="14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アンテナ</a:t>
            </a:r>
            <a:endParaRPr lang="en-US" altLang="ja-JP" sz="140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eaLnBrk="1" hangingPunct="1"/>
            <a:r>
              <a:rPr lang="ja-JP" altLang="en-US" sz="14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ソフトバンク様</a:t>
            </a:r>
            <a:endParaRPr lang="en-US" altLang="ja-JP" sz="140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76276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5">
            <a:extLst>
              <a:ext uri="{FF2B5EF4-FFF2-40B4-BE49-F238E27FC236}">
                <a16:creationId xmlns:a16="http://schemas.microsoft.com/office/drawing/2014/main" id="{73A1BA0F-D926-4652-BD76-6E46A4115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600200"/>
            <a:ext cx="8534400" cy="351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AAE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18558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415" tIns="34208" rIns="68415" bIns="34208">
            <a:spAutoFit/>
          </a:bodyPr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１．会社紹介</a:t>
            </a:r>
            <a:endParaRPr lang="en-US" altLang="ja-JP" sz="3200" b="1" dirty="0">
              <a:solidFill>
                <a:schemeClr val="tx2">
                  <a:lumMod val="20000"/>
                  <a:lumOff val="80000"/>
                </a:schemeClr>
              </a:solidFill>
              <a:latin typeface="+mn-ea"/>
              <a:ea typeface="+mn-ea"/>
            </a:endParaRPr>
          </a:p>
          <a:p>
            <a:pPr eaLnBrk="1" hangingPunct="1"/>
            <a:r>
              <a:rPr lang="ja-JP" alt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２．ローカル５</a:t>
            </a:r>
            <a:r>
              <a:rPr lang="en-US" altLang="ja-JP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G</a:t>
            </a:r>
            <a:r>
              <a:rPr lang="ja-JP" alt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とは？</a:t>
            </a:r>
            <a:endParaRPr lang="en-US" altLang="ja-JP" sz="3200" b="1" dirty="0">
              <a:solidFill>
                <a:schemeClr val="tx2">
                  <a:lumMod val="20000"/>
                  <a:lumOff val="80000"/>
                </a:schemeClr>
              </a:solidFill>
              <a:latin typeface="+mn-ea"/>
              <a:ea typeface="+mn-ea"/>
            </a:endParaRPr>
          </a:p>
          <a:p>
            <a:pPr eaLnBrk="1" hangingPunct="1"/>
            <a:r>
              <a:rPr lang="ja-JP" alt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３．オープン化：フロントホール</a:t>
            </a:r>
            <a:r>
              <a:rPr lang="en-US" altLang="ja-JP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(RAN)</a:t>
            </a:r>
          </a:p>
          <a:p>
            <a:pPr eaLnBrk="1" hangingPunct="1"/>
            <a:r>
              <a:rPr lang="ja-JP" alt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４．</a:t>
            </a:r>
            <a:r>
              <a:rPr lang="ja-JP" alt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</a:rPr>
              <a:t>オープン化：コミュニティ</a:t>
            </a:r>
            <a:r>
              <a:rPr lang="en-US" altLang="ja-JP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</a:rPr>
              <a:t>(SW)</a:t>
            </a:r>
            <a:endParaRPr lang="en-US" altLang="ja-JP" sz="3200" b="1" dirty="0">
              <a:solidFill>
                <a:schemeClr val="tx2">
                  <a:lumMod val="20000"/>
                  <a:lumOff val="80000"/>
                </a:schemeClr>
              </a:solidFill>
              <a:latin typeface="+mn-ea"/>
              <a:ea typeface="+mn-ea"/>
            </a:endParaRPr>
          </a:p>
          <a:p>
            <a:pPr eaLnBrk="1" hangingPunct="1"/>
            <a:r>
              <a:rPr lang="ja-JP" alt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５．ハードの進化</a:t>
            </a:r>
            <a:r>
              <a:rPr lang="ja-JP" alt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</a:rPr>
              <a:t>：ソフトウェア無線</a:t>
            </a:r>
            <a:r>
              <a:rPr lang="en-US" altLang="ja-JP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</a:rPr>
              <a:t>(HW)</a:t>
            </a:r>
          </a:p>
          <a:p>
            <a:pPr eaLnBrk="1" hangingPunct="1"/>
            <a:r>
              <a:rPr lang="ja-JP" altLang="en-US" sz="3200" b="1" dirty="0">
                <a:solidFill>
                  <a:srgbClr val="003366"/>
                </a:solidFill>
                <a:latin typeface="+mn-ea"/>
                <a:ea typeface="+mn-ea"/>
              </a:rPr>
              <a:t>６．ローカル</a:t>
            </a:r>
            <a:r>
              <a:rPr lang="en-US" altLang="ja-JP" sz="3200" b="1" dirty="0">
                <a:solidFill>
                  <a:srgbClr val="003366"/>
                </a:solidFill>
                <a:latin typeface="+mn-ea"/>
                <a:ea typeface="+mn-ea"/>
              </a:rPr>
              <a:t>5G</a:t>
            </a:r>
            <a:r>
              <a:rPr lang="ja-JP" altLang="en-US" sz="3200" b="1" dirty="0">
                <a:solidFill>
                  <a:srgbClr val="003366"/>
                </a:solidFill>
                <a:latin typeface="+mn-ea"/>
                <a:ea typeface="+mn-ea"/>
              </a:rPr>
              <a:t>への取組</a:t>
            </a:r>
            <a:endParaRPr lang="en-US" altLang="ja-JP" sz="3200" b="1" dirty="0">
              <a:solidFill>
                <a:srgbClr val="003366"/>
              </a:solidFill>
              <a:latin typeface="+mn-ea"/>
              <a:ea typeface="+mn-ea"/>
            </a:endParaRPr>
          </a:p>
          <a:p>
            <a:pPr eaLnBrk="1" hangingPunct="1"/>
            <a:endParaRPr lang="en-US" altLang="ja-JP" sz="3200" b="1" dirty="0">
              <a:solidFill>
                <a:srgbClr val="003366"/>
              </a:solidFill>
              <a:latin typeface="+mn-ea"/>
              <a:ea typeface="+mn-ea"/>
            </a:endParaRPr>
          </a:p>
        </p:txBody>
      </p:sp>
      <p:sp>
        <p:nvSpPr>
          <p:cNvPr id="11" name="object 42">
            <a:extLst>
              <a:ext uri="{FF2B5EF4-FFF2-40B4-BE49-F238E27FC236}">
                <a16:creationId xmlns:a16="http://schemas.microsoft.com/office/drawing/2014/main" id="{7D4381F4-3681-4C37-8CCA-E929F094B1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600" y="152400"/>
            <a:ext cx="212217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ja-JP" altLang="en-US" sz="2800" spc="-5" dirty="0">
                <a:solidFill>
                  <a:schemeClr val="tx2"/>
                </a:solidFill>
              </a:rPr>
              <a:t>内容</a:t>
            </a:r>
            <a:endParaRPr sz="2800" spc="-5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100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1371600" y="152400"/>
            <a:ext cx="49530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ja-JP" altLang="en-US" sz="2800" spc="-5" dirty="0">
                <a:solidFill>
                  <a:schemeClr val="tx1"/>
                </a:solidFill>
              </a:rPr>
              <a:t>６</a:t>
            </a:r>
            <a:r>
              <a:rPr lang="en-US" altLang="ja-JP" sz="2800" spc="-5" dirty="0">
                <a:solidFill>
                  <a:schemeClr val="tx1"/>
                </a:solidFill>
              </a:rPr>
              <a:t>.</a:t>
            </a:r>
            <a:r>
              <a:rPr lang="ja-JP" altLang="en-US" sz="2800" spc="-5" dirty="0">
                <a:solidFill>
                  <a:schemeClr val="tx1"/>
                </a:solidFill>
              </a:rPr>
              <a:t> ローカル</a:t>
            </a:r>
            <a:r>
              <a:rPr lang="en-US" altLang="ja-JP" sz="2800" spc="-5" dirty="0">
                <a:solidFill>
                  <a:schemeClr val="tx1"/>
                </a:solidFill>
              </a:rPr>
              <a:t>5G</a:t>
            </a:r>
            <a:r>
              <a:rPr lang="ja-JP" altLang="en-US" sz="2800" spc="-5" dirty="0">
                <a:solidFill>
                  <a:schemeClr val="tx1"/>
                </a:solidFill>
              </a:rPr>
              <a:t>への取組</a:t>
            </a:r>
            <a:endParaRPr sz="2800" spc="-5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113">
            <a:extLst>
              <a:ext uri="{FF2B5EF4-FFF2-40B4-BE49-F238E27FC236}">
                <a16:creationId xmlns:a16="http://schemas.microsoft.com/office/drawing/2014/main" id="{769A95CF-DC25-470A-AE44-3C84092E4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371600"/>
            <a:ext cx="8991600" cy="34163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6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ローカル５</a:t>
            </a:r>
            <a:r>
              <a:rPr lang="en-US" altLang="ja-JP" sz="16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</a:t>
            </a:r>
            <a:r>
              <a:rPr lang="ja-JP" altLang="en-US" sz="16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は、</a:t>
            </a:r>
            <a:endParaRPr lang="en-US" altLang="ja-JP" sz="16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r>
              <a:rPr lang="en-US" altLang="ja-JP" sz="16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NEC</a:t>
            </a:r>
            <a:r>
              <a:rPr lang="ja-JP" altLang="en-US" sz="16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、富士通なども発表しています。</a:t>
            </a:r>
            <a:endParaRPr lang="en-US" altLang="ja-JP" sz="16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r>
              <a:rPr lang="ja-JP" altLang="en-US" sz="16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先週、</a:t>
            </a:r>
            <a:r>
              <a:rPr lang="en-US" altLang="ja-JP" sz="16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CEATEC</a:t>
            </a:r>
            <a:r>
              <a:rPr lang="ja-JP" altLang="en-US" sz="16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にて京セラも発表しました。</a:t>
            </a:r>
            <a:endParaRPr lang="en-US" altLang="ja-JP" sz="16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endParaRPr lang="en-US" altLang="ja-JP" sz="16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r>
              <a:rPr lang="ja-JP" altLang="en-US" sz="16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大手様ではソリューションを提供します、</a:t>
            </a:r>
            <a:endParaRPr lang="en-US" altLang="ja-JP" sz="16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r>
              <a:rPr lang="ja-JP" altLang="en-US" sz="16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コンサルを含めて、多分、数千万円と高額では？？</a:t>
            </a:r>
            <a:endParaRPr lang="en-US" altLang="ja-JP" sz="16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endParaRPr lang="en-US" altLang="ja-JP" sz="16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r>
              <a:rPr lang="ja-JP" altLang="en-US" sz="16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サムスンやエリクソンなど海外もコンサル費用が高く、</a:t>
            </a:r>
            <a:endParaRPr lang="en-US" altLang="ja-JP" sz="16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r>
              <a:rPr lang="ja-JP" altLang="en-US" sz="16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低価格では対応しないと聞く。</a:t>
            </a:r>
            <a:endParaRPr lang="en-US" altLang="ja-JP" sz="16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endParaRPr lang="en-US" altLang="ja-JP" sz="16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r>
              <a:rPr lang="ja-JP" altLang="en-US" sz="16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高額ではローカル</a:t>
            </a:r>
            <a:r>
              <a:rPr lang="en-US" altLang="ja-JP" sz="16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5G</a:t>
            </a:r>
            <a:r>
              <a:rPr lang="ja-JP" altLang="en-US" sz="16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を開始出来ない。</a:t>
            </a:r>
            <a:endParaRPr lang="en-US" altLang="ja-JP" sz="16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endParaRPr lang="en-US" altLang="ja-JP" sz="16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r>
              <a:rPr lang="ja-JP" altLang="en-US" sz="24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＝＞低価格なローカル５</a:t>
            </a:r>
            <a:r>
              <a:rPr lang="en-US" altLang="ja-JP" sz="24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</a:t>
            </a:r>
            <a:r>
              <a:rPr lang="ja-JP" altLang="en-US" sz="24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スターターキットが出来ないか？</a:t>
            </a:r>
            <a:endParaRPr lang="en-US" altLang="ja-JP" sz="24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0278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1371600" y="152400"/>
            <a:ext cx="49530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ja-JP" altLang="en-US" sz="2800" spc="-5" dirty="0">
                <a:solidFill>
                  <a:schemeClr val="tx1"/>
                </a:solidFill>
              </a:rPr>
              <a:t>６</a:t>
            </a:r>
            <a:r>
              <a:rPr lang="en-US" altLang="ja-JP" sz="2800" spc="-5" dirty="0">
                <a:solidFill>
                  <a:schemeClr val="tx1"/>
                </a:solidFill>
              </a:rPr>
              <a:t>.</a:t>
            </a:r>
            <a:r>
              <a:rPr lang="ja-JP" altLang="en-US" sz="2800" spc="-5" dirty="0">
                <a:solidFill>
                  <a:schemeClr val="tx1"/>
                </a:solidFill>
              </a:rPr>
              <a:t> ローカル</a:t>
            </a:r>
            <a:r>
              <a:rPr lang="en-US" altLang="ja-JP" sz="2800" spc="-5" dirty="0">
                <a:solidFill>
                  <a:schemeClr val="tx1"/>
                </a:solidFill>
              </a:rPr>
              <a:t>5G</a:t>
            </a:r>
            <a:r>
              <a:rPr lang="ja-JP" altLang="en-US" sz="2800" spc="-5" dirty="0">
                <a:solidFill>
                  <a:schemeClr val="tx1"/>
                </a:solidFill>
              </a:rPr>
              <a:t>への取組</a:t>
            </a:r>
            <a:endParaRPr sz="2800" spc="-5" dirty="0">
              <a:solidFill>
                <a:schemeClr val="tx1"/>
              </a:solidFill>
            </a:endParaRPr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9DAFF939-B689-4058-9A7E-1DD91C2F7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785933"/>
            <a:ext cx="5321300" cy="130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AAE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18558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415" tIns="34208" rIns="68415" bIns="34208">
            <a:spAutoFit/>
          </a:bodyPr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 dirty="0">
                <a:solidFill>
                  <a:srgbClr val="003366"/>
                </a:solidFill>
                <a:latin typeface="Tahoma" pitchFamily="34" charset="0"/>
              </a:rPr>
              <a:t>RFPX FPGA</a:t>
            </a:r>
            <a:r>
              <a:rPr lang="ja-JP" altLang="en-US" b="1" dirty="0">
                <a:solidFill>
                  <a:srgbClr val="003366"/>
                </a:solidFill>
                <a:latin typeface="Tahoma" pitchFamily="34" charset="0"/>
              </a:rPr>
              <a:t>ボード</a:t>
            </a:r>
          </a:p>
          <a:p>
            <a:pPr eaLnBrk="1" hangingPunct="1"/>
            <a:r>
              <a:rPr lang="ja-JP" altLang="en-US" b="1" dirty="0">
                <a:solidFill>
                  <a:srgbClr val="003366"/>
                </a:solidFill>
                <a:latin typeface="Tahoma" pitchFamily="34" charset="0"/>
              </a:rPr>
              <a:t>・ </a:t>
            </a:r>
            <a:r>
              <a:rPr lang="en-US" altLang="ja-JP" b="1" dirty="0">
                <a:solidFill>
                  <a:srgbClr val="003366"/>
                </a:solidFill>
                <a:latin typeface="Tahoma" pitchFamily="34" charset="0"/>
              </a:rPr>
              <a:t>FPGA: </a:t>
            </a:r>
            <a:r>
              <a:rPr lang="en-US" altLang="ja-JP" b="1" dirty="0" err="1">
                <a:solidFill>
                  <a:srgbClr val="003366"/>
                </a:solidFill>
                <a:latin typeface="Tahoma" pitchFamily="34" charset="0"/>
              </a:rPr>
              <a:t>RFSoC</a:t>
            </a:r>
            <a:r>
              <a:rPr lang="en-US" altLang="ja-JP" b="1" dirty="0">
                <a:solidFill>
                  <a:srgbClr val="003366"/>
                </a:solidFill>
                <a:latin typeface="Tahoma" pitchFamily="34" charset="0"/>
              </a:rPr>
              <a:t> XCZU27DR</a:t>
            </a:r>
            <a:endParaRPr lang="ja-JP" altLang="en-US" b="1" dirty="0">
              <a:solidFill>
                <a:srgbClr val="003366"/>
              </a:solidFill>
              <a:latin typeface="Tahoma" pitchFamily="34" charset="0"/>
            </a:endParaRPr>
          </a:p>
          <a:p>
            <a:pPr eaLnBrk="1" hangingPunct="1"/>
            <a:r>
              <a:rPr lang="ja-JP" altLang="en-US" b="1" dirty="0">
                <a:solidFill>
                  <a:srgbClr val="003366"/>
                </a:solidFill>
                <a:latin typeface="Tahoma" pitchFamily="34" charset="0"/>
              </a:rPr>
              <a:t>・ 規格</a:t>
            </a:r>
            <a:r>
              <a:rPr lang="en-US" altLang="ja-JP" b="1" dirty="0">
                <a:solidFill>
                  <a:srgbClr val="003366"/>
                </a:solidFill>
                <a:latin typeface="Tahoma" pitchFamily="34" charset="0"/>
              </a:rPr>
              <a:t>:</a:t>
            </a:r>
            <a:r>
              <a:rPr lang="ja-JP" altLang="en-US" b="1" dirty="0">
                <a:solidFill>
                  <a:srgbClr val="003366"/>
                </a:solidFill>
                <a:latin typeface="Tahoma" pitchFamily="34" charset="0"/>
              </a:rPr>
              <a:t>　</a:t>
            </a:r>
            <a:r>
              <a:rPr lang="en-US" altLang="ja-JP" b="1" dirty="0">
                <a:solidFill>
                  <a:srgbClr val="003366"/>
                </a:solidFill>
                <a:latin typeface="Tahoma" pitchFamily="34" charset="0"/>
              </a:rPr>
              <a:t>PXI-Express</a:t>
            </a:r>
          </a:p>
          <a:p>
            <a:pPr eaLnBrk="1" hangingPunct="1"/>
            <a:r>
              <a:rPr lang="ja-JP" altLang="en-US" b="1" dirty="0">
                <a:solidFill>
                  <a:srgbClr val="003366"/>
                </a:solidFill>
                <a:latin typeface="Tahoma" pitchFamily="34" charset="0"/>
              </a:rPr>
              <a:t>・ </a:t>
            </a:r>
            <a:r>
              <a:rPr lang="en-US" altLang="ja-JP" b="1" dirty="0">
                <a:solidFill>
                  <a:srgbClr val="003366"/>
                </a:solidFill>
                <a:latin typeface="Tahoma" pitchFamily="34" charset="0"/>
              </a:rPr>
              <a:t>FMC+</a:t>
            </a:r>
            <a:r>
              <a:rPr lang="ja-JP" altLang="en-US" b="1" dirty="0">
                <a:solidFill>
                  <a:srgbClr val="003366"/>
                </a:solidFill>
                <a:latin typeface="Tahoma" pitchFamily="34" charset="0"/>
              </a:rPr>
              <a:t>コネクタ</a:t>
            </a:r>
            <a:r>
              <a:rPr lang="en-US" altLang="ja-JP" b="1" dirty="0">
                <a:solidFill>
                  <a:srgbClr val="003366"/>
                </a:solidFill>
                <a:latin typeface="Tahoma" pitchFamily="34" charset="0"/>
              </a:rPr>
              <a:t>:</a:t>
            </a:r>
            <a:r>
              <a:rPr lang="ja-JP" altLang="en-US" b="1" dirty="0">
                <a:solidFill>
                  <a:srgbClr val="003366"/>
                </a:solidFill>
                <a:latin typeface="Tahoma" pitchFamily="34" charset="0"/>
              </a:rPr>
              <a:t>　</a:t>
            </a:r>
            <a:r>
              <a:rPr lang="en-US" altLang="ja-JP" b="1" dirty="0">
                <a:solidFill>
                  <a:srgbClr val="003366"/>
                </a:solidFill>
                <a:latin typeface="Tahoma" pitchFamily="34" charset="0"/>
              </a:rPr>
              <a:t>GTY x16</a:t>
            </a:r>
            <a:r>
              <a:rPr lang="ja-JP" altLang="en-US" b="1" dirty="0">
                <a:solidFill>
                  <a:srgbClr val="003366"/>
                </a:solidFill>
                <a:latin typeface="Tahoma" pitchFamily="34" charset="0"/>
              </a:rPr>
              <a:t>レーン</a:t>
            </a:r>
            <a:endParaRPr lang="en-US" altLang="ja-JP" b="1" dirty="0">
              <a:solidFill>
                <a:srgbClr val="003366"/>
              </a:solidFill>
              <a:latin typeface="Tahoma" pitchFamily="34" charset="0"/>
            </a:endParaRPr>
          </a:p>
          <a:p>
            <a:pPr eaLnBrk="1" hangingPunct="1"/>
            <a:r>
              <a:rPr lang="ja-JP" altLang="en-US" b="1" dirty="0">
                <a:solidFill>
                  <a:srgbClr val="003366"/>
                </a:solidFill>
                <a:latin typeface="Tahoma" pitchFamily="34" charset="0"/>
              </a:rPr>
              <a:t>・ 拡張</a:t>
            </a:r>
            <a:r>
              <a:rPr lang="en-US" altLang="ja-JP" b="1" dirty="0">
                <a:solidFill>
                  <a:srgbClr val="003366"/>
                </a:solidFill>
                <a:latin typeface="Tahoma" pitchFamily="34" charset="0"/>
              </a:rPr>
              <a:t>I/O: 8CHs A/D &amp; D/A Single Signal by </a:t>
            </a:r>
            <a:r>
              <a:rPr lang="en-US" altLang="ja-JP" b="1" dirty="0" err="1">
                <a:solidFill>
                  <a:srgbClr val="003366"/>
                </a:solidFill>
                <a:latin typeface="Tahoma" pitchFamily="34" charset="0"/>
              </a:rPr>
              <a:t>Balun</a:t>
            </a:r>
            <a:endParaRPr lang="en-US" altLang="ja-JP" b="1" dirty="0">
              <a:solidFill>
                <a:srgbClr val="003366"/>
              </a:solidFill>
              <a:latin typeface="Tahoma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64BE5BD-3739-446E-ADE9-2915A46B4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74698"/>
            <a:ext cx="4038600" cy="467370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71DDF17-EEA9-45BE-973A-72535E9BAA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098976"/>
            <a:ext cx="3845577" cy="4241787"/>
          </a:xfrm>
          <a:prstGeom prst="rect">
            <a:avLst/>
          </a:prstGeom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3069E4A1-CB1A-4445-82DC-4D1C10656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42890"/>
            <a:ext cx="365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製品改良の助成金を頂き、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自社開発しました。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72435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1371600" y="152400"/>
            <a:ext cx="49530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ja-JP" altLang="en-US" sz="2800" spc="-5" dirty="0">
                <a:solidFill>
                  <a:schemeClr val="tx1"/>
                </a:solidFill>
              </a:rPr>
              <a:t>６</a:t>
            </a:r>
            <a:r>
              <a:rPr lang="en-US" altLang="ja-JP" sz="2800" spc="-5" dirty="0">
                <a:solidFill>
                  <a:schemeClr val="tx1"/>
                </a:solidFill>
              </a:rPr>
              <a:t>.</a:t>
            </a:r>
            <a:r>
              <a:rPr lang="ja-JP" altLang="en-US" sz="2800" spc="-5" dirty="0">
                <a:solidFill>
                  <a:schemeClr val="tx1"/>
                </a:solidFill>
              </a:rPr>
              <a:t> ローカル</a:t>
            </a:r>
            <a:r>
              <a:rPr lang="en-US" altLang="ja-JP" sz="2800" spc="-5" dirty="0">
                <a:solidFill>
                  <a:schemeClr val="tx1"/>
                </a:solidFill>
              </a:rPr>
              <a:t>5G</a:t>
            </a:r>
            <a:r>
              <a:rPr lang="ja-JP" altLang="en-US" sz="2800" spc="-5" dirty="0">
                <a:solidFill>
                  <a:schemeClr val="tx1"/>
                </a:solidFill>
              </a:rPr>
              <a:t>への取組</a:t>
            </a:r>
            <a:endParaRPr sz="2800" spc="-5" dirty="0">
              <a:solidFill>
                <a:schemeClr val="tx1"/>
              </a:solidFill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3069E4A1-CB1A-4445-82DC-4D1C10656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0277" y="852564"/>
            <a:ext cx="50510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5G</a:t>
            </a:r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フロントホールの</a:t>
            </a:r>
            <a:r>
              <a:rPr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FPGA</a:t>
            </a:r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構成例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中小企業では厳しい！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Bef-AP SoC">
            <a:extLst>
              <a:ext uri="{FF2B5EF4-FFF2-40B4-BE49-F238E27FC236}">
                <a16:creationId xmlns:a16="http://schemas.microsoft.com/office/drawing/2014/main" id="{0A8713A0-9ABE-4CB1-9B49-A7ABAB84ACD6}"/>
              </a:ext>
            </a:extLst>
          </p:cNvPr>
          <p:cNvSpPr/>
          <p:nvPr/>
        </p:nvSpPr>
        <p:spPr>
          <a:xfrm>
            <a:off x="2761198" y="2988619"/>
            <a:ext cx="7021995" cy="2954981"/>
          </a:xfrm>
          <a:prstGeom prst="roundRect">
            <a:avLst>
              <a:gd name="adj" fmla="val 2505"/>
            </a:avLst>
          </a:prstGeom>
          <a:solidFill>
            <a:srgbClr val="C00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matte">
            <a:bevelT h="19050"/>
          </a:sp3d>
        </p:spPr>
        <p:txBody>
          <a:bodyPr vert="horz" wrap="square" lIns="91440" tIns="45720" rIns="91440" bIns="45720" numCol="1" rtlCol="0" anchor="t" anchorCtr="0" compatLnSpc="1">
            <a:noAutofit/>
            <a:sp3d/>
          </a:bodyPr>
          <a:lstStyle/>
          <a:p>
            <a:pPr algn="ctr"/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Pentagon 5">
            <a:extLst>
              <a:ext uri="{FF2B5EF4-FFF2-40B4-BE49-F238E27FC236}">
                <a16:creationId xmlns:a16="http://schemas.microsoft.com/office/drawing/2014/main" id="{F31D0752-4AB1-4DB3-BB6E-E3C2FA6B0987}"/>
              </a:ext>
            </a:extLst>
          </p:cNvPr>
          <p:cNvSpPr/>
          <p:nvPr/>
        </p:nvSpPr>
        <p:spPr bwMode="auto">
          <a:xfrm flipH="1">
            <a:off x="2981967" y="4681680"/>
            <a:ext cx="567193" cy="338213"/>
          </a:xfrm>
          <a:prstGeom prst="homePlate">
            <a:avLst/>
          </a:prstGeom>
          <a:solidFill>
            <a:srgbClr val="898989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6350" h="5715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I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Pentagon 6">
            <a:extLst>
              <a:ext uri="{FF2B5EF4-FFF2-40B4-BE49-F238E27FC236}">
                <a16:creationId xmlns:a16="http://schemas.microsoft.com/office/drawing/2014/main" id="{50B2D56B-717D-49C4-B28F-AD1C5FA1FBA7}"/>
              </a:ext>
            </a:extLst>
          </p:cNvPr>
          <p:cNvSpPr/>
          <p:nvPr/>
        </p:nvSpPr>
        <p:spPr bwMode="auto">
          <a:xfrm flipH="1">
            <a:off x="3597767" y="4712863"/>
            <a:ext cx="148010" cy="336808"/>
          </a:xfrm>
          <a:prstGeom prst="homePlate">
            <a:avLst>
              <a:gd name="adj" fmla="val 0"/>
            </a:avLst>
          </a:prstGeom>
          <a:solidFill>
            <a:srgbClr val="898989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6350" h="5715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I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Pentagon 7">
            <a:extLst>
              <a:ext uri="{FF2B5EF4-FFF2-40B4-BE49-F238E27FC236}">
                <a16:creationId xmlns:a16="http://schemas.microsoft.com/office/drawing/2014/main" id="{9CAF108A-58B6-4E3E-8EE1-B659BF1D2C7C}"/>
              </a:ext>
            </a:extLst>
          </p:cNvPr>
          <p:cNvSpPr/>
          <p:nvPr/>
        </p:nvSpPr>
        <p:spPr bwMode="auto">
          <a:xfrm flipH="1">
            <a:off x="2952411" y="4773578"/>
            <a:ext cx="602086" cy="362610"/>
          </a:xfrm>
          <a:prstGeom prst="homePlate">
            <a:avLst/>
          </a:prstGeom>
          <a:solidFill>
            <a:srgbClr val="898989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6350" h="5715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IE" sz="1400" dirty="0">
                <a:solidFill>
                  <a:schemeClr val="bg1"/>
                </a:solidFill>
                <a:latin typeface="+mj-lt"/>
              </a:rPr>
              <a:t>DAC</a:t>
            </a:r>
          </a:p>
        </p:txBody>
      </p:sp>
      <p:sp>
        <p:nvSpPr>
          <p:cNvPr id="13" name="Pentagon 8">
            <a:extLst>
              <a:ext uri="{FF2B5EF4-FFF2-40B4-BE49-F238E27FC236}">
                <a16:creationId xmlns:a16="http://schemas.microsoft.com/office/drawing/2014/main" id="{B4381EAE-BC7E-47A2-9265-479BB4542C8B}"/>
              </a:ext>
            </a:extLst>
          </p:cNvPr>
          <p:cNvSpPr/>
          <p:nvPr/>
        </p:nvSpPr>
        <p:spPr bwMode="auto">
          <a:xfrm flipH="1">
            <a:off x="3581828" y="4774332"/>
            <a:ext cx="157116" cy="361104"/>
          </a:xfrm>
          <a:prstGeom prst="homePlate">
            <a:avLst>
              <a:gd name="adj" fmla="val 0"/>
            </a:avLst>
          </a:prstGeom>
          <a:solidFill>
            <a:srgbClr val="898989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6350" h="5715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IE" sz="1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4" name="Straight Arrow Connector 9">
            <a:extLst>
              <a:ext uri="{FF2B5EF4-FFF2-40B4-BE49-F238E27FC236}">
                <a16:creationId xmlns:a16="http://schemas.microsoft.com/office/drawing/2014/main" id="{567292BC-1457-49A0-A99F-704695B30270}"/>
              </a:ext>
            </a:extLst>
          </p:cNvPr>
          <p:cNvCxnSpPr/>
          <p:nvPr/>
        </p:nvCxnSpPr>
        <p:spPr bwMode="auto">
          <a:xfrm flipH="1" flipV="1">
            <a:off x="3657846" y="4819217"/>
            <a:ext cx="0" cy="271333"/>
          </a:xfrm>
          <a:prstGeom prst="straightConnector1">
            <a:avLst/>
          </a:prstGeom>
          <a:solidFill>
            <a:srgbClr val="898989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5" name="Group 10">
            <a:extLst>
              <a:ext uri="{FF2B5EF4-FFF2-40B4-BE49-F238E27FC236}">
                <a16:creationId xmlns:a16="http://schemas.microsoft.com/office/drawing/2014/main" id="{000A7F0D-5A77-40BB-B062-91E62539DD02}"/>
              </a:ext>
            </a:extLst>
          </p:cNvPr>
          <p:cNvGrpSpPr/>
          <p:nvPr/>
        </p:nvGrpSpPr>
        <p:grpSpPr>
          <a:xfrm>
            <a:off x="2918209" y="5346895"/>
            <a:ext cx="835276" cy="473271"/>
            <a:chOff x="1090959" y="4715902"/>
            <a:chExt cx="835276" cy="473271"/>
          </a:xfrm>
        </p:grpSpPr>
        <p:sp>
          <p:nvSpPr>
            <p:cNvPr id="16" name="Pentagon 11">
              <a:extLst>
                <a:ext uri="{FF2B5EF4-FFF2-40B4-BE49-F238E27FC236}">
                  <a16:creationId xmlns:a16="http://schemas.microsoft.com/office/drawing/2014/main" id="{10147F68-987A-42CE-8BC7-AA7D4F877AA1}"/>
                </a:ext>
              </a:extLst>
            </p:cNvPr>
            <p:cNvSpPr/>
            <p:nvPr/>
          </p:nvSpPr>
          <p:spPr bwMode="auto">
            <a:xfrm flipH="1">
              <a:off x="1150995" y="4715902"/>
              <a:ext cx="567193" cy="338213"/>
            </a:xfrm>
            <a:prstGeom prst="homePlate">
              <a:avLst/>
            </a:prstGeom>
            <a:solidFill>
              <a:srgbClr val="898989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6350" h="5715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en-IE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Pentagon 12">
              <a:extLst>
                <a:ext uri="{FF2B5EF4-FFF2-40B4-BE49-F238E27FC236}">
                  <a16:creationId xmlns:a16="http://schemas.microsoft.com/office/drawing/2014/main" id="{6BC48AF2-9349-460F-B454-EE2F8B6282F0}"/>
                </a:ext>
              </a:extLst>
            </p:cNvPr>
            <p:cNvSpPr/>
            <p:nvPr/>
          </p:nvSpPr>
          <p:spPr bwMode="auto">
            <a:xfrm flipH="1">
              <a:off x="1778225" y="4720415"/>
              <a:ext cx="148010" cy="336808"/>
            </a:xfrm>
            <a:prstGeom prst="homePlate">
              <a:avLst>
                <a:gd name="adj" fmla="val 0"/>
              </a:avLst>
            </a:prstGeom>
            <a:solidFill>
              <a:srgbClr val="898989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6350" h="5715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en-IE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Pentagon 13">
              <a:extLst>
                <a:ext uri="{FF2B5EF4-FFF2-40B4-BE49-F238E27FC236}">
                  <a16:creationId xmlns:a16="http://schemas.microsoft.com/office/drawing/2014/main" id="{D6343D64-E728-46E0-833A-87402CC4921B}"/>
                </a:ext>
              </a:extLst>
            </p:cNvPr>
            <p:cNvSpPr/>
            <p:nvPr/>
          </p:nvSpPr>
          <p:spPr bwMode="auto">
            <a:xfrm flipH="1">
              <a:off x="1090959" y="4826563"/>
              <a:ext cx="602086" cy="362610"/>
            </a:xfrm>
            <a:prstGeom prst="homePlate">
              <a:avLst/>
            </a:prstGeom>
            <a:solidFill>
              <a:srgbClr val="898989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6350" h="5715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IE" sz="1400" dirty="0">
                  <a:solidFill>
                    <a:schemeClr val="bg1"/>
                  </a:solidFill>
                  <a:latin typeface="+mj-lt"/>
                </a:rPr>
                <a:t>ADC</a:t>
              </a:r>
            </a:p>
          </p:txBody>
        </p:sp>
        <p:sp>
          <p:nvSpPr>
            <p:cNvPr id="19" name="Pentagon 14">
              <a:extLst>
                <a:ext uri="{FF2B5EF4-FFF2-40B4-BE49-F238E27FC236}">
                  <a16:creationId xmlns:a16="http://schemas.microsoft.com/office/drawing/2014/main" id="{C100A688-931C-45E3-8842-E8F9B4EBB2D8}"/>
                </a:ext>
              </a:extLst>
            </p:cNvPr>
            <p:cNvSpPr/>
            <p:nvPr/>
          </p:nvSpPr>
          <p:spPr bwMode="auto">
            <a:xfrm flipH="1">
              <a:off x="1720376" y="4827317"/>
              <a:ext cx="157116" cy="361104"/>
            </a:xfrm>
            <a:prstGeom prst="homePlate">
              <a:avLst>
                <a:gd name="adj" fmla="val 0"/>
              </a:avLst>
            </a:prstGeom>
            <a:solidFill>
              <a:srgbClr val="898989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6350" h="5715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en-IE" sz="1400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20" name="Straight Arrow Connector 15">
              <a:extLst>
                <a:ext uri="{FF2B5EF4-FFF2-40B4-BE49-F238E27FC236}">
                  <a16:creationId xmlns:a16="http://schemas.microsoft.com/office/drawing/2014/main" id="{B859E660-85B4-4F85-BCF5-BBBEE51EE078}"/>
                </a:ext>
              </a:extLst>
            </p:cNvPr>
            <p:cNvCxnSpPr/>
            <p:nvPr/>
          </p:nvCxnSpPr>
          <p:spPr bwMode="auto">
            <a:xfrm flipH="1">
              <a:off x="1796394" y="4872202"/>
              <a:ext cx="0" cy="271333"/>
            </a:xfrm>
            <a:prstGeom prst="straightConnector1">
              <a:avLst/>
            </a:prstGeom>
            <a:solidFill>
              <a:srgbClr val="898989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21" name="Before-JESD-Bottom">
            <a:extLst>
              <a:ext uri="{FF2B5EF4-FFF2-40B4-BE49-F238E27FC236}">
                <a16:creationId xmlns:a16="http://schemas.microsoft.com/office/drawing/2014/main" id="{DB3C5738-E865-44BE-B488-3A74A6077E6B}"/>
              </a:ext>
            </a:extLst>
          </p:cNvPr>
          <p:cNvSpPr/>
          <p:nvPr/>
        </p:nvSpPr>
        <p:spPr bwMode="auto">
          <a:xfrm>
            <a:off x="8221045" y="4691777"/>
            <a:ext cx="804587" cy="116383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>
                <a:latin typeface="+mj-lt"/>
              </a:rPr>
              <a:t>CPRI</a:t>
            </a:r>
            <a:br>
              <a:rPr lang="en-US" sz="1200" dirty="0">
                <a:latin typeface="+mj-lt"/>
              </a:rPr>
            </a:br>
            <a:r>
              <a:rPr lang="en-US" sz="1200" dirty="0">
                <a:latin typeface="+mj-lt"/>
              </a:rPr>
              <a:t>Mapper/</a:t>
            </a:r>
            <a:br>
              <a:rPr lang="en-US" sz="1200" dirty="0">
                <a:latin typeface="+mj-lt"/>
              </a:rPr>
            </a:br>
            <a:r>
              <a:rPr lang="en-US" sz="1200" dirty="0">
                <a:latin typeface="+mj-lt"/>
              </a:rPr>
              <a:t>De-Mapper</a:t>
            </a:r>
          </a:p>
        </p:txBody>
      </p:sp>
      <p:sp>
        <p:nvSpPr>
          <p:cNvPr id="22" name="PS">
            <a:extLst>
              <a:ext uri="{FF2B5EF4-FFF2-40B4-BE49-F238E27FC236}">
                <a16:creationId xmlns:a16="http://schemas.microsoft.com/office/drawing/2014/main" id="{85B07A99-5660-4D00-8881-0762106069DE}"/>
              </a:ext>
            </a:extLst>
          </p:cNvPr>
          <p:cNvSpPr/>
          <p:nvPr/>
        </p:nvSpPr>
        <p:spPr bwMode="auto">
          <a:xfrm rot="10800000" flipV="1">
            <a:off x="4147983" y="3188276"/>
            <a:ext cx="2503288" cy="1503500"/>
          </a:xfrm>
          <a:prstGeom prst="rect">
            <a:avLst/>
          </a:prstGeom>
          <a:solidFill>
            <a:srgbClr val="5E87A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Processing System</a:t>
            </a:r>
            <a:endParaRPr lang="en-US" sz="10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ounded Rectangle 18">
            <a:extLst>
              <a:ext uri="{FF2B5EF4-FFF2-40B4-BE49-F238E27FC236}">
                <a16:creationId xmlns:a16="http://schemas.microsoft.com/office/drawing/2014/main" id="{F1325203-9081-4F4F-8310-5FA7DD90A367}"/>
              </a:ext>
            </a:extLst>
          </p:cNvPr>
          <p:cNvSpPr/>
          <p:nvPr/>
        </p:nvSpPr>
        <p:spPr bwMode="auto">
          <a:xfrm flipH="1">
            <a:off x="3166364" y="3981950"/>
            <a:ext cx="861674" cy="617632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DPD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Accelerator</a:t>
            </a:r>
          </a:p>
        </p:txBody>
      </p:sp>
      <p:grpSp>
        <p:nvGrpSpPr>
          <p:cNvPr id="24" name="System Monitoring &amp; Config to BB">
            <a:extLst>
              <a:ext uri="{FF2B5EF4-FFF2-40B4-BE49-F238E27FC236}">
                <a16:creationId xmlns:a16="http://schemas.microsoft.com/office/drawing/2014/main" id="{4009F03A-6837-4BAA-9E68-7A28A432B39B}"/>
              </a:ext>
            </a:extLst>
          </p:cNvPr>
          <p:cNvGrpSpPr/>
          <p:nvPr/>
        </p:nvGrpSpPr>
        <p:grpSpPr>
          <a:xfrm flipH="1">
            <a:off x="6511657" y="3621918"/>
            <a:ext cx="1219485" cy="954015"/>
            <a:chOff x="2917457" y="2309202"/>
            <a:chExt cx="1341434" cy="954015"/>
          </a:xfrm>
        </p:grpSpPr>
        <p:sp>
          <p:nvSpPr>
            <p:cNvPr id="25" name="Rounded Rectangle 20">
              <a:extLst>
                <a:ext uri="{FF2B5EF4-FFF2-40B4-BE49-F238E27FC236}">
                  <a16:creationId xmlns:a16="http://schemas.microsoft.com/office/drawing/2014/main" id="{E1557CDF-98F7-4FBD-ADF0-A776D41C02AB}"/>
                </a:ext>
              </a:extLst>
            </p:cNvPr>
            <p:cNvSpPr/>
            <p:nvPr/>
          </p:nvSpPr>
          <p:spPr bwMode="auto">
            <a:xfrm>
              <a:off x="2917457" y="2309202"/>
              <a:ext cx="1023814" cy="954015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System </a:t>
              </a:r>
              <a:br>
                <a:rPr lang="en-US" sz="1100" dirty="0">
                  <a:solidFill>
                    <a:schemeClr val="bg1"/>
                  </a:solidFill>
                </a:rPr>
              </a:br>
              <a:r>
                <a:rPr lang="en-US" sz="1100" dirty="0">
                  <a:solidFill>
                    <a:schemeClr val="bg1"/>
                  </a:solidFill>
                </a:rPr>
                <a:t>Monitoring </a:t>
              </a:r>
              <a:br>
                <a:rPr lang="en-US" sz="1100" dirty="0">
                  <a:solidFill>
                    <a:schemeClr val="bg1"/>
                  </a:solidFill>
                </a:rPr>
              </a:br>
              <a:r>
                <a:rPr lang="en-US" sz="1100" dirty="0">
                  <a:solidFill>
                    <a:schemeClr val="bg1"/>
                  </a:solidFill>
                </a:rPr>
                <a:t>Configuration</a:t>
              </a:r>
            </a:p>
          </p:txBody>
        </p:sp>
        <p:cxnSp>
          <p:nvCxnSpPr>
            <p:cNvPr id="26" name="Straight Arrow Connector 21">
              <a:extLst>
                <a:ext uri="{FF2B5EF4-FFF2-40B4-BE49-F238E27FC236}">
                  <a16:creationId xmlns:a16="http://schemas.microsoft.com/office/drawing/2014/main" id="{F1D8C3E3-F4AF-4703-A233-80A5058D3009}"/>
                </a:ext>
              </a:extLst>
            </p:cNvPr>
            <p:cNvCxnSpPr/>
            <p:nvPr/>
          </p:nvCxnSpPr>
          <p:spPr bwMode="auto">
            <a:xfrm>
              <a:off x="4034726" y="3056458"/>
              <a:ext cx="224165" cy="0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27" name="Before-JESD-GT Arrow (Bottom)">
            <a:extLst>
              <a:ext uri="{FF2B5EF4-FFF2-40B4-BE49-F238E27FC236}">
                <a16:creationId xmlns:a16="http://schemas.microsoft.com/office/drawing/2014/main" id="{297BC7FE-A9FE-400C-A2D8-A71B954C9F65}"/>
              </a:ext>
            </a:extLst>
          </p:cNvPr>
          <p:cNvCxnSpPr/>
          <p:nvPr/>
        </p:nvCxnSpPr>
        <p:spPr bwMode="auto">
          <a:xfrm>
            <a:off x="7970244" y="5259005"/>
            <a:ext cx="194768" cy="0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8" name="Before-JESD-GT Arrow (Bottom)">
            <a:extLst>
              <a:ext uri="{FF2B5EF4-FFF2-40B4-BE49-F238E27FC236}">
                <a16:creationId xmlns:a16="http://schemas.microsoft.com/office/drawing/2014/main" id="{EF1E7A0E-2F10-4431-B9CD-B37DD7EE941B}"/>
              </a:ext>
            </a:extLst>
          </p:cNvPr>
          <p:cNvCxnSpPr/>
          <p:nvPr/>
        </p:nvCxnSpPr>
        <p:spPr bwMode="auto">
          <a:xfrm>
            <a:off x="7736695" y="5572544"/>
            <a:ext cx="194768" cy="0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9" name="Before-JESD-Bottom">
            <a:extLst>
              <a:ext uri="{FF2B5EF4-FFF2-40B4-BE49-F238E27FC236}">
                <a16:creationId xmlns:a16="http://schemas.microsoft.com/office/drawing/2014/main" id="{BEEFA22E-8324-4B3A-B6BB-F653FCD9BD47}"/>
              </a:ext>
            </a:extLst>
          </p:cNvPr>
          <p:cNvSpPr/>
          <p:nvPr/>
        </p:nvSpPr>
        <p:spPr bwMode="auto">
          <a:xfrm flipH="1">
            <a:off x="6971434" y="4712160"/>
            <a:ext cx="998810" cy="112637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54B73">
                  <a:shade val="30000"/>
                  <a:satMod val="115000"/>
                </a:srgbClr>
              </a:gs>
              <a:gs pos="50000">
                <a:srgbClr val="054B73">
                  <a:shade val="67500"/>
                  <a:satMod val="115000"/>
                </a:srgbClr>
              </a:gs>
              <a:gs pos="100000">
                <a:srgbClr val="054B73">
                  <a:shade val="100000"/>
                  <a:satMod val="115000"/>
                </a:srgbClr>
              </a:gs>
            </a:gsLst>
            <a:lin ang="2700000" scaled="1"/>
          </a:gra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9050" h="1905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j-lt"/>
              </a:rPr>
              <a:t>Partial 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L1</a:t>
            </a:r>
            <a:br>
              <a:rPr lang="en-US" sz="1200" b="1" dirty="0">
                <a:solidFill>
                  <a:schemeClr val="bg1"/>
                </a:solidFill>
                <a:latin typeface="+mj-lt"/>
              </a:rPr>
            </a:br>
            <a:r>
              <a:rPr lang="en-US" sz="1200" dirty="0">
                <a:solidFill>
                  <a:schemeClr val="bg1"/>
                </a:solidFill>
                <a:latin typeface="+mj-lt"/>
              </a:rPr>
              <a:t>Beamforming</a:t>
            </a:r>
            <a:endParaRPr lang="en-US" sz="1050" dirty="0">
              <a:solidFill>
                <a:schemeClr val="bg1"/>
              </a:solidFill>
              <a:latin typeface="+mj-lt"/>
            </a:endParaRPr>
          </a:p>
          <a:p>
            <a:r>
              <a:rPr lang="en-US" sz="1050" dirty="0">
                <a:solidFill>
                  <a:schemeClr val="bg1"/>
                </a:solidFill>
                <a:latin typeface="+mj-lt"/>
              </a:rPr>
              <a:t>Transform</a:t>
            </a:r>
            <a:br>
              <a:rPr lang="en-US" sz="1050" dirty="0">
                <a:solidFill>
                  <a:schemeClr val="bg1"/>
                </a:solidFill>
                <a:latin typeface="+mj-lt"/>
              </a:rPr>
            </a:br>
            <a:r>
              <a:rPr lang="en-US" sz="1000" dirty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1000" dirty="0" err="1">
                <a:solidFill>
                  <a:schemeClr val="bg1"/>
                </a:solidFill>
                <a:latin typeface="+mj-lt"/>
              </a:rPr>
              <a:t>iFFT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/FFT)</a:t>
            </a:r>
          </a:p>
        </p:txBody>
      </p:sp>
      <p:sp>
        <p:nvSpPr>
          <p:cNvPr id="30" name="VU9P-400G">
            <a:extLst>
              <a:ext uri="{FF2B5EF4-FFF2-40B4-BE49-F238E27FC236}">
                <a16:creationId xmlns:a16="http://schemas.microsoft.com/office/drawing/2014/main" id="{826BD9E7-5DB7-46BA-94E1-2659CDE5EF4D}"/>
              </a:ext>
            </a:extLst>
          </p:cNvPr>
          <p:cNvSpPr/>
          <p:nvPr/>
        </p:nvSpPr>
        <p:spPr bwMode="auto">
          <a:xfrm>
            <a:off x="5412197" y="4739692"/>
            <a:ext cx="577396" cy="522301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>
                <a:latin typeface="+mj-lt"/>
              </a:rPr>
              <a:t>CFR</a:t>
            </a:r>
          </a:p>
        </p:txBody>
      </p:sp>
      <p:sp>
        <p:nvSpPr>
          <p:cNvPr id="31" name="VU9P-400G">
            <a:extLst>
              <a:ext uri="{FF2B5EF4-FFF2-40B4-BE49-F238E27FC236}">
                <a16:creationId xmlns:a16="http://schemas.microsoft.com/office/drawing/2014/main" id="{8383F46F-544A-4082-8AC3-C7EA31A07B37}"/>
              </a:ext>
            </a:extLst>
          </p:cNvPr>
          <p:cNvSpPr/>
          <p:nvPr/>
        </p:nvSpPr>
        <p:spPr bwMode="auto">
          <a:xfrm>
            <a:off x="5478359" y="4133486"/>
            <a:ext cx="1008038" cy="485942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dirty="0">
                <a:latin typeface="+mj-lt"/>
              </a:rPr>
              <a:t>CPU</a:t>
            </a:r>
            <a:r>
              <a:rPr lang="en-US" sz="1100" baseline="-25000" dirty="0">
                <a:latin typeface="+mj-lt"/>
              </a:rPr>
              <a:t>3</a:t>
            </a:r>
            <a:br>
              <a:rPr lang="en-US" sz="1100" dirty="0">
                <a:latin typeface="+mj-lt"/>
              </a:rPr>
            </a:b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Operation &amp; </a:t>
            </a:r>
            <a:b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Maintenance</a:t>
            </a:r>
          </a:p>
        </p:txBody>
      </p:sp>
      <p:grpSp>
        <p:nvGrpSpPr>
          <p:cNvPr id="32" name="Group 27">
            <a:extLst>
              <a:ext uri="{FF2B5EF4-FFF2-40B4-BE49-F238E27FC236}">
                <a16:creationId xmlns:a16="http://schemas.microsoft.com/office/drawing/2014/main" id="{F1F27560-B1CB-45B3-9609-491DF091993C}"/>
              </a:ext>
            </a:extLst>
          </p:cNvPr>
          <p:cNvGrpSpPr/>
          <p:nvPr/>
        </p:nvGrpSpPr>
        <p:grpSpPr>
          <a:xfrm flipH="1">
            <a:off x="4303618" y="4071187"/>
            <a:ext cx="925525" cy="1197141"/>
            <a:chOff x="3717965" y="3650720"/>
            <a:chExt cx="1119886" cy="1161933"/>
          </a:xfrm>
        </p:grpSpPr>
        <p:sp>
          <p:nvSpPr>
            <p:cNvPr id="33" name="VU9P-400G">
              <a:extLst>
                <a:ext uri="{FF2B5EF4-FFF2-40B4-BE49-F238E27FC236}">
                  <a16:creationId xmlns:a16="http://schemas.microsoft.com/office/drawing/2014/main" id="{754D61EC-B2E3-4D7F-A774-61474CE4E895}"/>
                </a:ext>
              </a:extLst>
            </p:cNvPr>
            <p:cNvSpPr/>
            <p:nvPr/>
          </p:nvSpPr>
          <p:spPr bwMode="auto">
            <a:xfrm flipH="1">
              <a:off x="3717965" y="3650720"/>
              <a:ext cx="1119886" cy="116193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2700" h="12700"/>
            </a:sp3d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 dirty="0">
                <a:latin typeface="+mj-lt"/>
              </a:endParaRPr>
            </a:p>
          </p:txBody>
        </p:sp>
        <p:sp>
          <p:nvSpPr>
            <p:cNvPr id="34" name="VU9P-400G">
              <a:extLst>
                <a:ext uri="{FF2B5EF4-FFF2-40B4-BE49-F238E27FC236}">
                  <a16:creationId xmlns:a16="http://schemas.microsoft.com/office/drawing/2014/main" id="{ADE0C6E9-57D3-4B18-A057-AEAC6AE8EB91}"/>
                </a:ext>
              </a:extLst>
            </p:cNvPr>
            <p:cNvSpPr/>
            <p:nvPr/>
          </p:nvSpPr>
          <p:spPr bwMode="auto">
            <a:xfrm flipH="1">
              <a:off x="3764163" y="3711748"/>
              <a:ext cx="1008038" cy="4748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" h="12700"/>
            </a:sp3d>
          </p:spPr>
          <p:txBody>
            <a:bodyPr vert="horz" wrap="none" lIns="0" tIns="4572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dirty="0">
                  <a:latin typeface="+mj-lt"/>
                </a:rPr>
                <a:t>CPU</a:t>
              </a:r>
              <a:r>
                <a:rPr lang="en-US" sz="1100" baseline="-25000" dirty="0">
                  <a:latin typeface="+mj-lt"/>
                </a:rPr>
                <a:t>2</a:t>
              </a:r>
              <a:br>
                <a:rPr lang="en-US" sz="1100" dirty="0">
                  <a:latin typeface="+mj-lt"/>
                </a:rPr>
              </a:br>
              <a:r>
                <a:rPr lang="en-US" sz="1100" dirty="0">
                  <a:latin typeface="+mj-lt"/>
                </a:rPr>
                <a:t>DPD SW</a:t>
              </a:r>
            </a:p>
          </p:txBody>
        </p:sp>
        <p:sp>
          <p:nvSpPr>
            <p:cNvPr id="35" name="VU9P-400G">
              <a:extLst>
                <a:ext uri="{FF2B5EF4-FFF2-40B4-BE49-F238E27FC236}">
                  <a16:creationId xmlns:a16="http://schemas.microsoft.com/office/drawing/2014/main" id="{67330F21-6459-4F1B-87E6-069C7178222A}"/>
                </a:ext>
              </a:extLst>
            </p:cNvPr>
            <p:cNvSpPr/>
            <p:nvPr/>
          </p:nvSpPr>
          <p:spPr bwMode="auto">
            <a:xfrm flipH="1">
              <a:off x="3764163" y="4286794"/>
              <a:ext cx="1008038" cy="4748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" h="12700"/>
            </a:sp3d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dirty="0">
                  <a:latin typeface="+mj-lt"/>
                </a:rPr>
                <a:t>DPD HW</a:t>
              </a:r>
            </a:p>
          </p:txBody>
        </p:sp>
      </p:grpSp>
      <p:cxnSp>
        <p:nvCxnSpPr>
          <p:cNvPr id="36" name="Straight Arrow Connector 31">
            <a:extLst>
              <a:ext uri="{FF2B5EF4-FFF2-40B4-BE49-F238E27FC236}">
                <a16:creationId xmlns:a16="http://schemas.microsoft.com/office/drawing/2014/main" id="{8FD8CE8A-31DC-4894-A703-5BB22EEBC415}"/>
              </a:ext>
            </a:extLst>
          </p:cNvPr>
          <p:cNvCxnSpPr/>
          <p:nvPr/>
        </p:nvCxnSpPr>
        <p:spPr bwMode="auto">
          <a:xfrm>
            <a:off x="4067987" y="4312686"/>
            <a:ext cx="237104" cy="0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Before-JESD-GT Arrow (Bottom)">
            <a:extLst>
              <a:ext uri="{FF2B5EF4-FFF2-40B4-BE49-F238E27FC236}">
                <a16:creationId xmlns:a16="http://schemas.microsoft.com/office/drawing/2014/main" id="{C02E2B23-AEEA-4CD6-A244-0C9AC417F535}"/>
              </a:ext>
            </a:extLst>
          </p:cNvPr>
          <p:cNvCxnSpPr/>
          <p:nvPr/>
        </p:nvCxnSpPr>
        <p:spPr bwMode="auto">
          <a:xfrm flipH="1">
            <a:off x="3792266" y="4960282"/>
            <a:ext cx="489966" cy="0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8" name="Before-JESD-GT Arrow (Bottom)">
            <a:extLst>
              <a:ext uri="{FF2B5EF4-FFF2-40B4-BE49-F238E27FC236}">
                <a16:creationId xmlns:a16="http://schemas.microsoft.com/office/drawing/2014/main" id="{026A4FF2-FECB-4950-AAD8-9539B20DE96C}"/>
              </a:ext>
            </a:extLst>
          </p:cNvPr>
          <p:cNvCxnSpPr/>
          <p:nvPr/>
        </p:nvCxnSpPr>
        <p:spPr bwMode="auto">
          <a:xfrm flipH="1">
            <a:off x="5211693" y="4960282"/>
            <a:ext cx="194768" cy="0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9" name="VU9P-400G">
            <a:extLst>
              <a:ext uri="{FF2B5EF4-FFF2-40B4-BE49-F238E27FC236}">
                <a16:creationId xmlns:a16="http://schemas.microsoft.com/office/drawing/2014/main" id="{6659BE0C-0410-4C69-A666-6385AFE09027}"/>
              </a:ext>
            </a:extLst>
          </p:cNvPr>
          <p:cNvSpPr/>
          <p:nvPr/>
        </p:nvSpPr>
        <p:spPr bwMode="auto">
          <a:xfrm>
            <a:off x="6187533" y="4739692"/>
            <a:ext cx="577396" cy="522301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>
                <a:latin typeface="+mj-lt"/>
              </a:rPr>
              <a:t>DUC</a:t>
            </a:r>
          </a:p>
        </p:txBody>
      </p:sp>
      <p:cxnSp>
        <p:nvCxnSpPr>
          <p:cNvPr id="40" name="Before-JESD-GT Arrow (Bottom)">
            <a:extLst>
              <a:ext uri="{FF2B5EF4-FFF2-40B4-BE49-F238E27FC236}">
                <a16:creationId xmlns:a16="http://schemas.microsoft.com/office/drawing/2014/main" id="{C4BC3A58-315A-440C-B866-039B571323BD}"/>
              </a:ext>
            </a:extLst>
          </p:cNvPr>
          <p:cNvCxnSpPr/>
          <p:nvPr/>
        </p:nvCxnSpPr>
        <p:spPr bwMode="auto">
          <a:xfrm flipH="1">
            <a:off x="5989593" y="4960282"/>
            <a:ext cx="194768" cy="0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1" name="VU9P-400G">
            <a:extLst>
              <a:ext uri="{FF2B5EF4-FFF2-40B4-BE49-F238E27FC236}">
                <a16:creationId xmlns:a16="http://schemas.microsoft.com/office/drawing/2014/main" id="{C6C51C59-E922-4677-B610-FA7D6659DF26}"/>
              </a:ext>
            </a:extLst>
          </p:cNvPr>
          <p:cNvSpPr/>
          <p:nvPr/>
        </p:nvSpPr>
        <p:spPr bwMode="auto">
          <a:xfrm>
            <a:off x="6187533" y="5333314"/>
            <a:ext cx="577396" cy="522301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>
                <a:latin typeface="+mj-lt"/>
              </a:rPr>
              <a:t>DDC</a:t>
            </a:r>
          </a:p>
        </p:txBody>
      </p:sp>
      <p:grpSp>
        <p:nvGrpSpPr>
          <p:cNvPr id="43" name="Group 37">
            <a:extLst>
              <a:ext uri="{FF2B5EF4-FFF2-40B4-BE49-F238E27FC236}">
                <a16:creationId xmlns:a16="http://schemas.microsoft.com/office/drawing/2014/main" id="{4F94D729-5509-451F-8FF4-E1CD04A7B0AD}"/>
              </a:ext>
            </a:extLst>
          </p:cNvPr>
          <p:cNvGrpSpPr/>
          <p:nvPr/>
        </p:nvGrpSpPr>
        <p:grpSpPr>
          <a:xfrm flipH="1">
            <a:off x="3782996" y="5258930"/>
            <a:ext cx="2400442" cy="455120"/>
            <a:chOff x="4738050" y="4007854"/>
            <a:chExt cx="2170826" cy="500632"/>
          </a:xfrm>
        </p:grpSpPr>
        <p:cxnSp>
          <p:nvCxnSpPr>
            <p:cNvPr id="44" name="Elbow Connector 38">
              <a:extLst>
                <a:ext uri="{FF2B5EF4-FFF2-40B4-BE49-F238E27FC236}">
                  <a16:creationId xmlns:a16="http://schemas.microsoft.com/office/drawing/2014/main" id="{A565C3DF-5A3F-441D-8967-14D21D32C108}"/>
                </a:ext>
              </a:extLst>
            </p:cNvPr>
            <p:cNvCxnSpPr/>
            <p:nvPr/>
          </p:nvCxnSpPr>
          <p:spPr bwMode="auto">
            <a:xfrm rot="10800000">
              <a:off x="6185024" y="4007854"/>
              <a:ext cx="715468" cy="363258"/>
            </a:xfrm>
            <a:prstGeom prst="bentConnector2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5" name="Straight Arrow Connector 39">
              <a:extLst>
                <a:ext uri="{FF2B5EF4-FFF2-40B4-BE49-F238E27FC236}">
                  <a16:creationId xmlns:a16="http://schemas.microsoft.com/office/drawing/2014/main" id="{20A141F7-E39A-4FCB-A49E-2DE54BCC076E}"/>
                </a:ext>
              </a:extLst>
            </p:cNvPr>
            <p:cNvCxnSpPr/>
            <p:nvPr/>
          </p:nvCxnSpPr>
          <p:spPr bwMode="auto">
            <a:xfrm>
              <a:off x="4738050" y="4508486"/>
              <a:ext cx="2170826" cy="0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  <p:sp>
        <p:nvSpPr>
          <p:cNvPr id="46" name="Rounded Rectangle 40">
            <a:extLst>
              <a:ext uri="{FF2B5EF4-FFF2-40B4-BE49-F238E27FC236}">
                <a16:creationId xmlns:a16="http://schemas.microsoft.com/office/drawing/2014/main" id="{6C1787A2-8C66-4997-9D34-2B93CA01345E}"/>
              </a:ext>
            </a:extLst>
          </p:cNvPr>
          <p:cNvSpPr/>
          <p:nvPr/>
        </p:nvSpPr>
        <p:spPr bwMode="auto">
          <a:xfrm flipH="1">
            <a:off x="4515221" y="5343838"/>
            <a:ext cx="725847" cy="316943"/>
          </a:xfrm>
          <a:prstGeom prst="roundRect">
            <a:avLst>
              <a:gd name="adj" fmla="val 0"/>
            </a:avLst>
          </a:prstGeom>
          <a:noFill/>
          <a:ln w="1905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DPD 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</a:rPr>
              <a:t>Feedback</a:t>
            </a:r>
          </a:p>
        </p:txBody>
      </p:sp>
      <p:cxnSp>
        <p:nvCxnSpPr>
          <p:cNvPr id="47" name="Before-JESD-GT Arrow (Bottom)">
            <a:extLst>
              <a:ext uri="{FF2B5EF4-FFF2-40B4-BE49-F238E27FC236}">
                <a16:creationId xmlns:a16="http://schemas.microsoft.com/office/drawing/2014/main" id="{15065A84-70E2-4DBD-AB3E-A5CC71DE9475}"/>
              </a:ext>
            </a:extLst>
          </p:cNvPr>
          <p:cNvCxnSpPr/>
          <p:nvPr/>
        </p:nvCxnSpPr>
        <p:spPr bwMode="auto">
          <a:xfrm flipH="1">
            <a:off x="6764929" y="4960282"/>
            <a:ext cx="194768" cy="0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" name="Before-JESD-GT Arrow (Bottom)">
            <a:extLst>
              <a:ext uri="{FF2B5EF4-FFF2-40B4-BE49-F238E27FC236}">
                <a16:creationId xmlns:a16="http://schemas.microsoft.com/office/drawing/2014/main" id="{33B8A98D-545F-41D5-A70B-7322C1854A40}"/>
              </a:ext>
            </a:extLst>
          </p:cNvPr>
          <p:cNvCxnSpPr/>
          <p:nvPr/>
        </p:nvCxnSpPr>
        <p:spPr bwMode="auto">
          <a:xfrm>
            <a:off x="6764929" y="5594464"/>
            <a:ext cx="194768" cy="0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49" name="VU9P-400G">
            <a:extLst>
              <a:ext uri="{FF2B5EF4-FFF2-40B4-BE49-F238E27FC236}">
                <a16:creationId xmlns:a16="http://schemas.microsoft.com/office/drawing/2014/main" id="{064B0B25-65E7-4D96-86B7-2D47539F7B4D}"/>
              </a:ext>
            </a:extLst>
          </p:cNvPr>
          <p:cNvSpPr/>
          <p:nvPr/>
        </p:nvSpPr>
        <p:spPr bwMode="auto">
          <a:xfrm>
            <a:off x="4331615" y="3521546"/>
            <a:ext cx="878939" cy="522301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100000"/>
              <a:buNone/>
            </a:pPr>
            <a:r>
              <a:rPr lang="en-US" sz="1050" kern="0" dirty="0"/>
              <a:t>CPU</a:t>
            </a:r>
            <a:r>
              <a:rPr lang="en-US" sz="1050" kern="0" baseline="-25000" dirty="0"/>
              <a:t>0</a:t>
            </a:r>
            <a:br>
              <a:rPr lang="en-US" sz="105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05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Beamforming</a:t>
            </a:r>
            <a:br>
              <a:rPr lang="en-US" sz="105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05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</a:t>
            </a:r>
          </a:p>
        </p:txBody>
      </p:sp>
      <p:sp>
        <p:nvSpPr>
          <p:cNvPr id="50" name="VU9P-400G">
            <a:extLst>
              <a:ext uri="{FF2B5EF4-FFF2-40B4-BE49-F238E27FC236}">
                <a16:creationId xmlns:a16="http://schemas.microsoft.com/office/drawing/2014/main" id="{65E72204-61C3-479F-A62D-6CDEF0B27D6C}"/>
              </a:ext>
            </a:extLst>
          </p:cNvPr>
          <p:cNvSpPr/>
          <p:nvPr/>
        </p:nvSpPr>
        <p:spPr bwMode="auto">
          <a:xfrm>
            <a:off x="5479638" y="3521546"/>
            <a:ext cx="1008038" cy="522301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100000"/>
              <a:buNone/>
            </a:pPr>
            <a:r>
              <a:rPr lang="en-US" sz="1100" kern="0" dirty="0"/>
              <a:t>CPU</a:t>
            </a:r>
            <a:r>
              <a:rPr lang="en-US" sz="1100" kern="0" baseline="-25000" dirty="0"/>
              <a:t>1</a:t>
            </a:r>
            <a:b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RF </a:t>
            </a:r>
            <a:b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Calibration</a:t>
            </a:r>
          </a:p>
        </p:txBody>
      </p:sp>
      <p:grpSp>
        <p:nvGrpSpPr>
          <p:cNvPr id="51" name="Group 45">
            <a:extLst>
              <a:ext uri="{FF2B5EF4-FFF2-40B4-BE49-F238E27FC236}">
                <a16:creationId xmlns:a16="http://schemas.microsoft.com/office/drawing/2014/main" id="{7CCB2BEC-99B0-4133-9442-2B63584E8E66}"/>
              </a:ext>
            </a:extLst>
          </p:cNvPr>
          <p:cNvGrpSpPr/>
          <p:nvPr/>
        </p:nvGrpSpPr>
        <p:grpSpPr>
          <a:xfrm flipH="1">
            <a:off x="2549752" y="4881289"/>
            <a:ext cx="374353" cy="114146"/>
            <a:chOff x="8545722" y="5207236"/>
            <a:chExt cx="567968" cy="114146"/>
          </a:xfrm>
        </p:grpSpPr>
        <p:cxnSp>
          <p:nvCxnSpPr>
            <p:cNvPr id="52" name="Straight Arrow Connector 46">
              <a:extLst>
                <a:ext uri="{FF2B5EF4-FFF2-40B4-BE49-F238E27FC236}">
                  <a16:creationId xmlns:a16="http://schemas.microsoft.com/office/drawing/2014/main" id="{BA1FACD9-A8CC-42CF-A69E-96502925D94B}"/>
                </a:ext>
              </a:extLst>
            </p:cNvPr>
            <p:cNvCxnSpPr/>
            <p:nvPr/>
          </p:nvCxnSpPr>
          <p:spPr bwMode="auto">
            <a:xfrm>
              <a:off x="8545722" y="5207236"/>
              <a:ext cx="567968" cy="0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3" name="Straight Arrow Connector 47">
              <a:extLst>
                <a:ext uri="{FF2B5EF4-FFF2-40B4-BE49-F238E27FC236}">
                  <a16:creationId xmlns:a16="http://schemas.microsoft.com/office/drawing/2014/main" id="{9B221B3F-01AA-400A-A0BF-5FECFFA83E51}"/>
                </a:ext>
              </a:extLst>
            </p:cNvPr>
            <p:cNvCxnSpPr/>
            <p:nvPr/>
          </p:nvCxnSpPr>
          <p:spPr bwMode="auto">
            <a:xfrm>
              <a:off x="8545722" y="5321382"/>
              <a:ext cx="567968" cy="0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4" name="Group 48">
            <a:extLst>
              <a:ext uri="{FF2B5EF4-FFF2-40B4-BE49-F238E27FC236}">
                <a16:creationId xmlns:a16="http://schemas.microsoft.com/office/drawing/2014/main" id="{66483163-7D8E-4342-BB1F-D5C3DE2C0B99}"/>
              </a:ext>
            </a:extLst>
          </p:cNvPr>
          <p:cNvGrpSpPr/>
          <p:nvPr/>
        </p:nvGrpSpPr>
        <p:grpSpPr>
          <a:xfrm flipH="1">
            <a:off x="2515027" y="5572544"/>
            <a:ext cx="374353" cy="114146"/>
            <a:chOff x="8011216" y="4343284"/>
            <a:chExt cx="567968" cy="114146"/>
          </a:xfrm>
        </p:grpSpPr>
        <p:cxnSp>
          <p:nvCxnSpPr>
            <p:cNvPr id="55" name="Straight Arrow Connector 49">
              <a:extLst>
                <a:ext uri="{FF2B5EF4-FFF2-40B4-BE49-F238E27FC236}">
                  <a16:creationId xmlns:a16="http://schemas.microsoft.com/office/drawing/2014/main" id="{7F29C9FD-FACA-403A-9408-908D8B9AD079}"/>
                </a:ext>
              </a:extLst>
            </p:cNvPr>
            <p:cNvCxnSpPr/>
            <p:nvPr/>
          </p:nvCxnSpPr>
          <p:spPr bwMode="auto">
            <a:xfrm flipH="1">
              <a:off x="8011216" y="4343284"/>
              <a:ext cx="567968" cy="0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6" name="Straight Arrow Connector 50">
              <a:extLst>
                <a:ext uri="{FF2B5EF4-FFF2-40B4-BE49-F238E27FC236}">
                  <a16:creationId xmlns:a16="http://schemas.microsoft.com/office/drawing/2014/main" id="{7D131C5E-43F7-45A5-83AC-196529622A7D}"/>
                </a:ext>
              </a:extLst>
            </p:cNvPr>
            <p:cNvCxnSpPr/>
            <p:nvPr/>
          </p:nvCxnSpPr>
          <p:spPr bwMode="auto">
            <a:xfrm flipH="1">
              <a:off x="8011216" y="4457430"/>
              <a:ext cx="567968" cy="0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57" name="Before-JESD-Bottom">
            <a:extLst>
              <a:ext uri="{FF2B5EF4-FFF2-40B4-BE49-F238E27FC236}">
                <a16:creationId xmlns:a16="http://schemas.microsoft.com/office/drawing/2014/main" id="{A8AC22D6-CD01-4CD8-ABCF-3A554946D542}"/>
              </a:ext>
            </a:extLst>
          </p:cNvPr>
          <p:cNvSpPr/>
          <p:nvPr/>
        </p:nvSpPr>
        <p:spPr bwMode="auto">
          <a:xfrm>
            <a:off x="9081665" y="4691778"/>
            <a:ext cx="621322" cy="116383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vert270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>
                <a:latin typeface="+mj-lt"/>
              </a:rPr>
              <a:t>33G </a:t>
            </a:r>
            <a:br>
              <a:rPr lang="en-US" sz="1200" dirty="0">
                <a:latin typeface="+mj-lt"/>
              </a:rPr>
            </a:br>
            <a:r>
              <a:rPr lang="en-US" sz="1200" dirty="0">
                <a:latin typeface="+mj-lt"/>
              </a:rPr>
              <a:t>Transceivers</a:t>
            </a:r>
            <a:br>
              <a:rPr lang="en-US" sz="1200" dirty="0">
                <a:latin typeface="+mj-lt"/>
              </a:rPr>
            </a:br>
            <a:r>
              <a:rPr lang="en-US" sz="1200" dirty="0">
                <a:latin typeface="+mj-lt"/>
              </a:rPr>
              <a:t>w/RSFEC</a:t>
            </a:r>
          </a:p>
        </p:txBody>
      </p:sp>
      <p:grpSp>
        <p:nvGrpSpPr>
          <p:cNvPr id="58" name="Soft Output">
            <a:extLst>
              <a:ext uri="{FF2B5EF4-FFF2-40B4-BE49-F238E27FC236}">
                <a16:creationId xmlns:a16="http://schemas.microsoft.com/office/drawing/2014/main" id="{216C04B0-3F03-4F09-9BA0-3A51066B870D}"/>
              </a:ext>
            </a:extLst>
          </p:cNvPr>
          <p:cNvGrpSpPr/>
          <p:nvPr/>
        </p:nvGrpSpPr>
        <p:grpSpPr>
          <a:xfrm>
            <a:off x="2459083" y="1929195"/>
            <a:ext cx="1776785" cy="2701539"/>
            <a:chOff x="6530479" y="1506025"/>
            <a:chExt cx="2222057" cy="2971694"/>
          </a:xfrm>
        </p:grpSpPr>
        <p:sp>
          <p:nvSpPr>
            <p:cNvPr id="59" name="Content Placeholder 1">
              <a:extLst>
                <a:ext uri="{FF2B5EF4-FFF2-40B4-BE49-F238E27FC236}">
                  <a16:creationId xmlns:a16="http://schemas.microsoft.com/office/drawing/2014/main" id="{AE4513E4-69BE-4D19-9989-1A3ACC513FEF}"/>
                </a:ext>
              </a:extLst>
            </p:cNvPr>
            <p:cNvSpPr txBox="1">
              <a:spLocks/>
            </p:cNvSpPr>
            <p:nvPr/>
          </p:nvSpPr>
          <p:spPr>
            <a:xfrm>
              <a:off x="6530479" y="1506025"/>
              <a:ext cx="2222057" cy="556453"/>
            </a:xfrm>
            <a:prstGeom prst="rect">
              <a:avLst/>
            </a:prstGeom>
          </p:spPr>
          <p:txBody>
            <a:bodyPr wrap="none" anchor="t"/>
            <a:lstStyle>
              <a:lvl1pPr marL="228600" indent="-228600" algn="l" rtl="0" eaLnBrk="0" fontAlgn="base" hangingPunct="0">
                <a:lnSpc>
                  <a:spcPct val="11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buFont typeface="Wingdings" pitchFamily="2" charset="2"/>
                <a:buBlip>
                  <a:blip r:embed="rId3"/>
                </a:buBlip>
                <a:defRPr lang="en-US" sz="2000" b="1" dirty="0" smtClean="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1pPr>
              <a:lvl2pPr marL="463550" indent="-174625" algn="l" rtl="0" eaLnBrk="1" fontAlgn="base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lang="en-US" sz="1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2625" indent="-173038" algn="l" rtl="0" eaLnBrk="1" fontAlgn="base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lang="en-US" sz="16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173038" algn="l" rtl="0" eaLnBrk="1" fontAlgn="base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lang="en-US" sz="14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19213" indent="-347663" algn="l" rtl="0" eaLnBrk="1" fontAlgn="base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lang="en-US" sz="16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60625" indent="-174625" algn="l" rtl="0" eaLnBrk="1" fontAlgn="base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+mn-lt"/>
                </a:defRPr>
              </a:lvl6pPr>
              <a:lvl7pPr marL="2917825" indent="-174625" algn="l" rtl="0" eaLnBrk="1" fontAlgn="base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+mn-lt"/>
                </a:defRPr>
              </a:lvl7pPr>
              <a:lvl8pPr marL="3375025" indent="-174625" algn="l" rtl="0" eaLnBrk="1" fontAlgn="base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+mn-lt"/>
                </a:defRPr>
              </a:lvl8pPr>
              <a:lvl9pPr marL="3832225" indent="-174625" algn="l" rtl="0" eaLnBrk="1" fontAlgn="base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lnSpc>
                  <a:spcPct val="1000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00000"/>
                <a:buNone/>
              </a:pPr>
              <a:r>
                <a:rPr lang="en-US" sz="1400" b="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Up to 16x16 </a:t>
              </a:r>
              <a:br>
                <a:rPr lang="en-US" sz="1400" b="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</a:br>
              <a:r>
                <a:rPr lang="en-US" sz="1400" b="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RF Integration</a:t>
              </a:r>
            </a:p>
          </p:txBody>
        </p:sp>
        <p:cxnSp>
          <p:nvCxnSpPr>
            <p:cNvPr id="60" name="Straight Connector 56">
              <a:extLst>
                <a:ext uri="{FF2B5EF4-FFF2-40B4-BE49-F238E27FC236}">
                  <a16:creationId xmlns:a16="http://schemas.microsoft.com/office/drawing/2014/main" id="{ACAF100A-4449-4D4F-830C-C745A5F30A63}"/>
                </a:ext>
              </a:extLst>
            </p:cNvPr>
            <p:cNvCxnSpPr/>
            <p:nvPr/>
          </p:nvCxnSpPr>
          <p:spPr bwMode="auto">
            <a:xfrm>
              <a:off x="6678639" y="2125254"/>
              <a:ext cx="1519125" cy="0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57">
              <a:extLst>
                <a:ext uri="{FF2B5EF4-FFF2-40B4-BE49-F238E27FC236}">
                  <a16:creationId xmlns:a16="http://schemas.microsoft.com/office/drawing/2014/main" id="{29095B3E-CCBF-4D13-B345-E0767386CE94}"/>
                </a:ext>
              </a:extLst>
            </p:cNvPr>
            <p:cNvCxnSpPr/>
            <p:nvPr/>
          </p:nvCxnSpPr>
          <p:spPr bwMode="auto">
            <a:xfrm>
              <a:off x="7259763" y="2124179"/>
              <a:ext cx="0" cy="2353540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gradFill>
                <a:gsLst>
                  <a:gs pos="0">
                    <a:schemeClr val="tx1"/>
                  </a:gs>
                  <a:gs pos="100000">
                    <a:schemeClr val="bg1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oval" w="sm" len="sm"/>
            </a:ln>
            <a:effectLst/>
          </p:spPr>
        </p:cxnSp>
      </p:grpSp>
      <p:grpSp>
        <p:nvGrpSpPr>
          <p:cNvPr id="62" name="Soft Output">
            <a:extLst>
              <a:ext uri="{FF2B5EF4-FFF2-40B4-BE49-F238E27FC236}">
                <a16:creationId xmlns:a16="http://schemas.microsoft.com/office/drawing/2014/main" id="{1FE7D84E-BD80-44D9-80A7-5AEBC2E24A55}"/>
              </a:ext>
            </a:extLst>
          </p:cNvPr>
          <p:cNvGrpSpPr/>
          <p:nvPr/>
        </p:nvGrpSpPr>
        <p:grpSpPr>
          <a:xfrm>
            <a:off x="7615855" y="1730477"/>
            <a:ext cx="2193730" cy="2863414"/>
            <a:chOff x="8213935" y="1561395"/>
            <a:chExt cx="2743491" cy="2863414"/>
          </a:xfrm>
        </p:grpSpPr>
        <p:sp>
          <p:nvSpPr>
            <p:cNvPr id="63" name="Content Placeholder 1">
              <a:extLst>
                <a:ext uri="{FF2B5EF4-FFF2-40B4-BE49-F238E27FC236}">
                  <a16:creationId xmlns:a16="http://schemas.microsoft.com/office/drawing/2014/main" id="{78F59348-C9BF-46FF-AD62-4422521E68BB}"/>
                </a:ext>
              </a:extLst>
            </p:cNvPr>
            <p:cNvSpPr txBox="1">
              <a:spLocks/>
            </p:cNvSpPr>
            <p:nvPr/>
          </p:nvSpPr>
          <p:spPr>
            <a:xfrm>
              <a:off x="8213935" y="1561395"/>
              <a:ext cx="2743491" cy="709464"/>
            </a:xfrm>
            <a:prstGeom prst="rect">
              <a:avLst/>
            </a:prstGeom>
          </p:spPr>
          <p:txBody>
            <a:bodyPr wrap="none" anchor="t"/>
            <a:lstStyle>
              <a:lvl1pPr marL="228600" indent="-228600" algn="l" rtl="0" eaLnBrk="0" fontAlgn="base" hangingPunct="0">
                <a:lnSpc>
                  <a:spcPct val="11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buFont typeface="Wingdings" pitchFamily="2" charset="2"/>
                <a:buBlip>
                  <a:blip r:embed="rId3"/>
                </a:buBlip>
                <a:defRPr lang="en-US" sz="2000" b="1" dirty="0" smtClean="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1pPr>
              <a:lvl2pPr marL="463550" indent="-174625" algn="l" rtl="0" eaLnBrk="1" fontAlgn="base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lang="en-US" sz="1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2625" indent="-173038" algn="l" rtl="0" eaLnBrk="1" fontAlgn="base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lang="en-US" sz="16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173038" algn="l" rtl="0" eaLnBrk="1" fontAlgn="base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lang="en-US" sz="14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19213" indent="-347663" algn="l" rtl="0" eaLnBrk="1" fontAlgn="base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lang="en-US" sz="16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60625" indent="-174625" algn="l" rtl="0" eaLnBrk="1" fontAlgn="base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+mn-lt"/>
                </a:defRPr>
              </a:lvl6pPr>
              <a:lvl7pPr marL="2917825" indent="-174625" algn="l" rtl="0" eaLnBrk="1" fontAlgn="base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+mn-lt"/>
                </a:defRPr>
              </a:lvl7pPr>
              <a:lvl8pPr marL="3375025" indent="-174625" algn="l" rtl="0" eaLnBrk="1" fontAlgn="base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+mn-lt"/>
                </a:defRPr>
              </a:lvl8pPr>
              <a:lvl9pPr marL="3832225" indent="-174625" algn="l" rtl="0" eaLnBrk="1" fontAlgn="base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lnSpc>
                  <a:spcPct val="1000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00000"/>
                <a:buNone/>
              </a:pPr>
              <a:r>
                <a:rPr lang="en-US" sz="1400" b="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IP for Offloading L1 </a:t>
              </a:r>
              <a:br>
                <a:rPr lang="en-US" sz="1400" b="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</a:br>
              <a:r>
                <a:rPr lang="en-US" sz="1400" b="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Closer to Radio Reduces </a:t>
              </a:r>
              <a:br>
                <a:rPr lang="en-US" sz="1400" b="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</a:br>
              <a:r>
                <a:rPr lang="en-US" sz="1400" b="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Fronthaul Throughput</a:t>
              </a:r>
            </a:p>
          </p:txBody>
        </p:sp>
        <p:cxnSp>
          <p:nvCxnSpPr>
            <p:cNvPr id="64" name="Straight Connector 60">
              <a:extLst>
                <a:ext uri="{FF2B5EF4-FFF2-40B4-BE49-F238E27FC236}">
                  <a16:creationId xmlns:a16="http://schemas.microsoft.com/office/drawing/2014/main" id="{B87CDB20-0B1E-414D-A9C3-62AD241E242E}"/>
                </a:ext>
              </a:extLst>
            </p:cNvPr>
            <p:cNvCxnSpPr/>
            <p:nvPr/>
          </p:nvCxnSpPr>
          <p:spPr bwMode="auto">
            <a:xfrm>
              <a:off x="8327420" y="2322071"/>
              <a:ext cx="2315670" cy="0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1">
              <a:extLst>
                <a:ext uri="{FF2B5EF4-FFF2-40B4-BE49-F238E27FC236}">
                  <a16:creationId xmlns:a16="http://schemas.microsoft.com/office/drawing/2014/main" id="{3D1B31D0-D5B5-437A-994D-EFACF6477FB1}"/>
                </a:ext>
              </a:extLst>
            </p:cNvPr>
            <p:cNvCxnSpPr/>
            <p:nvPr/>
          </p:nvCxnSpPr>
          <p:spPr bwMode="auto">
            <a:xfrm>
              <a:off x="8486847" y="2322071"/>
              <a:ext cx="0" cy="2102738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gradFill>
                <a:gsLst>
                  <a:gs pos="0">
                    <a:schemeClr val="tx1"/>
                  </a:gs>
                  <a:gs pos="100000">
                    <a:schemeClr val="bg1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oval" w="sm" len="sm"/>
            </a:ln>
            <a:effectLst/>
          </p:spPr>
        </p:cxnSp>
      </p:grpSp>
      <p:cxnSp>
        <p:nvCxnSpPr>
          <p:cNvPr id="66" name="Elbow Connector 62">
            <a:extLst>
              <a:ext uri="{FF2B5EF4-FFF2-40B4-BE49-F238E27FC236}">
                <a16:creationId xmlns:a16="http://schemas.microsoft.com/office/drawing/2014/main" id="{44BDF7AC-968A-4397-A98B-F0178064B140}"/>
              </a:ext>
            </a:extLst>
          </p:cNvPr>
          <p:cNvCxnSpPr/>
          <p:nvPr/>
        </p:nvCxnSpPr>
        <p:spPr bwMode="auto">
          <a:xfrm>
            <a:off x="9886391" y="2326283"/>
            <a:ext cx="523046" cy="1558159"/>
          </a:xfrm>
          <a:prstGeom prst="bentConnector2">
            <a:avLst/>
          </a:prstGeom>
          <a:solidFill>
            <a:schemeClr val="tx2"/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 type="none" w="med" len="med"/>
            <a:tailEnd type="triangle"/>
          </a:ln>
          <a:effectLst/>
        </p:spPr>
      </p:cxnSp>
      <p:grpSp>
        <p:nvGrpSpPr>
          <p:cNvPr id="67" name="Soft Output">
            <a:extLst>
              <a:ext uri="{FF2B5EF4-FFF2-40B4-BE49-F238E27FC236}">
                <a16:creationId xmlns:a16="http://schemas.microsoft.com/office/drawing/2014/main" id="{F9DA06CF-5F13-4CFD-AE33-6A92A0A226C5}"/>
              </a:ext>
            </a:extLst>
          </p:cNvPr>
          <p:cNvGrpSpPr/>
          <p:nvPr/>
        </p:nvGrpSpPr>
        <p:grpSpPr>
          <a:xfrm>
            <a:off x="4072815" y="1787667"/>
            <a:ext cx="1953315" cy="1665070"/>
            <a:chOff x="8348802" y="1551961"/>
            <a:chExt cx="2442827" cy="1665070"/>
          </a:xfrm>
        </p:grpSpPr>
        <p:sp>
          <p:nvSpPr>
            <p:cNvPr id="68" name="Content Placeholder 1">
              <a:extLst>
                <a:ext uri="{FF2B5EF4-FFF2-40B4-BE49-F238E27FC236}">
                  <a16:creationId xmlns:a16="http://schemas.microsoft.com/office/drawing/2014/main" id="{D862EAA1-885F-4BFE-9CBC-2471953432E1}"/>
                </a:ext>
              </a:extLst>
            </p:cNvPr>
            <p:cNvSpPr txBox="1">
              <a:spLocks/>
            </p:cNvSpPr>
            <p:nvPr/>
          </p:nvSpPr>
          <p:spPr>
            <a:xfrm>
              <a:off x="8348802" y="1551961"/>
              <a:ext cx="2319599" cy="796097"/>
            </a:xfrm>
            <a:prstGeom prst="rect">
              <a:avLst/>
            </a:prstGeom>
          </p:spPr>
          <p:txBody>
            <a:bodyPr wrap="none" anchor="t"/>
            <a:lstStyle>
              <a:lvl1pPr marL="228600" indent="-228600" algn="l" rtl="0" eaLnBrk="0" fontAlgn="base" hangingPunct="0">
                <a:lnSpc>
                  <a:spcPct val="11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buFont typeface="Wingdings" pitchFamily="2" charset="2"/>
                <a:buBlip>
                  <a:blip r:embed="rId3"/>
                </a:buBlip>
                <a:defRPr lang="en-US" sz="2000" b="1" dirty="0" smtClean="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1pPr>
              <a:lvl2pPr marL="463550" indent="-174625" algn="l" rtl="0" eaLnBrk="1" fontAlgn="base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lang="en-US" sz="1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2625" indent="-173038" algn="l" rtl="0" eaLnBrk="1" fontAlgn="base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lang="en-US" sz="16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173038" algn="l" rtl="0" eaLnBrk="1" fontAlgn="base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lang="en-US" sz="14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19213" indent="-347663" algn="l" rtl="0" eaLnBrk="1" fontAlgn="base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lang="en-US" sz="16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60625" indent="-174625" algn="l" rtl="0" eaLnBrk="1" fontAlgn="base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+mn-lt"/>
                </a:defRPr>
              </a:lvl6pPr>
              <a:lvl7pPr marL="2917825" indent="-174625" algn="l" rtl="0" eaLnBrk="1" fontAlgn="base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+mn-lt"/>
                </a:defRPr>
              </a:lvl7pPr>
              <a:lvl8pPr marL="3375025" indent="-174625" algn="l" rtl="0" eaLnBrk="1" fontAlgn="base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+mn-lt"/>
                </a:defRPr>
              </a:lvl8pPr>
              <a:lvl9pPr marL="3832225" indent="-174625" algn="l" rtl="0" eaLnBrk="1" fontAlgn="base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lnSpc>
                  <a:spcPct val="1000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00000"/>
                <a:buNone/>
              </a:pPr>
              <a:r>
                <a:rPr lang="en-US" sz="1400" b="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Digital </a:t>
              </a:r>
              <a:r>
                <a:rPr lang="en-US" sz="1400" b="0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Beamforming</a:t>
              </a:r>
              <a:br>
                <a:rPr lang="en-US" sz="1400" b="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</a:br>
              <a:r>
                <a:rPr lang="en-US" sz="1400" b="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(Digital &amp; RF Domain)</a:t>
              </a:r>
              <a:br>
                <a:rPr lang="en-US" sz="1400" b="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</a:br>
              <a:r>
                <a:rPr lang="en-US" sz="1400" b="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Single Processor Control</a:t>
              </a:r>
            </a:p>
          </p:txBody>
        </p:sp>
        <p:cxnSp>
          <p:nvCxnSpPr>
            <p:cNvPr id="69" name="Straight Connector 65">
              <a:extLst>
                <a:ext uri="{FF2B5EF4-FFF2-40B4-BE49-F238E27FC236}">
                  <a16:creationId xmlns:a16="http://schemas.microsoft.com/office/drawing/2014/main" id="{92F03B4A-F73E-4327-A6FF-20EDD75B3FD9}"/>
                </a:ext>
              </a:extLst>
            </p:cNvPr>
            <p:cNvCxnSpPr/>
            <p:nvPr/>
          </p:nvCxnSpPr>
          <p:spPr bwMode="auto">
            <a:xfrm>
              <a:off x="8472135" y="2255447"/>
              <a:ext cx="2319494" cy="0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6">
              <a:extLst>
                <a:ext uri="{FF2B5EF4-FFF2-40B4-BE49-F238E27FC236}">
                  <a16:creationId xmlns:a16="http://schemas.microsoft.com/office/drawing/2014/main" id="{B6165E4D-D435-4AC1-8E85-75FCDA586A42}"/>
                </a:ext>
              </a:extLst>
            </p:cNvPr>
            <p:cNvCxnSpPr/>
            <p:nvPr/>
          </p:nvCxnSpPr>
          <p:spPr bwMode="auto">
            <a:xfrm>
              <a:off x="8897800" y="2255447"/>
              <a:ext cx="0" cy="961584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gradFill>
                <a:gsLst>
                  <a:gs pos="0">
                    <a:schemeClr val="tx1"/>
                  </a:gs>
                  <a:gs pos="100000">
                    <a:schemeClr val="bg1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oval" w="sm" len="sm"/>
            </a:ln>
            <a:effectLst/>
          </p:spPr>
        </p:cxnSp>
      </p:grpSp>
      <p:grpSp>
        <p:nvGrpSpPr>
          <p:cNvPr id="71" name="Group 67">
            <a:extLst>
              <a:ext uri="{FF2B5EF4-FFF2-40B4-BE49-F238E27FC236}">
                <a16:creationId xmlns:a16="http://schemas.microsoft.com/office/drawing/2014/main" id="{DCA7D629-8663-4460-8CD1-9D37D509B5D9}"/>
              </a:ext>
            </a:extLst>
          </p:cNvPr>
          <p:cNvGrpSpPr/>
          <p:nvPr/>
        </p:nvGrpSpPr>
        <p:grpSpPr>
          <a:xfrm>
            <a:off x="6563381" y="1703367"/>
            <a:ext cx="834718" cy="966122"/>
            <a:chOff x="2268059" y="1312392"/>
            <a:chExt cx="834718" cy="966122"/>
          </a:xfrm>
        </p:grpSpPr>
        <p:sp>
          <p:nvSpPr>
            <p:cNvPr id="72" name="Content Placeholder 1">
              <a:extLst>
                <a:ext uri="{FF2B5EF4-FFF2-40B4-BE49-F238E27FC236}">
                  <a16:creationId xmlns:a16="http://schemas.microsoft.com/office/drawing/2014/main" id="{284BD616-1EE5-450D-A870-0EED4AC44640}"/>
                </a:ext>
              </a:extLst>
            </p:cNvPr>
            <p:cNvSpPr txBox="1">
              <a:spLocks/>
            </p:cNvSpPr>
            <p:nvPr/>
          </p:nvSpPr>
          <p:spPr>
            <a:xfrm>
              <a:off x="2268059" y="1312392"/>
              <a:ext cx="834718" cy="569822"/>
            </a:xfrm>
            <a:prstGeom prst="rect">
              <a:avLst/>
            </a:prstGeom>
          </p:spPr>
          <p:txBody>
            <a:bodyPr wrap="none" anchor="t"/>
            <a:lstStyle>
              <a:lvl1pPr marL="228600" indent="-228600" algn="l" rtl="0" eaLnBrk="0" fontAlgn="base" hangingPunct="0">
                <a:lnSpc>
                  <a:spcPct val="11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buFont typeface="Wingdings" pitchFamily="2" charset="2"/>
                <a:buBlip>
                  <a:blip r:embed="rId3"/>
                </a:buBlip>
                <a:defRPr lang="en-US" sz="2000" b="1" dirty="0" smtClean="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1pPr>
              <a:lvl2pPr marL="463550" indent="-174625" algn="l" rtl="0" eaLnBrk="1" fontAlgn="base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lang="en-US" sz="1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2625" indent="-173038" algn="l" rtl="0" eaLnBrk="1" fontAlgn="base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lang="en-US" sz="16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173038" algn="l" rtl="0" eaLnBrk="1" fontAlgn="base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–"/>
                <a:defRPr lang="en-US" sz="14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19213" indent="-347663" algn="l" rtl="0" eaLnBrk="1" fontAlgn="base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lang="en-US" sz="16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60625" indent="-174625" algn="l" rtl="0" eaLnBrk="1" fontAlgn="base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+mn-lt"/>
                </a:defRPr>
              </a:lvl6pPr>
              <a:lvl7pPr marL="2917825" indent="-174625" algn="l" rtl="0" eaLnBrk="1" fontAlgn="base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+mn-lt"/>
                </a:defRPr>
              </a:lvl7pPr>
              <a:lvl8pPr marL="3375025" indent="-174625" algn="l" rtl="0" eaLnBrk="1" fontAlgn="base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+mn-lt"/>
                </a:defRPr>
              </a:lvl8pPr>
              <a:lvl9pPr marL="3832225" indent="-174625" algn="l" rtl="0" eaLnBrk="1" fontAlgn="base" hangingPunct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lnSpc>
                  <a:spcPct val="1000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00000"/>
                <a:buNone/>
              </a:pPr>
              <a:r>
                <a:rPr lang="en-US" sz="1600" b="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SDN </a:t>
              </a:r>
              <a:br>
                <a:rPr lang="en-US" sz="1600" b="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</a:br>
              <a:r>
                <a:rPr lang="en-US" sz="1600" b="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Control</a:t>
              </a:r>
            </a:p>
          </p:txBody>
        </p:sp>
        <p:sp>
          <p:nvSpPr>
            <p:cNvPr id="73" name="Up-Down Arrow 69">
              <a:extLst>
                <a:ext uri="{FF2B5EF4-FFF2-40B4-BE49-F238E27FC236}">
                  <a16:creationId xmlns:a16="http://schemas.microsoft.com/office/drawing/2014/main" id="{8F0F3040-4F05-47BA-AB28-66AB0F506F78}"/>
                </a:ext>
              </a:extLst>
            </p:cNvPr>
            <p:cNvSpPr/>
            <p:nvPr/>
          </p:nvSpPr>
          <p:spPr bwMode="auto">
            <a:xfrm>
              <a:off x="2496319" y="1833624"/>
              <a:ext cx="378199" cy="444890"/>
            </a:xfrm>
            <a:prstGeom prst="upDownArrow">
              <a:avLst>
                <a:gd name="adj1" fmla="val 64775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8100" sx="98000" sy="98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" h="12700"/>
            </a:sp3d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05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74" name="1-BB-Arrow-Thick">
            <a:extLst>
              <a:ext uri="{FF2B5EF4-FFF2-40B4-BE49-F238E27FC236}">
                <a16:creationId xmlns:a16="http://schemas.microsoft.com/office/drawing/2014/main" id="{FD14B1A3-F0A8-4E72-A434-7065805FF30A}"/>
              </a:ext>
            </a:extLst>
          </p:cNvPr>
          <p:cNvSpPr/>
          <p:nvPr/>
        </p:nvSpPr>
        <p:spPr bwMode="auto">
          <a:xfrm>
            <a:off x="10034729" y="4993748"/>
            <a:ext cx="923966" cy="279272"/>
          </a:xfrm>
          <a:prstGeom prst="leftRightArrow">
            <a:avLst>
              <a:gd name="adj1" fmla="val 65860"/>
              <a:gd name="adj2" fmla="val 50000"/>
            </a:avLst>
          </a:prstGeom>
          <a:solidFill>
            <a:schemeClr val="bg1">
              <a:lumMod val="75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grpSp>
        <p:nvGrpSpPr>
          <p:cNvPr id="75" name="Group 71">
            <a:extLst>
              <a:ext uri="{FF2B5EF4-FFF2-40B4-BE49-F238E27FC236}">
                <a16:creationId xmlns:a16="http://schemas.microsoft.com/office/drawing/2014/main" id="{5BBD4085-2551-4B07-9684-467210B692A5}"/>
              </a:ext>
            </a:extLst>
          </p:cNvPr>
          <p:cNvGrpSpPr/>
          <p:nvPr/>
        </p:nvGrpSpPr>
        <p:grpSpPr>
          <a:xfrm>
            <a:off x="1076740" y="4619427"/>
            <a:ext cx="905095" cy="1111639"/>
            <a:chOff x="802373" y="4580334"/>
            <a:chExt cx="995606" cy="918710"/>
          </a:xfrm>
        </p:grpSpPr>
        <p:grpSp>
          <p:nvGrpSpPr>
            <p:cNvPr id="76" name="Group 72">
              <a:extLst>
                <a:ext uri="{FF2B5EF4-FFF2-40B4-BE49-F238E27FC236}">
                  <a16:creationId xmlns:a16="http://schemas.microsoft.com/office/drawing/2014/main" id="{E0522A15-98BC-40A7-99D7-09401415DF95}"/>
                </a:ext>
              </a:extLst>
            </p:cNvPr>
            <p:cNvGrpSpPr/>
            <p:nvPr/>
          </p:nvGrpSpPr>
          <p:grpSpPr>
            <a:xfrm>
              <a:off x="802373" y="4580334"/>
              <a:ext cx="987128" cy="918710"/>
              <a:chOff x="7452329" y="3615284"/>
              <a:chExt cx="815808" cy="347499"/>
            </a:xfrm>
            <a:noFill/>
          </p:grpSpPr>
          <p:grpSp>
            <p:nvGrpSpPr>
              <p:cNvPr id="87" name="Group 83">
                <a:extLst>
                  <a:ext uri="{FF2B5EF4-FFF2-40B4-BE49-F238E27FC236}">
                    <a16:creationId xmlns:a16="http://schemas.microsoft.com/office/drawing/2014/main" id="{694022CA-CFE5-47E2-9EB9-A8B845AB4CAD}"/>
                  </a:ext>
                </a:extLst>
              </p:cNvPr>
              <p:cNvGrpSpPr/>
              <p:nvPr/>
            </p:nvGrpSpPr>
            <p:grpSpPr>
              <a:xfrm>
                <a:off x="7452329" y="3615295"/>
                <a:ext cx="543909" cy="347488"/>
                <a:chOff x="6980449" y="2204873"/>
                <a:chExt cx="183847" cy="103608"/>
              </a:xfrm>
              <a:grpFill/>
            </p:grpSpPr>
            <p:sp>
              <p:nvSpPr>
                <p:cNvPr id="89" name="Freeform 85">
                  <a:extLst>
                    <a:ext uri="{FF2B5EF4-FFF2-40B4-BE49-F238E27FC236}">
                      <a16:creationId xmlns:a16="http://schemas.microsoft.com/office/drawing/2014/main" id="{747E8FBC-4D4F-427B-894F-A3BF15878F61}"/>
                    </a:ext>
                  </a:extLst>
                </p:cNvPr>
                <p:cNvSpPr/>
                <p:nvPr/>
              </p:nvSpPr>
              <p:spPr bwMode="auto">
                <a:xfrm>
                  <a:off x="6980449" y="2204873"/>
                  <a:ext cx="91918" cy="51913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0" name="Freeform 86">
                  <a:extLst>
                    <a:ext uri="{FF2B5EF4-FFF2-40B4-BE49-F238E27FC236}">
                      <a16:creationId xmlns:a16="http://schemas.microsoft.com/office/drawing/2014/main" id="{72891D61-0EC5-4256-A9D0-C1CB66ECD21E}"/>
                    </a:ext>
                  </a:extLst>
                </p:cNvPr>
                <p:cNvSpPr/>
                <p:nvPr/>
              </p:nvSpPr>
              <p:spPr bwMode="auto">
                <a:xfrm rot="10800000">
                  <a:off x="7072378" y="2256568"/>
                  <a:ext cx="91918" cy="51913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88" name="Freeform 84">
                <a:extLst>
                  <a:ext uri="{FF2B5EF4-FFF2-40B4-BE49-F238E27FC236}">
                    <a16:creationId xmlns:a16="http://schemas.microsoft.com/office/drawing/2014/main" id="{9B82C3A3-53C0-4EBA-98FF-84242693D2F7}"/>
                  </a:ext>
                </a:extLst>
              </p:cNvPr>
              <p:cNvSpPr/>
              <p:nvPr/>
            </p:nvSpPr>
            <p:spPr bwMode="auto">
              <a:xfrm>
                <a:off x="7996199" y="3615284"/>
                <a:ext cx="271938" cy="174110"/>
              </a:xfrm>
              <a:custGeom>
                <a:avLst/>
                <a:gdLst>
                  <a:gd name="connsiteX0" fmla="*/ 0 w 638355"/>
                  <a:gd name="connsiteY0" fmla="*/ 517585 h 517585"/>
                  <a:gd name="connsiteX1" fmla="*/ 327804 w 638355"/>
                  <a:gd name="connsiteY1" fmla="*/ 0 h 517585"/>
                  <a:gd name="connsiteX2" fmla="*/ 638355 w 638355"/>
                  <a:gd name="connsiteY2" fmla="*/ 517585 h 517585"/>
                  <a:gd name="connsiteX3" fmla="*/ 638355 w 638355"/>
                  <a:gd name="connsiteY3" fmla="*/ 517585 h 51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8355" h="517585">
                    <a:moveTo>
                      <a:pt x="0" y="517585"/>
                    </a:moveTo>
                    <a:cubicBezTo>
                      <a:pt x="110706" y="258792"/>
                      <a:pt x="221412" y="0"/>
                      <a:pt x="327804" y="0"/>
                    </a:cubicBezTo>
                    <a:cubicBezTo>
                      <a:pt x="434196" y="0"/>
                      <a:pt x="638355" y="517585"/>
                      <a:pt x="638355" y="517585"/>
                    </a:cubicBezTo>
                    <a:lnTo>
                      <a:pt x="638355" y="517585"/>
                    </a:lnTo>
                  </a:path>
                </a:pathLst>
              </a:cu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7" name="Group 73">
              <a:extLst>
                <a:ext uri="{FF2B5EF4-FFF2-40B4-BE49-F238E27FC236}">
                  <a16:creationId xmlns:a16="http://schemas.microsoft.com/office/drawing/2014/main" id="{EF86CB36-7887-4B2D-988A-629AA480E50C}"/>
                </a:ext>
              </a:extLst>
            </p:cNvPr>
            <p:cNvGrpSpPr/>
            <p:nvPr/>
          </p:nvGrpSpPr>
          <p:grpSpPr>
            <a:xfrm>
              <a:off x="802381" y="4829138"/>
              <a:ext cx="987129" cy="444763"/>
              <a:chOff x="7463917" y="3736382"/>
              <a:chExt cx="815808" cy="498429"/>
            </a:xfrm>
          </p:grpSpPr>
          <p:grpSp>
            <p:nvGrpSpPr>
              <p:cNvPr id="83" name="Group 79">
                <a:extLst>
                  <a:ext uri="{FF2B5EF4-FFF2-40B4-BE49-F238E27FC236}">
                    <a16:creationId xmlns:a16="http://schemas.microsoft.com/office/drawing/2014/main" id="{29701F49-1771-4FF6-A9F9-212CFD16237C}"/>
                  </a:ext>
                </a:extLst>
              </p:cNvPr>
              <p:cNvGrpSpPr/>
              <p:nvPr/>
            </p:nvGrpSpPr>
            <p:grpSpPr>
              <a:xfrm>
                <a:off x="7463917" y="3736386"/>
                <a:ext cx="543897" cy="498425"/>
                <a:chOff x="6980451" y="2204862"/>
                <a:chExt cx="183843" cy="103612"/>
              </a:xfrm>
            </p:grpSpPr>
            <p:sp>
              <p:nvSpPr>
                <p:cNvPr id="85" name="Freeform 81">
                  <a:extLst>
                    <a:ext uri="{FF2B5EF4-FFF2-40B4-BE49-F238E27FC236}">
                      <a16:creationId xmlns:a16="http://schemas.microsoft.com/office/drawing/2014/main" id="{DEE6C775-55B3-422C-8119-6E897C05D051}"/>
                    </a:ext>
                  </a:extLst>
                </p:cNvPr>
                <p:cNvSpPr/>
                <p:nvPr/>
              </p:nvSpPr>
              <p:spPr bwMode="auto">
                <a:xfrm>
                  <a:off x="6980451" y="2204862"/>
                  <a:ext cx="91918" cy="51913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solidFill>
                  <a:schemeClr val="bg1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6" name="Freeform 82">
                  <a:extLst>
                    <a:ext uri="{FF2B5EF4-FFF2-40B4-BE49-F238E27FC236}">
                      <a16:creationId xmlns:a16="http://schemas.microsoft.com/office/drawing/2014/main" id="{CECC6DFA-3961-4149-9030-6BD56CF0F462}"/>
                    </a:ext>
                  </a:extLst>
                </p:cNvPr>
                <p:cNvSpPr/>
                <p:nvPr/>
              </p:nvSpPr>
              <p:spPr bwMode="auto">
                <a:xfrm rot="10800000">
                  <a:off x="7072376" y="2256561"/>
                  <a:ext cx="91918" cy="51913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solidFill>
                  <a:schemeClr val="bg1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84" name="Freeform 80">
                <a:extLst>
                  <a:ext uri="{FF2B5EF4-FFF2-40B4-BE49-F238E27FC236}">
                    <a16:creationId xmlns:a16="http://schemas.microsoft.com/office/drawing/2014/main" id="{01AB9623-5C04-477B-961E-0EBF510045AA}"/>
                  </a:ext>
                </a:extLst>
              </p:cNvPr>
              <p:cNvSpPr/>
              <p:nvPr/>
            </p:nvSpPr>
            <p:spPr bwMode="auto">
              <a:xfrm>
                <a:off x="8007787" y="3736382"/>
                <a:ext cx="271938" cy="249727"/>
              </a:xfrm>
              <a:custGeom>
                <a:avLst/>
                <a:gdLst>
                  <a:gd name="connsiteX0" fmla="*/ 0 w 638355"/>
                  <a:gd name="connsiteY0" fmla="*/ 517585 h 517585"/>
                  <a:gd name="connsiteX1" fmla="*/ 327804 w 638355"/>
                  <a:gd name="connsiteY1" fmla="*/ 0 h 517585"/>
                  <a:gd name="connsiteX2" fmla="*/ 638355 w 638355"/>
                  <a:gd name="connsiteY2" fmla="*/ 517585 h 517585"/>
                  <a:gd name="connsiteX3" fmla="*/ 638355 w 638355"/>
                  <a:gd name="connsiteY3" fmla="*/ 517585 h 51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8355" h="517585">
                    <a:moveTo>
                      <a:pt x="0" y="517585"/>
                    </a:moveTo>
                    <a:cubicBezTo>
                      <a:pt x="110706" y="258792"/>
                      <a:pt x="221412" y="0"/>
                      <a:pt x="327804" y="0"/>
                    </a:cubicBezTo>
                    <a:cubicBezTo>
                      <a:pt x="434196" y="0"/>
                      <a:pt x="638355" y="517585"/>
                      <a:pt x="638355" y="517585"/>
                    </a:cubicBezTo>
                    <a:lnTo>
                      <a:pt x="638355" y="517585"/>
                    </a:lnTo>
                  </a:path>
                </a:pathLst>
              </a:custGeom>
              <a:solidFill>
                <a:schemeClr val="bg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8" name="Group 74">
              <a:extLst>
                <a:ext uri="{FF2B5EF4-FFF2-40B4-BE49-F238E27FC236}">
                  <a16:creationId xmlns:a16="http://schemas.microsoft.com/office/drawing/2014/main" id="{10D62727-DC48-45AF-9EF2-8B50287CB44D}"/>
                </a:ext>
              </a:extLst>
            </p:cNvPr>
            <p:cNvGrpSpPr/>
            <p:nvPr/>
          </p:nvGrpSpPr>
          <p:grpSpPr>
            <a:xfrm>
              <a:off x="810870" y="4837996"/>
              <a:ext cx="987109" cy="428016"/>
              <a:chOff x="7463922" y="3734231"/>
              <a:chExt cx="815793" cy="498426"/>
            </a:xfrm>
            <a:noFill/>
          </p:grpSpPr>
          <p:grpSp>
            <p:nvGrpSpPr>
              <p:cNvPr id="79" name="Group 75">
                <a:extLst>
                  <a:ext uri="{FF2B5EF4-FFF2-40B4-BE49-F238E27FC236}">
                    <a16:creationId xmlns:a16="http://schemas.microsoft.com/office/drawing/2014/main" id="{61022425-31F2-4900-B492-F9177B7BE24C}"/>
                  </a:ext>
                </a:extLst>
              </p:cNvPr>
              <p:cNvGrpSpPr/>
              <p:nvPr/>
            </p:nvGrpSpPr>
            <p:grpSpPr>
              <a:xfrm flipV="1">
                <a:off x="7463922" y="3734231"/>
                <a:ext cx="543885" cy="498410"/>
                <a:chOff x="6980455" y="2204868"/>
                <a:chExt cx="183839" cy="103609"/>
              </a:xfrm>
              <a:grpFill/>
            </p:grpSpPr>
            <p:sp>
              <p:nvSpPr>
                <p:cNvPr id="81" name="Freeform 77">
                  <a:extLst>
                    <a:ext uri="{FF2B5EF4-FFF2-40B4-BE49-F238E27FC236}">
                      <a16:creationId xmlns:a16="http://schemas.microsoft.com/office/drawing/2014/main" id="{B0E84AE1-EB52-49F7-894D-27D584207646}"/>
                    </a:ext>
                  </a:extLst>
                </p:cNvPr>
                <p:cNvSpPr/>
                <p:nvPr/>
              </p:nvSpPr>
              <p:spPr bwMode="auto">
                <a:xfrm>
                  <a:off x="6980455" y="2204868"/>
                  <a:ext cx="91918" cy="51913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9525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2" name="Freeform 78">
                  <a:extLst>
                    <a:ext uri="{FF2B5EF4-FFF2-40B4-BE49-F238E27FC236}">
                      <a16:creationId xmlns:a16="http://schemas.microsoft.com/office/drawing/2014/main" id="{B4E5DDE2-A0A0-4672-B9A0-27179F424C9D}"/>
                    </a:ext>
                  </a:extLst>
                </p:cNvPr>
                <p:cNvSpPr/>
                <p:nvPr/>
              </p:nvSpPr>
              <p:spPr bwMode="auto">
                <a:xfrm rot="10800000">
                  <a:off x="7072376" y="2256564"/>
                  <a:ext cx="91918" cy="51913"/>
                </a:xfrm>
                <a:custGeom>
                  <a:avLst/>
                  <a:gdLst>
                    <a:gd name="connsiteX0" fmla="*/ 0 w 638355"/>
                    <a:gd name="connsiteY0" fmla="*/ 517585 h 517585"/>
                    <a:gd name="connsiteX1" fmla="*/ 327804 w 638355"/>
                    <a:gd name="connsiteY1" fmla="*/ 0 h 517585"/>
                    <a:gd name="connsiteX2" fmla="*/ 638355 w 638355"/>
                    <a:gd name="connsiteY2" fmla="*/ 517585 h 517585"/>
                    <a:gd name="connsiteX3" fmla="*/ 638355 w 638355"/>
                    <a:gd name="connsiteY3" fmla="*/ 517585 h 51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355" h="517585">
                      <a:moveTo>
                        <a:pt x="0" y="517585"/>
                      </a:moveTo>
                      <a:cubicBezTo>
                        <a:pt x="110706" y="258792"/>
                        <a:pt x="221412" y="0"/>
                        <a:pt x="327804" y="0"/>
                      </a:cubicBezTo>
                      <a:cubicBezTo>
                        <a:pt x="434196" y="0"/>
                        <a:pt x="638355" y="517585"/>
                        <a:pt x="638355" y="517585"/>
                      </a:cubicBezTo>
                      <a:lnTo>
                        <a:pt x="638355" y="517585"/>
                      </a:lnTo>
                    </a:path>
                  </a:pathLst>
                </a:custGeom>
                <a:grpFill/>
                <a:ln w="9525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80" name="Freeform 76">
                <a:extLst>
                  <a:ext uri="{FF2B5EF4-FFF2-40B4-BE49-F238E27FC236}">
                    <a16:creationId xmlns:a16="http://schemas.microsoft.com/office/drawing/2014/main" id="{6528FCDF-0F31-4966-8402-7ADDECF4219F}"/>
                  </a:ext>
                </a:extLst>
              </p:cNvPr>
              <p:cNvSpPr/>
              <p:nvPr/>
            </p:nvSpPr>
            <p:spPr bwMode="auto">
              <a:xfrm flipV="1">
                <a:off x="8007777" y="3982930"/>
                <a:ext cx="271938" cy="249727"/>
              </a:xfrm>
              <a:custGeom>
                <a:avLst/>
                <a:gdLst>
                  <a:gd name="connsiteX0" fmla="*/ 0 w 638355"/>
                  <a:gd name="connsiteY0" fmla="*/ 517585 h 517585"/>
                  <a:gd name="connsiteX1" fmla="*/ 327804 w 638355"/>
                  <a:gd name="connsiteY1" fmla="*/ 0 h 517585"/>
                  <a:gd name="connsiteX2" fmla="*/ 638355 w 638355"/>
                  <a:gd name="connsiteY2" fmla="*/ 517585 h 517585"/>
                  <a:gd name="connsiteX3" fmla="*/ 638355 w 638355"/>
                  <a:gd name="connsiteY3" fmla="*/ 517585 h 51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8355" h="517585">
                    <a:moveTo>
                      <a:pt x="0" y="517585"/>
                    </a:moveTo>
                    <a:cubicBezTo>
                      <a:pt x="110706" y="258792"/>
                      <a:pt x="221412" y="0"/>
                      <a:pt x="327804" y="0"/>
                    </a:cubicBezTo>
                    <a:cubicBezTo>
                      <a:pt x="434196" y="0"/>
                      <a:pt x="638355" y="517585"/>
                      <a:pt x="638355" y="517585"/>
                    </a:cubicBezTo>
                    <a:lnTo>
                      <a:pt x="638355" y="517585"/>
                    </a:lnTo>
                  </a:path>
                </a:pathLst>
              </a:custGeom>
              <a:grpFill/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91" name="TextBox 87">
            <a:extLst>
              <a:ext uri="{FF2B5EF4-FFF2-40B4-BE49-F238E27FC236}">
                <a16:creationId xmlns:a16="http://schemas.microsoft.com/office/drawing/2014/main" id="{692CCD56-4C0A-404C-A72D-4B6D7ADB5099}"/>
              </a:ext>
            </a:extLst>
          </p:cNvPr>
          <p:cNvSpPr txBox="1"/>
          <p:nvPr/>
        </p:nvSpPr>
        <p:spPr>
          <a:xfrm>
            <a:off x="9881322" y="5317251"/>
            <a:ext cx="1230780" cy="307777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  <a:buSzPct val="100000"/>
            </a:pPr>
            <a:r>
              <a:rPr 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To Baseband</a:t>
            </a:r>
            <a:endParaRPr lang="en-US" sz="1050" kern="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2" name="TextBox 88">
            <a:extLst>
              <a:ext uri="{FF2B5EF4-FFF2-40B4-BE49-F238E27FC236}">
                <a16:creationId xmlns:a16="http://schemas.microsoft.com/office/drawing/2014/main" id="{386F6EA3-355A-422E-8EA3-5B3914FABBE1}"/>
              </a:ext>
            </a:extLst>
          </p:cNvPr>
          <p:cNvSpPr txBox="1"/>
          <p:nvPr/>
        </p:nvSpPr>
        <p:spPr>
          <a:xfrm>
            <a:off x="9959651" y="4192866"/>
            <a:ext cx="1221207" cy="677108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0" indent="0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100000"/>
              <a:buNone/>
            </a:pPr>
            <a:r>
              <a:rPr 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Up To </a:t>
            </a:r>
            <a:r>
              <a:rPr lang="en-US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25Gb/s</a:t>
            </a:r>
            <a:endParaRPr 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93" name="TextBox 89">
            <a:extLst>
              <a:ext uri="{FF2B5EF4-FFF2-40B4-BE49-F238E27FC236}">
                <a16:creationId xmlns:a16="http://schemas.microsoft.com/office/drawing/2014/main" id="{DA063FF0-DF74-403B-BEDB-9A6DFB841D25}"/>
              </a:ext>
            </a:extLst>
          </p:cNvPr>
          <p:cNvSpPr txBox="1"/>
          <p:nvPr/>
        </p:nvSpPr>
        <p:spPr bwMode="auto">
          <a:xfrm>
            <a:off x="805866" y="4152266"/>
            <a:ext cx="1410643" cy="27699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Air Interface </a:t>
            </a: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94" name="Picture 92">
            <a:extLst>
              <a:ext uri="{FF2B5EF4-FFF2-40B4-BE49-F238E27FC236}">
                <a16:creationId xmlns:a16="http://schemas.microsoft.com/office/drawing/2014/main" id="{37D36FB0-43A1-4146-B05E-5D3479187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1119" y="3138583"/>
            <a:ext cx="1209025" cy="51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694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7380ECB0-3BFD-4836-A96E-0A3E3C436049}"/>
              </a:ext>
            </a:extLst>
          </p:cNvPr>
          <p:cNvSpPr/>
          <p:nvPr/>
        </p:nvSpPr>
        <p:spPr>
          <a:xfrm>
            <a:off x="1828800" y="3248948"/>
            <a:ext cx="7374829" cy="2847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1371600" y="152400"/>
            <a:ext cx="49530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ja-JP" altLang="en-US" sz="2800" spc="-5" dirty="0">
                <a:solidFill>
                  <a:schemeClr val="tx1"/>
                </a:solidFill>
              </a:rPr>
              <a:t>６</a:t>
            </a:r>
            <a:r>
              <a:rPr lang="en-US" altLang="ja-JP" sz="2800" spc="-5" dirty="0">
                <a:solidFill>
                  <a:schemeClr val="tx1"/>
                </a:solidFill>
              </a:rPr>
              <a:t>.</a:t>
            </a:r>
            <a:r>
              <a:rPr lang="ja-JP" altLang="en-US" sz="2800" spc="-5" dirty="0">
                <a:solidFill>
                  <a:schemeClr val="tx1"/>
                </a:solidFill>
              </a:rPr>
              <a:t> ローカル</a:t>
            </a:r>
            <a:r>
              <a:rPr lang="en-US" altLang="ja-JP" sz="2800" spc="-5" dirty="0">
                <a:solidFill>
                  <a:schemeClr val="tx1"/>
                </a:solidFill>
              </a:rPr>
              <a:t>5G</a:t>
            </a:r>
            <a:r>
              <a:rPr lang="ja-JP" altLang="en-US" sz="2800" spc="-5" dirty="0">
                <a:solidFill>
                  <a:schemeClr val="tx1"/>
                </a:solidFill>
              </a:rPr>
              <a:t>への取組</a:t>
            </a:r>
            <a:endParaRPr sz="2800" spc="-5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113">
            <a:extLst>
              <a:ext uri="{FF2B5EF4-FFF2-40B4-BE49-F238E27FC236}">
                <a16:creationId xmlns:a16="http://schemas.microsoft.com/office/drawing/2014/main" id="{769A95CF-DC25-470A-AE44-3C84092E4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895119"/>
            <a:ext cx="7543800" cy="218521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ローカル５</a:t>
            </a:r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</a:t>
            </a:r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の電波法は</a:t>
            </a:r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月末には発表される。</a:t>
            </a:r>
            <a:endParaRPr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この時点では、</a:t>
            </a:r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28GHz</a:t>
            </a:r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で室内のみの認可らしい。</a:t>
            </a:r>
            <a:endParaRPr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endParaRPr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・ターゲットはスマートファクトリー。</a:t>
            </a:r>
            <a:endParaRPr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・ロボットが走り回る工場、電源は電池、制御は５</a:t>
            </a:r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</a:t>
            </a:r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を想定する。</a:t>
            </a:r>
            <a:endParaRPr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・ラインの判定、停止、開始など瞬時の応答性が必須である。</a:t>
            </a:r>
            <a:endParaRPr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endParaRPr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=&gt;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低遅延に絞る！</a:t>
            </a:r>
            <a:endParaRPr lang="en-US" altLang="ja-JP" sz="24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 descr="救急箱, 時計, 挿絵 が含まれている画像&#10;&#10;自動的に生成された説明">
            <a:extLst>
              <a:ext uri="{FF2B5EF4-FFF2-40B4-BE49-F238E27FC236}">
                <a16:creationId xmlns:a16="http://schemas.microsoft.com/office/drawing/2014/main" id="{363286D4-3E96-4C86-882E-BE4C70EB2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342" y="4985950"/>
            <a:ext cx="2267058" cy="828876"/>
          </a:xfrm>
          <a:prstGeom prst="rect">
            <a:avLst/>
          </a:prstGeom>
        </p:spPr>
      </p:pic>
      <p:pic>
        <p:nvPicPr>
          <p:cNvPr id="6" name="グラフィックス 5" descr="無線ルーター">
            <a:extLst>
              <a:ext uri="{FF2B5EF4-FFF2-40B4-BE49-F238E27FC236}">
                <a16:creationId xmlns:a16="http://schemas.microsoft.com/office/drawing/2014/main" id="{4D702A5C-02E8-4CF4-810D-AD7A389D69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24600" y="3248948"/>
            <a:ext cx="914400" cy="914400"/>
          </a:xfrm>
          <a:prstGeom prst="rect">
            <a:avLst/>
          </a:prstGeom>
        </p:spPr>
      </p:pic>
      <p:pic>
        <p:nvPicPr>
          <p:cNvPr id="8" name="グラフィックス 7" descr="ロボット">
            <a:extLst>
              <a:ext uri="{FF2B5EF4-FFF2-40B4-BE49-F238E27FC236}">
                <a16:creationId xmlns:a16="http://schemas.microsoft.com/office/drawing/2014/main" id="{4E471B0F-3D4D-4985-9117-27A7E4FB5D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16746" y="3524590"/>
            <a:ext cx="914400" cy="914400"/>
          </a:xfrm>
          <a:prstGeom prst="rect">
            <a:avLst/>
          </a:prstGeom>
        </p:spPr>
      </p:pic>
      <p:pic>
        <p:nvPicPr>
          <p:cNvPr id="11" name="図 10" descr="救急箱, 時計, 挿絵 が含まれている画像&#10;&#10;自動的に生成された説明">
            <a:extLst>
              <a:ext uri="{FF2B5EF4-FFF2-40B4-BE49-F238E27FC236}">
                <a16:creationId xmlns:a16="http://schemas.microsoft.com/office/drawing/2014/main" id="{AF1809C1-B949-4C43-BB6A-C5B622D7D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985950"/>
            <a:ext cx="2267058" cy="828876"/>
          </a:xfrm>
          <a:prstGeom prst="rect">
            <a:avLst/>
          </a:prstGeom>
        </p:spPr>
      </p:pic>
      <p:pic>
        <p:nvPicPr>
          <p:cNvPr id="12" name="図 11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8EB9FA89-3B4E-4086-A621-327ED04F88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946" y="4980993"/>
            <a:ext cx="2279254" cy="833335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A9FE46A-C224-4863-8DB5-D38CFEFA5C05}"/>
              </a:ext>
            </a:extLst>
          </p:cNvPr>
          <p:cNvSpPr txBox="1"/>
          <p:nvPr/>
        </p:nvSpPr>
        <p:spPr>
          <a:xfrm>
            <a:off x="4964648" y="5114731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C00000"/>
                </a:solidFill>
              </a:rPr>
              <a:t>NG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14" name="フローチャート: 論理積ゲート 13">
            <a:extLst>
              <a:ext uri="{FF2B5EF4-FFF2-40B4-BE49-F238E27FC236}">
                <a16:creationId xmlns:a16="http://schemas.microsoft.com/office/drawing/2014/main" id="{76AB6FF4-10D5-45A4-B3E1-A23DA4D42EF1}"/>
              </a:ext>
            </a:extLst>
          </p:cNvPr>
          <p:cNvSpPr/>
          <p:nvPr/>
        </p:nvSpPr>
        <p:spPr>
          <a:xfrm rot="16200000">
            <a:off x="5254391" y="5031676"/>
            <a:ext cx="72079" cy="93034"/>
          </a:xfrm>
          <a:prstGeom prst="flowChartDela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564D750A-80A9-4CFF-9863-CFBFC0849D84}"/>
              </a:ext>
            </a:extLst>
          </p:cNvPr>
          <p:cNvCxnSpPr/>
          <p:nvPr/>
        </p:nvCxnSpPr>
        <p:spPr>
          <a:xfrm>
            <a:off x="5269109" y="5082682"/>
            <a:ext cx="0" cy="3285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96CB588E-1966-4AE1-B5CF-DD9421EAC0A7}"/>
              </a:ext>
            </a:extLst>
          </p:cNvPr>
          <p:cNvCxnSpPr>
            <a:cxnSpLocks/>
          </p:cNvCxnSpPr>
          <p:nvPr/>
        </p:nvCxnSpPr>
        <p:spPr>
          <a:xfrm>
            <a:off x="5292370" y="4981117"/>
            <a:ext cx="0" cy="3285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F0BB5F83-D6CA-4D94-BFA8-F0681DEB70DF}"/>
              </a:ext>
            </a:extLst>
          </p:cNvPr>
          <p:cNvCxnSpPr>
            <a:cxnSpLocks/>
          </p:cNvCxnSpPr>
          <p:nvPr/>
        </p:nvCxnSpPr>
        <p:spPr>
          <a:xfrm flipH="1">
            <a:off x="5338049" y="4995403"/>
            <a:ext cx="44575" cy="3285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F84558A3-F295-48B8-88A6-4341FA9E0C72}"/>
              </a:ext>
            </a:extLst>
          </p:cNvPr>
          <p:cNvCxnSpPr>
            <a:cxnSpLocks/>
          </p:cNvCxnSpPr>
          <p:nvPr/>
        </p:nvCxnSpPr>
        <p:spPr>
          <a:xfrm>
            <a:off x="5207087" y="4993022"/>
            <a:ext cx="44576" cy="3285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139B5FF7-1A6F-4018-AA98-D2E018315C15}"/>
              </a:ext>
            </a:extLst>
          </p:cNvPr>
          <p:cNvCxnSpPr/>
          <p:nvPr/>
        </p:nvCxnSpPr>
        <p:spPr>
          <a:xfrm>
            <a:off x="7010400" y="4163348"/>
            <a:ext cx="304800" cy="637252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CD8BACC9-2B35-4EB2-9883-76EB7CB2A2D6}"/>
              </a:ext>
            </a:extLst>
          </p:cNvPr>
          <p:cNvCxnSpPr>
            <a:cxnSpLocks/>
          </p:cNvCxnSpPr>
          <p:nvPr/>
        </p:nvCxnSpPr>
        <p:spPr>
          <a:xfrm flipH="1">
            <a:off x="5413573" y="4163348"/>
            <a:ext cx="1063427" cy="637252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F640FB1B-7D86-4779-8057-1D14359B0037}"/>
              </a:ext>
            </a:extLst>
          </p:cNvPr>
          <p:cNvCxnSpPr>
            <a:cxnSpLocks/>
          </p:cNvCxnSpPr>
          <p:nvPr/>
        </p:nvCxnSpPr>
        <p:spPr>
          <a:xfrm flipH="1">
            <a:off x="3279974" y="3980065"/>
            <a:ext cx="3044626" cy="957944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AA5A61EE-FEE8-4BD9-BB5B-8FBBF5736687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4464448" y="3503098"/>
            <a:ext cx="1860152" cy="203050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図 3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2DA0438-FDB7-4D26-B010-7A0AFEB9A7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776" y="2862081"/>
            <a:ext cx="1829539" cy="1591318"/>
          </a:xfrm>
          <a:prstGeom prst="rect">
            <a:avLst/>
          </a:prstGeom>
        </p:spPr>
      </p:pic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1210B27C-79A5-440C-B30C-43DAE800FDA8}"/>
              </a:ext>
            </a:extLst>
          </p:cNvPr>
          <p:cNvCxnSpPr>
            <a:cxnSpLocks/>
          </p:cNvCxnSpPr>
          <p:nvPr/>
        </p:nvCxnSpPr>
        <p:spPr>
          <a:xfrm>
            <a:off x="7067036" y="3910739"/>
            <a:ext cx="281707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6B27BAC6-F8D7-4C59-821D-176622012D4D}"/>
              </a:ext>
            </a:extLst>
          </p:cNvPr>
          <p:cNvSpPr/>
          <p:nvPr/>
        </p:nvSpPr>
        <p:spPr>
          <a:xfrm>
            <a:off x="8072448" y="3721469"/>
            <a:ext cx="668994" cy="36095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tx2"/>
                </a:solidFill>
              </a:rPr>
              <a:t>GW</a:t>
            </a:r>
            <a:endParaRPr kumimoji="1" lang="ja-JP" altLang="en-US" sz="1200" dirty="0">
              <a:solidFill>
                <a:schemeClr val="tx2"/>
              </a:solidFill>
            </a:endParaRPr>
          </a:p>
        </p:txBody>
      </p:sp>
      <p:sp>
        <p:nvSpPr>
          <p:cNvPr id="41" name="Text Box 8">
            <a:extLst>
              <a:ext uri="{FF2B5EF4-FFF2-40B4-BE49-F238E27FC236}">
                <a16:creationId xmlns:a16="http://schemas.microsoft.com/office/drawing/2014/main" id="{907A6758-B045-4745-8D83-994FEFD5D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7533" y="3479419"/>
            <a:ext cx="12256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1400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Cloud</a:t>
            </a:r>
          </a:p>
        </p:txBody>
      </p:sp>
      <p:pic>
        <p:nvPicPr>
          <p:cNvPr id="45" name="グラフィックス 44" descr="ロボット">
            <a:extLst>
              <a:ext uri="{FF2B5EF4-FFF2-40B4-BE49-F238E27FC236}">
                <a16:creationId xmlns:a16="http://schemas.microsoft.com/office/drawing/2014/main" id="{C10DBA1F-B7BC-4B12-816C-AAD2BA8BCE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85262" y="41153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429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1371600" y="152400"/>
            <a:ext cx="49530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ja-JP" altLang="en-US" sz="2800" spc="-5" dirty="0">
                <a:solidFill>
                  <a:schemeClr val="tx1"/>
                </a:solidFill>
              </a:rPr>
              <a:t>６</a:t>
            </a:r>
            <a:r>
              <a:rPr lang="en-US" altLang="ja-JP" sz="2800" spc="-5" dirty="0">
                <a:solidFill>
                  <a:schemeClr val="tx1"/>
                </a:solidFill>
              </a:rPr>
              <a:t>.</a:t>
            </a:r>
            <a:r>
              <a:rPr lang="ja-JP" altLang="en-US" sz="2800" spc="-5" dirty="0">
                <a:solidFill>
                  <a:schemeClr val="tx1"/>
                </a:solidFill>
              </a:rPr>
              <a:t> ローカル</a:t>
            </a:r>
            <a:r>
              <a:rPr lang="en-US" altLang="ja-JP" sz="2800" spc="-5" dirty="0">
                <a:solidFill>
                  <a:schemeClr val="tx1"/>
                </a:solidFill>
              </a:rPr>
              <a:t>5G</a:t>
            </a:r>
            <a:r>
              <a:rPr lang="ja-JP" altLang="en-US" sz="2800" spc="-5" dirty="0">
                <a:solidFill>
                  <a:schemeClr val="tx1"/>
                </a:solidFill>
              </a:rPr>
              <a:t>への取組</a:t>
            </a:r>
            <a:endParaRPr sz="2800" spc="-5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113">
            <a:extLst>
              <a:ext uri="{FF2B5EF4-FFF2-40B4-BE49-F238E27FC236}">
                <a16:creationId xmlns:a16="http://schemas.microsoft.com/office/drawing/2014/main" id="{769A95CF-DC25-470A-AE44-3C84092E4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775" y="1232680"/>
            <a:ext cx="6441227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低遅延の理由：帯域拡大とスロット可変</a:t>
            </a:r>
            <a:endParaRPr lang="en-US" altLang="ja-JP" sz="20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4923EEA-A44A-40BD-924E-CB1C3F5B25C1}"/>
              </a:ext>
            </a:extLst>
          </p:cNvPr>
          <p:cNvSpPr/>
          <p:nvPr/>
        </p:nvSpPr>
        <p:spPr>
          <a:xfrm>
            <a:off x="2413504" y="2509800"/>
            <a:ext cx="2528311" cy="43088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Frame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384D2C14-1CA3-442D-9B7A-621A964FD1AB}"/>
              </a:ext>
            </a:extLst>
          </p:cNvPr>
          <p:cNvCxnSpPr>
            <a:cxnSpLocks/>
          </p:cNvCxnSpPr>
          <p:nvPr/>
        </p:nvCxnSpPr>
        <p:spPr>
          <a:xfrm>
            <a:off x="2133600" y="4648200"/>
            <a:ext cx="3124200" cy="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113">
            <a:extLst>
              <a:ext uri="{FF2B5EF4-FFF2-40B4-BE49-F238E27FC236}">
                <a16:creationId xmlns:a16="http://schemas.microsoft.com/office/drawing/2014/main" id="{802913A3-B1AA-4F35-B1E6-8EC194CD8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842" y="2077249"/>
            <a:ext cx="104192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LTE</a:t>
            </a: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A520259E-40CF-4151-90BF-A0F0D3B3060D}"/>
              </a:ext>
            </a:extLst>
          </p:cNvPr>
          <p:cNvCxnSpPr>
            <a:cxnSpLocks/>
          </p:cNvCxnSpPr>
          <p:nvPr/>
        </p:nvCxnSpPr>
        <p:spPr>
          <a:xfrm>
            <a:off x="2452382" y="4953000"/>
            <a:ext cx="2514328" cy="0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73E79E52-9C99-41E5-BC4B-BC26ED494F5C}"/>
              </a:ext>
            </a:extLst>
          </p:cNvPr>
          <p:cNvCxnSpPr>
            <a:cxnSpLocks/>
          </p:cNvCxnSpPr>
          <p:nvPr/>
        </p:nvCxnSpPr>
        <p:spPr>
          <a:xfrm flipV="1">
            <a:off x="1887893" y="2468747"/>
            <a:ext cx="0" cy="471940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113">
            <a:extLst>
              <a:ext uri="{FF2B5EF4-FFF2-40B4-BE49-F238E27FC236}">
                <a16:creationId xmlns:a16="http://schemas.microsoft.com/office/drawing/2014/main" id="{8EF60491-6A4D-4512-AD1C-1DE8B4EE6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962398"/>
            <a:ext cx="104192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10ms</a:t>
            </a:r>
          </a:p>
        </p:txBody>
      </p:sp>
      <p:sp>
        <p:nvSpPr>
          <p:cNvPr id="36" name="テキスト ボックス 113">
            <a:extLst>
              <a:ext uri="{FF2B5EF4-FFF2-40B4-BE49-F238E27FC236}">
                <a16:creationId xmlns:a16="http://schemas.microsoft.com/office/drawing/2014/main" id="{F1727DC0-DF64-484B-80C8-A8E8C117D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187" y="2432855"/>
            <a:ext cx="104192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16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20MHz</a:t>
            </a:r>
            <a:r>
              <a:rPr lang="ja-JP" altLang="en-US" sz="16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帯域</a:t>
            </a:r>
            <a:endParaRPr lang="en-US" altLang="ja-JP" sz="16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テキスト ボックス 113">
            <a:extLst>
              <a:ext uri="{FF2B5EF4-FFF2-40B4-BE49-F238E27FC236}">
                <a16:creationId xmlns:a16="http://schemas.microsoft.com/office/drawing/2014/main" id="{6D91528B-D197-4C12-ABF8-EE2D9DDB3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709435"/>
            <a:ext cx="685799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Time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E405645F-3060-4DF3-ADE7-811BB9005875}"/>
              </a:ext>
            </a:extLst>
          </p:cNvPr>
          <p:cNvSpPr/>
          <p:nvPr/>
        </p:nvSpPr>
        <p:spPr>
          <a:xfrm>
            <a:off x="7558336" y="1917430"/>
            <a:ext cx="381001" cy="212156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2"/>
              </a:solidFill>
            </a:endParaRPr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DD3F92DF-CD0F-4371-8963-12EDE61D9EB9}"/>
              </a:ext>
            </a:extLst>
          </p:cNvPr>
          <p:cNvCxnSpPr>
            <a:cxnSpLocks/>
          </p:cNvCxnSpPr>
          <p:nvPr/>
        </p:nvCxnSpPr>
        <p:spPr>
          <a:xfrm>
            <a:off x="7253536" y="5258104"/>
            <a:ext cx="3124200" cy="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113">
            <a:extLst>
              <a:ext uri="{FF2B5EF4-FFF2-40B4-BE49-F238E27FC236}">
                <a16:creationId xmlns:a16="http://schemas.microsoft.com/office/drawing/2014/main" id="{ADAEB7AB-BC7D-40ED-ABA6-C4EF31909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215" y="1523620"/>
            <a:ext cx="104192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5G</a:t>
            </a:r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7EDA2C62-B4A9-4B98-B871-C5283E7AD93A}"/>
              </a:ext>
            </a:extLst>
          </p:cNvPr>
          <p:cNvCxnSpPr>
            <a:cxnSpLocks/>
          </p:cNvCxnSpPr>
          <p:nvPr/>
        </p:nvCxnSpPr>
        <p:spPr>
          <a:xfrm>
            <a:off x="7467600" y="5562904"/>
            <a:ext cx="533400" cy="0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3A75C1DF-8072-48FB-B8AD-F6A13E0E0706}"/>
              </a:ext>
            </a:extLst>
          </p:cNvPr>
          <p:cNvCxnSpPr>
            <a:cxnSpLocks/>
          </p:cNvCxnSpPr>
          <p:nvPr/>
        </p:nvCxnSpPr>
        <p:spPr>
          <a:xfrm flipV="1">
            <a:off x="7020742" y="1753413"/>
            <a:ext cx="1" cy="2285585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113">
            <a:extLst>
              <a:ext uri="{FF2B5EF4-FFF2-40B4-BE49-F238E27FC236}">
                <a16:creationId xmlns:a16="http://schemas.microsoft.com/office/drawing/2014/main" id="{0A2B9FA8-6E18-4D48-92BE-FBC47CE68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037" y="5619813"/>
            <a:ext cx="104192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1ms</a:t>
            </a:r>
          </a:p>
        </p:txBody>
      </p:sp>
      <p:sp>
        <p:nvSpPr>
          <p:cNvPr id="51" name="テキスト ボックス 113">
            <a:extLst>
              <a:ext uri="{FF2B5EF4-FFF2-40B4-BE49-F238E27FC236}">
                <a16:creationId xmlns:a16="http://schemas.microsoft.com/office/drawing/2014/main" id="{C4237DF5-3489-4FE1-B9B4-10535E292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2455" y="2954683"/>
            <a:ext cx="11430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16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100MHz</a:t>
            </a:r>
            <a:r>
              <a:rPr lang="ja-JP" altLang="en-US" sz="16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帯域</a:t>
            </a:r>
            <a:endParaRPr lang="en-US" altLang="ja-JP" sz="16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2" name="テキスト ボックス 113">
            <a:extLst>
              <a:ext uri="{FF2B5EF4-FFF2-40B4-BE49-F238E27FC236}">
                <a16:creationId xmlns:a16="http://schemas.microsoft.com/office/drawing/2014/main" id="{C5CAB173-8405-4FBC-BF36-BC859FE03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6736" y="5319339"/>
            <a:ext cx="685799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Time</a:t>
            </a:r>
          </a:p>
        </p:txBody>
      </p: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90749211-A421-4A16-A9BE-347616FC9DED}"/>
              </a:ext>
            </a:extLst>
          </p:cNvPr>
          <p:cNvCxnSpPr>
            <a:cxnSpLocks/>
          </p:cNvCxnSpPr>
          <p:nvPr/>
        </p:nvCxnSpPr>
        <p:spPr>
          <a:xfrm flipV="1">
            <a:off x="2137794" y="2361692"/>
            <a:ext cx="0" cy="228600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113">
            <a:extLst>
              <a:ext uri="{FF2B5EF4-FFF2-40B4-BE49-F238E27FC236}">
                <a16:creationId xmlns:a16="http://schemas.microsoft.com/office/drawing/2014/main" id="{FD1F40B8-15B3-476F-AD62-9117AE3E2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2052451"/>
            <a:ext cx="685799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Freq.</a:t>
            </a:r>
          </a:p>
        </p:txBody>
      </p: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3B189FFD-E55A-4C5F-87F3-B0EA9148064B}"/>
              </a:ext>
            </a:extLst>
          </p:cNvPr>
          <p:cNvCxnSpPr>
            <a:cxnSpLocks/>
          </p:cNvCxnSpPr>
          <p:nvPr/>
        </p:nvCxnSpPr>
        <p:spPr>
          <a:xfrm flipV="1">
            <a:off x="7253536" y="1753412"/>
            <a:ext cx="0" cy="3504692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113">
            <a:extLst>
              <a:ext uri="{FF2B5EF4-FFF2-40B4-BE49-F238E27FC236}">
                <a16:creationId xmlns:a16="http://schemas.microsoft.com/office/drawing/2014/main" id="{BD25F695-D06B-4A6A-B810-BD72F6162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538" y="1415179"/>
            <a:ext cx="685799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Freq.</a:t>
            </a:r>
          </a:p>
        </p:txBody>
      </p:sp>
      <p:sp>
        <p:nvSpPr>
          <p:cNvPr id="58" name="テキスト ボックス 113">
            <a:extLst>
              <a:ext uri="{FF2B5EF4-FFF2-40B4-BE49-F238E27FC236}">
                <a16:creationId xmlns:a16="http://schemas.microsoft.com/office/drawing/2014/main" id="{BB544010-532B-437E-96D8-44C4730F0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7419" y="2526873"/>
            <a:ext cx="2314315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4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NR</a:t>
            </a:r>
            <a:r>
              <a:rPr lang="ja-JP" altLang="en-US" sz="14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では、</a:t>
            </a:r>
            <a:endParaRPr lang="en-US" altLang="ja-JP" sz="14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r>
              <a:rPr lang="ja-JP" altLang="en-US" sz="14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スロットが可変であり、</a:t>
            </a:r>
            <a:endParaRPr lang="en-US" altLang="ja-JP" sz="14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r>
              <a:rPr lang="ja-JP" altLang="en-US" sz="14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低遅延が可能になる。</a:t>
            </a:r>
            <a:endParaRPr lang="en-US" altLang="ja-JP" sz="14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9" name="テキスト ボックス 113">
            <a:extLst>
              <a:ext uri="{FF2B5EF4-FFF2-40B4-BE49-F238E27FC236}">
                <a16:creationId xmlns:a16="http://schemas.microsoft.com/office/drawing/2014/main" id="{A7CA1EAE-8CD3-4500-9812-6F9979176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384" y="1957655"/>
            <a:ext cx="104192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Frame</a:t>
            </a:r>
          </a:p>
        </p:txBody>
      </p: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6E6AC91A-EDA4-4B32-9FE9-B23E4D952ADF}"/>
              </a:ext>
            </a:extLst>
          </p:cNvPr>
          <p:cNvCxnSpPr>
            <a:cxnSpLocks/>
          </p:cNvCxnSpPr>
          <p:nvPr/>
        </p:nvCxnSpPr>
        <p:spPr>
          <a:xfrm flipH="1" flipV="1">
            <a:off x="2569272" y="2955049"/>
            <a:ext cx="125339" cy="326154"/>
          </a:xfrm>
          <a:prstGeom prst="straightConnector1">
            <a:avLst/>
          </a:prstGeom>
          <a:ln>
            <a:solidFill>
              <a:schemeClr val="tx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36BE9087-AC28-45B9-A5C2-CB74152FC37D}"/>
              </a:ext>
            </a:extLst>
          </p:cNvPr>
          <p:cNvCxnSpPr>
            <a:cxnSpLocks/>
            <a:stCxn id="25" idx="1"/>
          </p:cNvCxnSpPr>
          <p:nvPr/>
        </p:nvCxnSpPr>
        <p:spPr>
          <a:xfrm>
            <a:off x="2413504" y="2725244"/>
            <a:ext cx="0" cy="1785694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C2BEB3BB-B98E-495E-A8F2-18635A6CBAF2}"/>
              </a:ext>
            </a:extLst>
          </p:cNvPr>
          <p:cNvSpPr/>
          <p:nvPr/>
        </p:nvSpPr>
        <p:spPr>
          <a:xfrm>
            <a:off x="2414779" y="3281203"/>
            <a:ext cx="308985" cy="430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1" name="テキスト ボックス 113">
            <a:extLst>
              <a:ext uri="{FF2B5EF4-FFF2-40B4-BE49-F238E27FC236}">
                <a16:creationId xmlns:a16="http://schemas.microsoft.com/office/drawing/2014/main" id="{5594A3AF-7752-4B3B-82D2-2E41FF346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256" y="3359385"/>
            <a:ext cx="1998544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Sub-Frame(1ms)</a:t>
            </a:r>
          </a:p>
        </p:txBody>
      </p:sp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B8ECDE99-B816-4E17-BC3E-2B0E5A738860}"/>
              </a:ext>
            </a:extLst>
          </p:cNvPr>
          <p:cNvCxnSpPr>
            <a:cxnSpLocks/>
          </p:cNvCxnSpPr>
          <p:nvPr/>
        </p:nvCxnSpPr>
        <p:spPr>
          <a:xfrm flipH="1" flipV="1">
            <a:off x="2712484" y="3727871"/>
            <a:ext cx="1779948" cy="311127"/>
          </a:xfrm>
          <a:prstGeom prst="straightConnector1">
            <a:avLst/>
          </a:prstGeom>
          <a:ln>
            <a:solidFill>
              <a:schemeClr val="tx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ABF4AC15-A7B6-4BF4-8127-D74C95BB991F}"/>
              </a:ext>
            </a:extLst>
          </p:cNvPr>
          <p:cNvSpPr/>
          <p:nvPr/>
        </p:nvSpPr>
        <p:spPr>
          <a:xfrm>
            <a:off x="2417185" y="4084749"/>
            <a:ext cx="2140262" cy="430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7" name="テキスト ボックス 113">
            <a:extLst>
              <a:ext uri="{FF2B5EF4-FFF2-40B4-BE49-F238E27FC236}">
                <a16:creationId xmlns:a16="http://schemas.microsoft.com/office/drawing/2014/main" id="{31C352F6-96B0-4CBD-B771-D18B98439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1233" y="4194446"/>
            <a:ext cx="1927496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1Slot(14Symbol)</a:t>
            </a:r>
          </a:p>
        </p:txBody>
      </p:sp>
      <p:cxnSp>
        <p:nvCxnSpPr>
          <p:cNvPr id="78" name="直線矢印コネクタ 77">
            <a:extLst>
              <a:ext uri="{FF2B5EF4-FFF2-40B4-BE49-F238E27FC236}">
                <a16:creationId xmlns:a16="http://schemas.microsoft.com/office/drawing/2014/main" id="{0E56DBFD-FF44-4794-9296-AA92B5BCD779}"/>
              </a:ext>
            </a:extLst>
          </p:cNvPr>
          <p:cNvCxnSpPr>
            <a:cxnSpLocks/>
          </p:cNvCxnSpPr>
          <p:nvPr/>
        </p:nvCxnSpPr>
        <p:spPr>
          <a:xfrm flipH="1" flipV="1">
            <a:off x="7558335" y="4048985"/>
            <a:ext cx="2016135" cy="562181"/>
          </a:xfrm>
          <a:prstGeom prst="straightConnector1">
            <a:avLst/>
          </a:prstGeom>
          <a:ln>
            <a:solidFill>
              <a:schemeClr val="tx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7F11F661-FE6C-40E5-A4E3-2B9EB9578F3B}"/>
              </a:ext>
            </a:extLst>
          </p:cNvPr>
          <p:cNvSpPr/>
          <p:nvPr/>
        </p:nvSpPr>
        <p:spPr>
          <a:xfrm>
            <a:off x="7558335" y="4668074"/>
            <a:ext cx="2140262" cy="430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81" name="直線矢印コネクタ 80">
            <a:extLst>
              <a:ext uri="{FF2B5EF4-FFF2-40B4-BE49-F238E27FC236}">
                <a16:creationId xmlns:a16="http://schemas.microsoft.com/office/drawing/2014/main" id="{22A2DE92-A8AF-4A3B-9F40-5F7BC6976B8D}"/>
              </a:ext>
            </a:extLst>
          </p:cNvPr>
          <p:cNvCxnSpPr>
            <a:cxnSpLocks/>
          </p:cNvCxnSpPr>
          <p:nvPr/>
        </p:nvCxnSpPr>
        <p:spPr>
          <a:xfrm>
            <a:off x="7558335" y="3247070"/>
            <a:ext cx="0" cy="1785694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テキスト ボックス 113">
            <a:extLst>
              <a:ext uri="{FF2B5EF4-FFF2-40B4-BE49-F238E27FC236}">
                <a16:creationId xmlns:a16="http://schemas.microsoft.com/office/drawing/2014/main" id="{8B533F02-6D5D-42F8-ACA4-B1D231C77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7353" y="4738696"/>
            <a:ext cx="1927496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1/2/4 Slot </a:t>
            </a:r>
            <a:r>
              <a:rPr lang="ja-JP" altLang="en-US" sz="16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可変</a:t>
            </a:r>
            <a:endParaRPr lang="en-US" altLang="ja-JP" sz="1600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79934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1371600" y="152400"/>
            <a:ext cx="49530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ja-JP" altLang="en-US" sz="2800" spc="-5" dirty="0">
                <a:solidFill>
                  <a:schemeClr val="tx1"/>
                </a:solidFill>
              </a:rPr>
              <a:t>６</a:t>
            </a:r>
            <a:r>
              <a:rPr lang="en-US" altLang="ja-JP" sz="2800" spc="-5" dirty="0">
                <a:solidFill>
                  <a:schemeClr val="tx1"/>
                </a:solidFill>
              </a:rPr>
              <a:t>.</a:t>
            </a:r>
            <a:r>
              <a:rPr lang="ja-JP" altLang="en-US" sz="2800" spc="-5" dirty="0">
                <a:solidFill>
                  <a:schemeClr val="tx1"/>
                </a:solidFill>
              </a:rPr>
              <a:t> ローカル</a:t>
            </a:r>
            <a:r>
              <a:rPr lang="en-US" altLang="ja-JP" sz="2800" spc="-5" dirty="0">
                <a:solidFill>
                  <a:schemeClr val="tx1"/>
                </a:solidFill>
              </a:rPr>
              <a:t>5G</a:t>
            </a:r>
            <a:r>
              <a:rPr lang="ja-JP" altLang="en-US" sz="2800" spc="-5" dirty="0">
                <a:solidFill>
                  <a:schemeClr val="tx1"/>
                </a:solidFill>
              </a:rPr>
              <a:t>への取組</a:t>
            </a:r>
            <a:endParaRPr sz="2800" spc="-5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113">
            <a:extLst>
              <a:ext uri="{FF2B5EF4-FFF2-40B4-BE49-F238E27FC236}">
                <a16:creationId xmlns:a16="http://schemas.microsoft.com/office/drawing/2014/main" id="{769A95CF-DC25-470A-AE44-3C84092E4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895119"/>
            <a:ext cx="8594768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5G</a:t>
            </a:r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では、</a:t>
            </a:r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1ms</a:t>
            </a:r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の遅延と言われる。</a:t>
            </a:r>
            <a:endParaRPr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3GPP</a:t>
            </a:r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Release15</a:t>
            </a:r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では</a:t>
            </a:r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1ms</a:t>
            </a:r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Release16(2020</a:t>
            </a:r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では</a:t>
            </a:r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0.1ms</a:t>
            </a:r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も予定されている。</a:t>
            </a:r>
            <a:endParaRPr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endParaRPr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しかし、</a:t>
            </a:r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1ms</a:t>
            </a:r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はエアーの時間。</a:t>
            </a:r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LAN</a:t>
            </a:r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に流れると途端に</a:t>
            </a:r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40ms</a:t>
            </a:r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以上やばらつきがある。</a:t>
            </a:r>
            <a:endParaRPr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Edge</a:t>
            </a:r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</a:t>
            </a:r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CPU</a:t>
            </a:r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OS</a:t>
            </a:r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を介するために低遅延では無い。</a:t>
            </a:r>
            <a:endParaRPr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endParaRPr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グラフィックス 5" descr="無線ルーター">
            <a:extLst>
              <a:ext uri="{FF2B5EF4-FFF2-40B4-BE49-F238E27FC236}">
                <a16:creationId xmlns:a16="http://schemas.microsoft.com/office/drawing/2014/main" id="{4D702A5C-02E8-4CF4-810D-AD7A389D6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8400" y="4335396"/>
            <a:ext cx="914400" cy="914400"/>
          </a:xfrm>
          <a:prstGeom prst="rect">
            <a:avLst/>
          </a:prstGeom>
        </p:spPr>
      </p:pic>
      <p:pic>
        <p:nvPicPr>
          <p:cNvPr id="8" name="グラフィックス 7" descr="ロボット">
            <a:extLst>
              <a:ext uri="{FF2B5EF4-FFF2-40B4-BE49-F238E27FC236}">
                <a16:creationId xmlns:a16="http://schemas.microsoft.com/office/drawing/2014/main" id="{4E471B0F-3D4D-4985-9117-27A7E4FB5D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80537" y="2266506"/>
            <a:ext cx="914400" cy="914400"/>
          </a:xfrm>
          <a:prstGeom prst="rect">
            <a:avLst/>
          </a:prstGeom>
        </p:spPr>
      </p:pic>
      <p:pic>
        <p:nvPicPr>
          <p:cNvPr id="11" name="図 10" descr="救急箱, 時計, 挿絵 が含まれている画像&#10;&#10;自動的に生成された説明">
            <a:extLst>
              <a:ext uri="{FF2B5EF4-FFF2-40B4-BE49-F238E27FC236}">
                <a16:creationId xmlns:a16="http://schemas.microsoft.com/office/drawing/2014/main" id="{AF1809C1-B949-4C43-BB6A-C5B622D7D3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362154"/>
            <a:ext cx="2267058" cy="828876"/>
          </a:xfrm>
          <a:prstGeom prst="rect">
            <a:avLst/>
          </a:prstGeom>
        </p:spPr>
      </p:pic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139B5FF7-1A6F-4018-AA98-D2E018315C15}"/>
              </a:ext>
            </a:extLst>
          </p:cNvPr>
          <p:cNvCxnSpPr>
            <a:cxnSpLocks/>
          </p:cNvCxnSpPr>
          <p:nvPr/>
        </p:nvCxnSpPr>
        <p:spPr>
          <a:xfrm flipH="1">
            <a:off x="6735784" y="3281563"/>
            <a:ext cx="731817" cy="1219200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AA5A61EE-FEE8-4BD9-BB5B-8FBBF5736687}"/>
              </a:ext>
            </a:extLst>
          </p:cNvPr>
          <p:cNvCxnSpPr>
            <a:cxnSpLocks/>
          </p:cNvCxnSpPr>
          <p:nvPr/>
        </p:nvCxnSpPr>
        <p:spPr>
          <a:xfrm>
            <a:off x="5791396" y="3200400"/>
            <a:ext cx="904013" cy="1300363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図 3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2DA0438-FDB7-4D26-B010-7A0AFEB9A7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861" y="4106796"/>
            <a:ext cx="1829539" cy="1591318"/>
          </a:xfrm>
          <a:prstGeom prst="rect">
            <a:avLst/>
          </a:prstGeom>
        </p:spPr>
      </p:pic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1210B27C-79A5-440C-B30C-43DAE800FDA8}"/>
              </a:ext>
            </a:extLst>
          </p:cNvPr>
          <p:cNvCxnSpPr>
            <a:cxnSpLocks/>
          </p:cNvCxnSpPr>
          <p:nvPr/>
        </p:nvCxnSpPr>
        <p:spPr>
          <a:xfrm>
            <a:off x="6990836" y="4987662"/>
            <a:ext cx="781564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6B27BAC6-F8D7-4C59-821D-176622012D4D}"/>
              </a:ext>
            </a:extLst>
          </p:cNvPr>
          <p:cNvSpPr/>
          <p:nvPr/>
        </p:nvSpPr>
        <p:spPr>
          <a:xfrm>
            <a:off x="8551206" y="4807917"/>
            <a:ext cx="668994" cy="36095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tx2"/>
                </a:solidFill>
              </a:rPr>
              <a:t>GW</a:t>
            </a:r>
            <a:endParaRPr kumimoji="1" lang="ja-JP" altLang="en-US" sz="1200" dirty="0">
              <a:solidFill>
                <a:schemeClr val="tx2"/>
              </a:solidFill>
            </a:endParaRPr>
          </a:p>
        </p:txBody>
      </p:sp>
      <p:sp>
        <p:nvSpPr>
          <p:cNvPr id="41" name="Text Box 8">
            <a:extLst>
              <a:ext uri="{FF2B5EF4-FFF2-40B4-BE49-F238E27FC236}">
                <a16:creationId xmlns:a16="http://schemas.microsoft.com/office/drawing/2014/main" id="{907A6758-B045-4745-8D83-994FEFD5D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0" y="4748566"/>
            <a:ext cx="12256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1400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Internet</a:t>
            </a:r>
          </a:p>
        </p:txBody>
      </p:sp>
      <p:sp>
        <p:nvSpPr>
          <p:cNvPr id="26" name="テキスト ボックス 113">
            <a:extLst>
              <a:ext uri="{FF2B5EF4-FFF2-40B4-BE49-F238E27FC236}">
                <a16:creationId xmlns:a16="http://schemas.microsoft.com/office/drawing/2014/main" id="{B30B38D8-73A2-4037-9F2F-6F2799680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025" y="5151777"/>
            <a:ext cx="138394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数</a:t>
            </a:r>
            <a:r>
              <a:rPr lang="en-US" altLang="ja-JP" sz="1600" b="1" dirty="0" err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ms</a:t>
            </a:r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など</a:t>
            </a:r>
            <a:endParaRPr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ばらつく</a:t>
            </a:r>
            <a:endParaRPr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星: 24 pt 14">
            <a:extLst>
              <a:ext uri="{FF2B5EF4-FFF2-40B4-BE49-F238E27FC236}">
                <a16:creationId xmlns:a16="http://schemas.microsoft.com/office/drawing/2014/main" id="{5F00D651-8396-457F-9599-A05A12145A19}"/>
              </a:ext>
            </a:extLst>
          </p:cNvPr>
          <p:cNvSpPr/>
          <p:nvPr/>
        </p:nvSpPr>
        <p:spPr>
          <a:xfrm>
            <a:off x="5993212" y="3505241"/>
            <a:ext cx="1388406" cy="791167"/>
          </a:xfrm>
          <a:prstGeom prst="star24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rgbClr val="C00000"/>
                </a:solidFill>
              </a:rPr>
              <a:t>1ms</a:t>
            </a:r>
          </a:p>
        </p:txBody>
      </p:sp>
      <p:sp>
        <p:nvSpPr>
          <p:cNvPr id="31" name="テキスト ボックス 113">
            <a:extLst>
              <a:ext uri="{FF2B5EF4-FFF2-40B4-BE49-F238E27FC236}">
                <a16:creationId xmlns:a16="http://schemas.microsoft.com/office/drawing/2014/main" id="{2FFC7304-CA4B-42DF-831E-765A19E3F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7474" y="3907484"/>
            <a:ext cx="104192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40ms</a:t>
            </a:r>
          </a:p>
        </p:txBody>
      </p:sp>
      <p:pic>
        <p:nvPicPr>
          <p:cNvPr id="22" name="グラフィックス 21" descr="サーバー">
            <a:extLst>
              <a:ext uri="{FF2B5EF4-FFF2-40B4-BE49-F238E27FC236}">
                <a16:creationId xmlns:a16="http://schemas.microsoft.com/office/drawing/2014/main" id="{CF170681-7285-405F-8DB0-6482CEB5BB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67600" y="4213744"/>
            <a:ext cx="914400" cy="914400"/>
          </a:xfrm>
          <a:prstGeom prst="rect">
            <a:avLst/>
          </a:prstGeom>
        </p:spPr>
      </p:pic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7C612268-2979-430E-903D-B690632628D3}"/>
              </a:ext>
            </a:extLst>
          </p:cNvPr>
          <p:cNvCxnSpPr>
            <a:cxnSpLocks/>
          </p:cNvCxnSpPr>
          <p:nvPr/>
        </p:nvCxnSpPr>
        <p:spPr>
          <a:xfrm>
            <a:off x="8229600" y="4992621"/>
            <a:ext cx="3048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66CA5CC8-3CCF-43F9-920D-CB45A4C3B4CE}"/>
              </a:ext>
            </a:extLst>
          </p:cNvPr>
          <p:cNvCxnSpPr>
            <a:cxnSpLocks/>
          </p:cNvCxnSpPr>
          <p:nvPr/>
        </p:nvCxnSpPr>
        <p:spPr>
          <a:xfrm>
            <a:off x="9220200" y="4992621"/>
            <a:ext cx="609600" cy="456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113">
            <a:extLst>
              <a:ext uri="{FF2B5EF4-FFF2-40B4-BE49-F238E27FC236}">
                <a16:creationId xmlns:a16="http://schemas.microsoft.com/office/drawing/2014/main" id="{6A16B0A6-82EE-4B2D-B980-EB99E2800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8363" y="3799438"/>
            <a:ext cx="104192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社内</a:t>
            </a:r>
            <a:endParaRPr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hangingPunct="1"/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Sever</a:t>
            </a:r>
          </a:p>
        </p:txBody>
      </p:sp>
      <p:pic>
        <p:nvPicPr>
          <p:cNvPr id="50" name="グラフィックス 49" descr="サーバー">
            <a:extLst>
              <a:ext uri="{FF2B5EF4-FFF2-40B4-BE49-F238E27FC236}">
                <a16:creationId xmlns:a16="http://schemas.microsoft.com/office/drawing/2014/main" id="{973C53E8-2853-422C-9A14-F3B8257960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96600" y="3803296"/>
            <a:ext cx="914400" cy="914400"/>
          </a:xfrm>
          <a:prstGeom prst="rect">
            <a:avLst/>
          </a:prstGeom>
        </p:spPr>
      </p:pic>
      <p:sp>
        <p:nvSpPr>
          <p:cNvPr id="51" name="テキスト ボックス 113">
            <a:extLst>
              <a:ext uri="{FF2B5EF4-FFF2-40B4-BE49-F238E27FC236}">
                <a16:creationId xmlns:a16="http://schemas.microsoft.com/office/drawing/2014/main" id="{EFF80E15-ACDF-435D-AFC3-5F29FCA85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6976" y="3357763"/>
            <a:ext cx="104192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Cloud</a:t>
            </a:r>
          </a:p>
          <a:p>
            <a:pPr eaLnBrk="1" hangingPunct="1"/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Sever</a:t>
            </a:r>
          </a:p>
        </p:txBody>
      </p:sp>
      <p:sp>
        <p:nvSpPr>
          <p:cNvPr id="52" name="テキスト ボックス 113">
            <a:extLst>
              <a:ext uri="{FF2B5EF4-FFF2-40B4-BE49-F238E27FC236}">
                <a16:creationId xmlns:a16="http://schemas.microsoft.com/office/drawing/2014/main" id="{08B0597A-47C6-4687-991F-A11E81DD3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752" y="5331523"/>
            <a:ext cx="1383949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Multi</a:t>
            </a:r>
          </a:p>
          <a:p>
            <a:pPr eaLnBrk="1" hangingPunct="1"/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Edge</a:t>
            </a:r>
          </a:p>
          <a:p>
            <a:pPr eaLnBrk="1" hangingPunct="1"/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Computing</a:t>
            </a:r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BF17EC65-CB3B-450C-88AE-A2DD4858B1C3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4792889" y="2590800"/>
            <a:ext cx="1455511" cy="22017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1BC424DE-CBB7-4402-AF88-A070EB051219}"/>
              </a:ext>
            </a:extLst>
          </p:cNvPr>
          <p:cNvCxnSpPr>
            <a:cxnSpLocks/>
          </p:cNvCxnSpPr>
          <p:nvPr/>
        </p:nvCxnSpPr>
        <p:spPr>
          <a:xfrm flipH="1">
            <a:off x="5303109" y="5181601"/>
            <a:ext cx="898235" cy="9809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64CE6D46-F6B2-4FB0-B682-2254ADF28B83}"/>
              </a:ext>
            </a:extLst>
          </p:cNvPr>
          <p:cNvGrpSpPr/>
          <p:nvPr/>
        </p:nvGrpSpPr>
        <p:grpSpPr>
          <a:xfrm>
            <a:off x="1345035" y="3747332"/>
            <a:ext cx="1102625" cy="1578916"/>
            <a:chOff x="1828800" y="2993084"/>
            <a:chExt cx="1102625" cy="1578916"/>
          </a:xfrm>
        </p:grpSpPr>
        <p:pic>
          <p:nvPicPr>
            <p:cNvPr id="62" name="グラフィックス 61" descr="無線ルーター">
              <a:extLst>
                <a:ext uri="{FF2B5EF4-FFF2-40B4-BE49-F238E27FC236}">
                  <a16:creationId xmlns:a16="http://schemas.microsoft.com/office/drawing/2014/main" id="{AB03A116-B965-4C91-B77A-DA4816E57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22915" y="2993084"/>
              <a:ext cx="914400" cy="914400"/>
            </a:xfrm>
            <a:prstGeom prst="rect">
              <a:avLst/>
            </a:prstGeom>
          </p:spPr>
        </p:pic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82EB4BB1-9B8C-40AC-85B5-A818E3AA107B}"/>
                </a:ext>
              </a:extLst>
            </p:cNvPr>
            <p:cNvSpPr/>
            <p:nvPr/>
          </p:nvSpPr>
          <p:spPr>
            <a:xfrm>
              <a:off x="1981200" y="3582478"/>
              <a:ext cx="762000" cy="2941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232A39C6-E7FF-45DE-8A0C-070F7B48344E}"/>
                </a:ext>
              </a:extLst>
            </p:cNvPr>
            <p:cNvSpPr/>
            <p:nvPr/>
          </p:nvSpPr>
          <p:spPr>
            <a:xfrm>
              <a:off x="1828800" y="3581400"/>
              <a:ext cx="1102625" cy="990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1" name="グラフィックス 60" descr="プロセッサ">
              <a:extLst>
                <a:ext uri="{FF2B5EF4-FFF2-40B4-BE49-F238E27FC236}">
                  <a16:creationId xmlns:a16="http://schemas.microsoft.com/office/drawing/2014/main" id="{9FFF8DD2-9532-4E6C-9C22-018CC6718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911045" y="3657600"/>
              <a:ext cx="914400" cy="914400"/>
            </a:xfrm>
            <a:prstGeom prst="rect">
              <a:avLst/>
            </a:prstGeom>
          </p:spPr>
        </p:pic>
      </p:grp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D3207A50-93F6-4F8A-94C7-58D8CA92BF06}"/>
              </a:ext>
            </a:extLst>
          </p:cNvPr>
          <p:cNvSpPr/>
          <p:nvPr/>
        </p:nvSpPr>
        <p:spPr>
          <a:xfrm>
            <a:off x="2980245" y="4469885"/>
            <a:ext cx="744166" cy="7209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2"/>
                </a:solidFill>
              </a:rPr>
              <a:t>CPU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pic>
        <p:nvPicPr>
          <p:cNvPr id="68" name="グラフィックス 67" descr="データベース">
            <a:extLst>
              <a:ext uri="{FF2B5EF4-FFF2-40B4-BE49-F238E27FC236}">
                <a16:creationId xmlns:a16="http://schemas.microsoft.com/office/drawing/2014/main" id="{94A6B359-9888-4EF7-8ECC-9C33876A1EF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076123" y="5412860"/>
            <a:ext cx="552410" cy="552410"/>
          </a:xfrm>
          <a:prstGeom prst="rect">
            <a:avLst/>
          </a:prstGeom>
        </p:spPr>
      </p:pic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51FF4A8B-C1BF-40E9-B131-DB1693761120}"/>
              </a:ext>
            </a:extLst>
          </p:cNvPr>
          <p:cNvCxnSpPr>
            <a:cxnSpLocks/>
            <a:endCxn id="66" idx="2"/>
          </p:cNvCxnSpPr>
          <p:nvPr/>
        </p:nvCxnSpPr>
        <p:spPr>
          <a:xfrm flipV="1">
            <a:off x="3352328" y="5190832"/>
            <a:ext cx="0" cy="21746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113">
            <a:extLst>
              <a:ext uri="{FF2B5EF4-FFF2-40B4-BE49-F238E27FC236}">
                <a16:creationId xmlns:a16="http://schemas.microsoft.com/office/drawing/2014/main" id="{70C29FBF-E6BA-4AB3-BAF2-B093CFE07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2745" y="5986046"/>
            <a:ext cx="104192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SSD</a:t>
            </a:r>
          </a:p>
        </p:txBody>
      </p:sp>
      <p:sp>
        <p:nvSpPr>
          <p:cNvPr id="72" name="テキスト ボックス 113">
            <a:extLst>
              <a:ext uri="{FF2B5EF4-FFF2-40B4-BE49-F238E27FC236}">
                <a16:creationId xmlns:a16="http://schemas.microsoft.com/office/drawing/2014/main" id="{412D8E0D-E045-44EA-803F-967861609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638" y="5408294"/>
            <a:ext cx="1933457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Linux</a:t>
            </a:r>
          </a:p>
          <a:p>
            <a:pPr eaLnBrk="1" hangingPunct="1"/>
            <a:r>
              <a:rPr lang="en-US" altLang="ja-JP" sz="16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Non-Realtime</a:t>
            </a:r>
          </a:p>
        </p:txBody>
      </p: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CF402E24-8CB7-49F8-9C5E-E9FA4E6A9DD8}"/>
              </a:ext>
            </a:extLst>
          </p:cNvPr>
          <p:cNvCxnSpPr>
            <a:cxnSpLocks/>
            <a:stCxn id="64" idx="3"/>
            <a:endCxn id="66" idx="1"/>
          </p:cNvCxnSpPr>
          <p:nvPr/>
        </p:nvCxnSpPr>
        <p:spPr>
          <a:xfrm flipV="1">
            <a:off x="2447660" y="4830359"/>
            <a:ext cx="532585" cy="58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E2EB73B0-638C-4B2D-B7CF-96CBDDFEB9E2}"/>
              </a:ext>
            </a:extLst>
          </p:cNvPr>
          <p:cNvSpPr/>
          <p:nvPr/>
        </p:nvSpPr>
        <p:spPr>
          <a:xfrm>
            <a:off x="4076556" y="4659095"/>
            <a:ext cx="1189681" cy="3509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2"/>
                </a:solidFill>
              </a:rPr>
              <a:t>Memory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D34F0435-7482-47DF-8978-29CE05429528}"/>
              </a:ext>
            </a:extLst>
          </p:cNvPr>
          <p:cNvCxnSpPr>
            <a:cxnSpLocks/>
            <a:stCxn id="66" idx="3"/>
            <a:endCxn id="77" idx="1"/>
          </p:cNvCxnSpPr>
          <p:nvPr/>
        </p:nvCxnSpPr>
        <p:spPr>
          <a:xfrm>
            <a:off x="3724411" y="4830359"/>
            <a:ext cx="352145" cy="423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DEBD9C1C-4D79-4627-9A5E-4B2A619E2486}"/>
              </a:ext>
            </a:extLst>
          </p:cNvPr>
          <p:cNvSpPr/>
          <p:nvPr/>
        </p:nvSpPr>
        <p:spPr>
          <a:xfrm>
            <a:off x="4190856" y="4592189"/>
            <a:ext cx="1189681" cy="3509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2"/>
                </a:solidFill>
              </a:rPr>
              <a:t>Memory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2786E2A8-51AF-4DEC-AB77-62AD68E81087}"/>
              </a:ext>
            </a:extLst>
          </p:cNvPr>
          <p:cNvSpPr/>
          <p:nvPr/>
        </p:nvSpPr>
        <p:spPr>
          <a:xfrm>
            <a:off x="4275645" y="4515989"/>
            <a:ext cx="1189681" cy="3509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2"/>
                </a:solidFill>
              </a:rPr>
              <a:t>Memory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87" name="テキスト ボックス 113">
            <a:extLst>
              <a:ext uri="{FF2B5EF4-FFF2-40B4-BE49-F238E27FC236}">
                <a16:creationId xmlns:a16="http://schemas.microsoft.com/office/drawing/2014/main" id="{ED2A01A9-64FB-4309-B337-D125AC786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342789"/>
            <a:ext cx="1807034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6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無線モジュール</a:t>
            </a:r>
            <a:endParaRPr lang="en-US" altLang="ja-JP" sz="16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DE62648C-2093-4018-B5D8-8E792B0433B5}"/>
              </a:ext>
            </a:extLst>
          </p:cNvPr>
          <p:cNvCxnSpPr>
            <a:cxnSpLocks/>
            <a:stCxn id="96" idx="3"/>
            <a:endCxn id="114" idx="1"/>
          </p:cNvCxnSpPr>
          <p:nvPr/>
        </p:nvCxnSpPr>
        <p:spPr>
          <a:xfrm>
            <a:off x="2509224" y="3527443"/>
            <a:ext cx="1282681" cy="21409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矢印コネクタ 92">
            <a:extLst>
              <a:ext uri="{FF2B5EF4-FFF2-40B4-BE49-F238E27FC236}">
                <a16:creationId xmlns:a16="http://schemas.microsoft.com/office/drawing/2014/main" id="{895AD828-AB73-46DB-B83B-74E1D719E601}"/>
              </a:ext>
            </a:extLst>
          </p:cNvPr>
          <p:cNvCxnSpPr>
            <a:cxnSpLocks/>
            <a:endCxn id="96" idx="1"/>
          </p:cNvCxnSpPr>
          <p:nvPr/>
        </p:nvCxnSpPr>
        <p:spPr>
          <a:xfrm>
            <a:off x="1308085" y="3527442"/>
            <a:ext cx="297126" cy="1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四角形: 角を丸くする 95">
            <a:extLst>
              <a:ext uri="{FF2B5EF4-FFF2-40B4-BE49-F238E27FC236}">
                <a16:creationId xmlns:a16="http://schemas.microsoft.com/office/drawing/2014/main" id="{2DF7E69A-092D-4410-9505-E2BAA881C856}"/>
              </a:ext>
            </a:extLst>
          </p:cNvPr>
          <p:cNvSpPr/>
          <p:nvPr/>
        </p:nvSpPr>
        <p:spPr>
          <a:xfrm>
            <a:off x="1605211" y="3286516"/>
            <a:ext cx="904013" cy="48185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C00000"/>
                </a:solidFill>
              </a:rPr>
              <a:t>復調</a:t>
            </a:r>
          </a:p>
        </p:txBody>
      </p:sp>
      <p:sp>
        <p:nvSpPr>
          <p:cNvPr id="98" name="テキスト ボックス 113">
            <a:extLst>
              <a:ext uri="{FF2B5EF4-FFF2-40B4-BE49-F238E27FC236}">
                <a16:creationId xmlns:a16="http://schemas.microsoft.com/office/drawing/2014/main" id="{90F7C8FC-67F2-4376-9C72-06CC4E11C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148016"/>
            <a:ext cx="73243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電波</a:t>
            </a:r>
            <a:endParaRPr lang="en-US" altLang="ja-JP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9" name="テキスト ボックス 113">
            <a:extLst>
              <a:ext uri="{FF2B5EF4-FFF2-40B4-BE49-F238E27FC236}">
                <a16:creationId xmlns:a16="http://schemas.microsoft.com/office/drawing/2014/main" id="{3730ACA3-64E1-4C48-8ADC-CAE3DE695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175" y="3139430"/>
            <a:ext cx="1123487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バス転送</a:t>
            </a:r>
            <a:r>
              <a:rPr lang="en-US" altLang="ja-JP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/OS</a:t>
            </a:r>
          </a:p>
        </p:txBody>
      </p:sp>
      <p:sp>
        <p:nvSpPr>
          <p:cNvPr id="100" name="四角形: 角を丸くする 99">
            <a:extLst>
              <a:ext uri="{FF2B5EF4-FFF2-40B4-BE49-F238E27FC236}">
                <a16:creationId xmlns:a16="http://schemas.microsoft.com/office/drawing/2014/main" id="{55D2FCD3-01AE-4C19-9A77-CBB9B3E76293}"/>
              </a:ext>
            </a:extLst>
          </p:cNvPr>
          <p:cNvSpPr/>
          <p:nvPr/>
        </p:nvSpPr>
        <p:spPr>
          <a:xfrm>
            <a:off x="3790949" y="3160894"/>
            <a:ext cx="904013" cy="2769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C00000"/>
                </a:solidFill>
              </a:rPr>
              <a:t>アプリ</a:t>
            </a:r>
          </a:p>
        </p:txBody>
      </p:sp>
      <p:sp>
        <p:nvSpPr>
          <p:cNvPr id="101" name="四角形: 角を丸くする 100">
            <a:extLst>
              <a:ext uri="{FF2B5EF4-FFF2-40B4-BE49-F238E27FC236}">
                <a16:creationId xmlns:a16="http://schemas.microsoft.com/office/drawing/2014/main" id="{AFA7EE2E-6C07-46FE-8BDF-A0417F005B22}"/>
              </a:ext>
            </a:extLst>
          </p:cNvPr>
          <p:cNvSpPr/>
          <p:nvPr/>
        </p:nvSpPr>
        <p:spPr>
          <a:xfrm>
            <a:off x="1603852" y="2702606"/>
            <a:ext cx="904013" cy="48185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C00000"/>
                </a:solidFill>
              </a:rPr>
              <a:t>変調</a:t>
            </a:r>
          </a:p>
        </p:txBody>
      </p:sp>
      <p:cxnSp>
        <p:nvCxnSpPr>
          <p:cNvPr id="102" name="直線矢印コネクタ 101">
            <a:extLst>
              <a:ext uri="{FF2B5EF4-FFF2-40B4-BE49-F238E27FC236}">
                <a16:creationId xmlns:a16="http://schemas.microsoft.com/office/drawing/2014/main" id="{18BA4B78-23C7-4AE8-B581-27ADCCDC3460}"/>
              </a:ext>
            </a:extLst>
          </p:cNvPr>
          <p:cNvCxnSpPr>
            <a:cxnSpLocks/>
            <a:endCxn id="101" idx="1"/>
          </p:cNvCxnSpPr>
          <p:nvPr/>
        </p:nvCxnSpPr>
        <p:spPr>
          <a:xfrm>
            <a:off x="1308085" y="2943192"/>
            <a:ext cx="295767" cy="341"/>
          </a:xfrm>
          <a:prstGeom prst="straightConnector1">
            <a:avLst/>
          </a:prstGeom>
          <a:ln w="190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13">
            <a:extLst>
              <a:ext uri="{FF2B5EF4-FFF2-40B4-BE49-F238E27FC236}">
                <a16:creationId xmlns:a16="http://schemas.microsoft.com/office/drawing/2014/main" id="{BA3F0FA9-6BB9-491E-B1D3-014B6DB91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895" y="3415941"/>
            <a:ext cx="73243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受信</a:t>
            </a:r>
            <a:endParaRPr lang="en-US" altLang="ja-JP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8" name="テキスト ボックス 113">
            <a:extLst>
              <a:ext uri="{FF2B5EF4-FFF2-40B4-BE49-F238E27FC236}">
                <a16:creationId xmlns:a16="http://schemas.microsoft.com/office/drawing/2014/main" id="{EF9BD02C-FA71-41E5-8851-F1CFF56F7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902" y="2855006"/>
            <a:ext cx="73243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送信</a:t>
            </a:r>
            <a:endParaRPr lang="en-US" altLang="ja-JP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11" name="直線矢印コネクタ 110">
            <a:extLst>
              <a:ext uri="{FF2B5EF4-FFF2-40B4-BE49-F238E27FC236}">
                <a16:creationId xmlns:a16="http://schemas.microsoft.com/office/drawing/2014/main" id="{92903E0C-449E-4A6B-8E0F-CA2D731AA600}"/>
              </a:ext>
            </a:extLst>
          </p:cNvPr>
          <p:cNvCxnSpPr>
            <a:cxnSpLocks/>
            <a:stCxn id="122" idx="1"/>
            <a:endCxn id="101" idx="3"/>
          </p:cNvCxnSpPr>
          <p:nvPr/>
        </p:nvCxnSpPr>
        <p:spPr>
          <a:xfrm flipH="1">
            <a:off x="2507865" y="2847273"/>
            <a:ext cx="1283084" cy="9626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四角形: 角を丸くする 113">
            <a:extLst>
              <a:ext uri="{FF2B5EF4-FFF2-40B4-BE49-F238E27FC236}">
                <a16:creationId xmlns:a16="http://schemas.microsoft.com/office/drawing/2014/main" id="{1C64528B-5A5F-419A-901B-335BCEAF855C}"/>
              </a:ext>
            </a:extLst>
          </p:cNvPr>
          <p:cNvSpPr/>
          <p:nvPr/>
        </p:nvSpPr>
        <p:spPr>
          <a:xfrm>
            <a:off x="3791905" y="3596866"/>
            <a:ext cx="904013" cy="28933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C00000"/>
                </a:solidFill>
              </a:rPr>
              <a:t>ドライバ</a:t>
            </a:r>
          </a:p>
        </p:txBody>
      </p:sp>
      <p:sp>
        <p:nvSpPr>
          <p:cNvPr id="122" name="四角形: 角を丸くする 121">
            <a:extLst>
              <a:ext uri="{FF2B5EF4-FFF2-40B4-BE49-F238E27FC236}">
                <a16:creationId xmlns:a16="http://schemas.microsoft.com/office/drawing/2014/main" id="{473CB24A-87A7-43A8-8F28-33515755EB10}"/>
              </a:ext>
            </a:extLst>
          </p:cNvPr>
          <p:cNvSpPr/>
          <p:nvPr/>
        </p:nvSpPr>
        <p:spPr>
          <a:xfrm>
            <a:off x="3790949" y="2702606"/>
            <a:ext cx="904013" cy="28933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C00000"/>
                </a:solidFill>
              </a:rPr>
              <a:t>ドライバ</a:t>
            </a:r>
          </a:p>
        </p:txBody>
      </p:sp>
      <p:cxnSp>
        <p:nvCxnSpPr>
          <p:cNvPr id="125" name="直線矢印コネクタ 124">
            <a:extLst>
              <a:ext uri="{FF2B5EF4-FFF2-40B4-BE49-F238E27FC236}">
                <a16:creationId xmlns:a16="http://schemas.microsoft.com/office/drawing/2014/main" id="{09CEEBF4-F637-4635-B801-A93389309C4E}"/>
              </a:ext>
            </a:extLst>
          </p:cNvPr>
          <p:cNvCxnSpPr>
            <a:cxnSpLocks/>
            <a:stCxn id="114" idx="0"/>
            <a:endCxn id="100" idx="2"/>
          </p:cNvCxnSpPr>
          <p:nvPr/>
        </p:nvCxnSpPr>
        <p:spPr>
          <a:xfrm flipH="1" flipV="1">
            <a:off x="4242956" y="3437893"/>
            <a:ext cx="956" cy="15897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矢印コネクタ 128">
            <a:extLst>
              <a:ext uri="{FF2B5EF4-FFF2-40B4-BE49-F238E27FC236}">
                <a16:creationId xmlns:a16="http://schemas.microsoft.com/office/drawing/2014/main" id="{DA7DC8C0-7EF2-4634-ACE1-C2C3E1781690}"/>
              </a:ext>
            </a:extLst>
          </p:cNvPr>
          <p:cNvCxnSpPr>
            <a:cxnSpLocks/>
            <a:stCxn id="100" idx="0"/>
            <a:endCxn id="122" idx="2"/>
          </p:cNvCxnSpPr>
          <p:nvPr/>
        </p:nvCxnSpPr>
        <p:spPr>
          <a:xfrm flipV="1">
            <a:off x="4242956" y="2991940"/>
            <a:ext cx="0" cy="168954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テキスト ボックス 113">
            <a:extLst>
              <a:ext uri="{FF2B5EF4-FFF2-40B4-BE49-F238E27FC236}">
                <a16:creationId xmlns:a16="http://schemas.microsoft.com/office/drawing/2014/main" id="{A993D27B-25F3-44EF-999C-D13192E07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835" y="4554089"/>
            <a:ext cx="1041925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PCIe</a:t>
            </a:r>
          </a:p>
        </p:txBody>
      </p:sp>
      <p:sp>
        <p:nvSpPr>
          <p:cNvPr id="133" name="テキスト ボックス 113">
            <a:extLst>
              <a:ext uri="{FF2B5EF4-FFF2-40B4-BE49-F238E27FC236}">
                <a16:creationId xmlns:a16="http://schemas.microsoft.com/office/drawing/2014/main" id="{5187A07C-87C2-4B5C-842F-6EB7C37A2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530" y="3831766"/>
            <a:ext cx="233335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数</a:t>
            </a:r>
            <a:r>
              <a:rPr lang="en-US" altLang="ja-JP" sz="1400" b="1" dirty="0" err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ms</a:t>
            </a:r>
            <a:r>
              <a:rPr lang="ja-JP" altLang="en-US" sz="1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の遅延</a:t>
            </a:r>
            <a:endParaRPr lang="en-US" altLang="ja-JP" sz="14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r>
              <a:rPr lang="ja-JP" altLang="en-US" sz="1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保証されない</a:t>
            </a:r>
            <a:endParaRPr lang="en-US" altLang="ja-JP" sz="14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A8F9480F-01A2-4AEC-8F46-F8385CC8B740}"/>
              </a:ext>
            </a:extLst>
          </p:cNvPr>
          <p:cNvCxnSpPr>
            <a:cxnSpLocks/>
          </p:cNvCxnSpPr>
          <p:nvPr/>
        </p:nvCxnSpPr>
        <p:spPr>
          <a:xfrm>
            <a:off x="5943796" y="3352800"/>
            <a:ext cx="904013" cy="1300363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4655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1371600" y="152400"/>
            <a:ext cx="49530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ja-JP" altLang="en-US" sz="2800" spc="-5" dirty="0">
                <a:solidFill>
                  <a:schemeClr val="tx1"/>
                </a:solidFill>
              </a:rPr>
              <a:t>６</a:t>
            </a:r>
            <a:r>
              <a:rPr lang="en-US" altLang="ja-JP" sz="2800" spc="-5" dirty="0">
                <a:solidFill>
                  <a:schemeClr val="tx1"/>
                </a:solidFill>
              </a:rPr>
              <a:t>.</a:t>
            </a:r>
            <a:r>
              <a:rPr lang="ja-JP" altLang="en-US" sz="2800" spc="-5" dirty="0">
                <a:solidFill>
                  <a:schemeClr val="tx1"/>
                </a:solidFill>
              </a:rPr>
              <a:t> ローカル</a:t>
            </a:r>
            <a:r>
              <a:rPr lang="en-US" altLang="ja-JP" sz="2800" spc="-5" dirty="0">
                <a:solidFill>
                  <a:schemeClr val="tx1"/>
                </a:solidFill>
              </a:rPr>
              <a:t>5G</a:t>
            </a:r>
            <a:r>
              <a:rPr lang="ja-JP" altLang="en-US" sz="2800" spc="-5" dirty="0">
                <a:solidFill>
                  <a:schemeClr val="tx1"/>
                </a:solidFill>
              </a:rPr>
              <a:t>への取組</a:t>
            </a:r>
            <a:endParaRPr sz="2800" spc="-5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113">
            <a:extLst>
              <a:ext uri="{FF2B5EF4-FFF2-40B4-BE49-F238E27FC236}">
                <a16:creationId xmlns:a16="http://schemas.microsoft.com/office/drawing/2014/main" id="{769A95CF-DC25-470A-AE44-3C84092E4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751" y="742478"/>
            <a:ext cx="8594768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低遅延を</a:t>
            </a:r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FPGA</a:t>
            </a:r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で実現する。</a:t>
            </a:r>
            <a:endParaRPr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処理も</a:t>
            </a:r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FPGA</a:t>
            </a:r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として、バス転送、</a:t>
            </a:r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OS(</a:t>
            </a:r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ドライバ、アプリ</a:t>
            </a:r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のばらつきを排除する。</a:t>
            </a:r>
            <a:endParaRPr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64CE6D46-F6B2-4FB0-B682-2254ADF28B83}"/>
              </a:ext>
            </a:extLst>
          </p:cNvPr>
          <p:cNvGrpSpPr/>
          <p:nvPr/>
        </p:nvGrpSpPr>
        <p:grpSpPr>
          <a:xfrm>
            <a:off x="1693664" y="3344682"/>
            <a:ext cx="1102625" cy="1578916"/>
            <a:chOff x="1828800" y="2993084"/>
            <a:chExt cx="1102625" cy="1578916"/>
          </a:xfrm>
        </p:grpSpPr>
        <p:pic>
          <p:nvPicPr>
            <p:cNvPr id="62" name="グラフィックス 61" descr="無線ルーター">
              <a:extLst>
                <a:ext uri="{FF2B5EF4-FFF2-40B4-BE49-F238E27FC236}">
                  <a16:creationId xmlns:a16="http://schemas.microsoft.com/office/drawing/2014/main" id="{AB03A116-B965-4C91-B77A-DA4816E57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22915" y="2993084"/>
              <a:ext cx="914400" cy="914400"/>
            </a:xfrm>
            <a:prstGeom prst="rect">
              <a:avLst/>
            </a:prstGeom>
          </p:spPr>
        </p:pic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82EB4BB1-9B8C-40AC-85B5-A818E3AA107B}"/>
                </a:ext>
              </a:extLst>
            </p:cNvPr>
            <p:cNvSpPr/>
            <p:nvPr/>
          </p:nvSpPr>
          <p:spPr>
            <a:xfrm>
              <a:off x="1981200" y="3582478"/>
              <a:ext cx="762000" cy="2941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232A39C6-E7FF-45DE-8A0C-070F7B48344E}"/>
                </a:ext>
              </a:extLst>
            </p:cNvPr>
            <p:cNvSpPr/>
            <p:nvPr/>
          </p:nvSpPr>
          <p:spPr>
            <a:xfrm>
              <a:off x="1828800" y="3581400"/>
              <a:ext cx="1102625" cy="990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1" name="グラフィックス 60" descr="プロセッサ">
              <a:extLst>
                <a:ext uri="{FF2B5EF4-FFF2-40B4-BE49-F238E27FC236}">
                  <a16:creationId xmlns:a16="http://schemas.microsoft.com/office/drawing/2014/main" id="{9FFF8DD2-9532-4E6C-9C22-018CC6718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911045" y="3657600"/>
              <a:ext cx="914400" cy="914400"/>
            </a:xfrm>
            <a:prstGeom prst="rect">
              <a:avLst/>
            </a:prstGeom>
          </p:spPr>
        </p:pic>
      </p:grpSp>
      <p:sp>
        <p:nvSpPr>
          <p:cNvPr id="71" name="テキスト ボックス 113">
            <a:extLst>
              <a:ext uri="{FF2B5EF4-FFF2-40B4-BE49-F238E27FC236}">
                <a16:creationId xmlns:a16="http://schemas.microsoft.com/office/drawing/2014/main" id="{70C29FBF-E6BA-4AB3-BAF2-B093CFE07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0108" y="5719891"/>
            <a:ext cx="104192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SSD</a:t>
            </a:r>
          </a:p>
        </p:txBody>
      </p:sp>
      <p:sp>
        <p:nvSpPr>
          <p:cNvPr id="72" name="テキスト ボックス 113">
            <a:extLst>
              <a:ext uri="{FF2B5EF4-FFF2-40B4-BE49-F238E27FC236}">
                <a16:creationId xmlns:a16="http://schemas.microsoft.com/office/drawing/2014/main" id="{412D8E0D-E045-44EA-803F-967861609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9935" y="5250140"/>
            <a:ext cx="1933457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Linux</a:t>
            </a:r>
          </a:p>
          <a:p>
            <a:pPr eaLnBrk="1" hangingPunct="1"/>
            <a:r>
              <a:rPr lang="en-US" altLang="ja-JP" sz="16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Non-Realtime</a:t>
            </a:r>
          </a:p>
        </p:txBody>
      </p: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CF402E24-8CB7-49F8-9C5E-E9FA4E6A9DD8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2796289" y="4672169"/>
            <a:ext cx="82989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テキスト ボックス 113">
            <a:extLst>
              <a:ext uri="{FF2B5EF4-FFF2-40B4-BE49-F238E27FC236}">
                <a16:creationId xmlns:a16="http://schemas.microsoft.com/office/drawing/2014/main" id="{ED2A01A9-64FB-4309-B337-D125AC786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345" y="4984081"/>
            <a:ext cx="821942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16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RF</a:t>
            </a:r>
            <a:r>
              <a:rPr lang="ja-JP" altLang="en-US" sz="16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部</a:t>
            </a:r>
            <a:r>
              <a:rPr lang="en-US" altLang="ja-JP" sz="16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</p:txBody>
      </p: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DE62648C-2093-4018-B5D8-8E792B0433B5}"/>
              </a:ext>
            </a:extLst>
          </p:cNvPr>
          <p:cNvCxnSpPr>
            <a:cxnSpLocks/>
            <a:stCxn id="96" idx="3"/>
          </p:cNvCxnSpPr>
          <p:nvPr/>
        </p:nvCxnSpPr>
        <p:spPr>
          <a:xfrm flipV="1">
            <a:off x="3973712" y="2644342"/>
            <a:ext cx="621786" cy="9295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矢印コネクタ 92">
            <a:extLst>
              <a:ext uri="{FF2B5EF4-FFF2-40B4-BE49-F238E27FC236}">
                <a16:creationId xmlns:a16="http://schemas.microsoft.com/office/drawing/2014/main" id="{895AD828-AB73-46DB-B83B-74E1D719E601}"/>
              </a:ext>
            </a:extLst>
          </p:cNvPr>
          <p:cNvCxnSpPr>
            <a:cxnSpLocks/>
            <a:endCxn id="96" idx="1"/>
          </p:cNvCxnSpPr>
          <p:nvPr/>
        </p:nvCxnSpPr>
        <p:spPr>
          <a:xfrm>
            <a:off x="2772573" y="2653636"/>
            <a:ext cx="297126" cy="1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四角形: 角を丸くする 95">
            <a:extLst>
              <a:ext uri="{FF2B5EF4-FFF2-40B4-BE49-F238E27FC236}">
                <a16:creationId xmlns:a16="http://schemas.microsoft.com/office/drawing/2014/main" id="{2DF7E69A-092D-4410-9505-E2BAA881C856}"/>
              </a:ext>
            </a:extLst>
          </p:cNvPr>
          <p:cNvSpPr/>
          <p:nvPr/>
        </p:nvSpPr>
        <p:spPr>
          <a:xfrm>
            <a:off x="3069699" y="2412710"/>
            <a:ext cx="904013" cy="48185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rgbClr val="C00000"/>
                </a:solidFill>
              </a:rPr>
              <a:t>A/D</a:t>
            </a:r>
            <a:endParaRPr kumimoji="1" lang="ja-JP" altLang="en-US" sz="1600" dirty="0">
              <a:solidFill>
                <a:srgbClr val="C00000"/>
              </a:solidFill>
            </a:endParaRPr>
          </a:p>
        </p:txBody>
      </p:sp>
      <p:sp>
        <p:nvSpPr>
          <p:cNvPr id="98" name="テキスト ボックス 113">
            <a:extLst>
              <a:ext uri="{FF2B5EF4-FFF2-40B4-BE49-F238E27FC236}">
                <a16:creationId xmlns:a16="http://schemas.microsoft.com/office/drawing/2014/main" id="{90F7C8FC-67F2-4376-9C72-06CC4E11C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74210"/>
            <a:ext cx="73243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電波</a:t>
            </a:r>
            <a:endParaRPr lang="en-US" altLang="ja-JP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9" name="テキスト ボックス 113">
            <a:extLst>
              <a:ext uri="{FF2B5EF4-FFF2-40B4-BE49-F238E27FC236}">
                <a16:creationId xmlns:a16="http://schemas.microsoft.com/office/drawing/2014/main" id="{3730ACA3-64E1-4C48-8ADC-CAE3DE695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2353" y="2160273"/>
            <a:ext cx="72418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JESD</a:t>
            </a:r>
          </a:p>
          <a:p>
            <a:pPr eaLnBrk="1" hangingPunct="1"/>
            <a:r>
              <a:rPr lang="en-US" altLang="ja-JP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204B</a:t>
            </a:r>
          </a:p>
        </p:txBody>
      </p:sp>
      <p:sp>
        <p:nvSpPr>
          <p:cNvPr id="101" name="四角形: 角を丸くする 100">
            <a:extLst>
              <a:ext uri="{FF2B5EF4-FFF2-40B4-BE49-F238E27FC236}">
                <a16:creationId xmlns:a16="http://schemas.microsoft.com/office/drawing/2014/main" id="{AFA7EE2E-6C07-46FE-8BDF-A0417F005B22}"/>
              </a:ext>
            </a:extLst>
          </p:cNvPr>
          <p:cNvSpPr/>
          <p:nvPr/>
        </p:nvSpPr>
        <p:spPr>
          <a:xfrm>
            <a:off x="3068340" y="1828800"/>
            <a:ext cx="904013" cy="48185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rgbClr val="C00000"/>
                </a:solidFill>
              </a:rPr>
              <a:t>D/A</a:t>
            </a:r>
            <a:endParaRPr kumimoji="1" lang="ja-JP" altLang="en-US" sz="1600" dirty="0">
              <a:solidFill>
                <a:srgbClr val="C00000"/>
              </a:solidFill>
            </a:endParaRPr>
          </a:p>
        </p:txBody>
      </p:sp>
      <p:cxnSp>
        <p:nvCxnSpPr>
          <p:cNvPr id="102" name="直線矢印コネクタ 101">
            <a:extLst>
              <a:ext uri="{FF2B5EF4-FFF2-40B4-BE49-F238E27FC236}">
                <a16:creationId xmlns:a16="http://schemas.microsoft.com/office/drawing/2014/main" id="{18BA4B78-23C7-4AE8-B581-27ADCCDC3460}"/>
              </a:ext>
            </a:extLst>
          </p:cNvPr>
          <p:cNvCxnSpPr>
            <a:cxnSpLocks/>
            <a:endCxn id="101" idx="1"/>
          </p:cNvCxnSpPr>
          <p:nvPr/>
        </p:nvCxnSpPr>
        <p:spPr>
          <a:xfrm>
            <a:off x="2772573" y="2069386"/>
            <a:ext cx="295767" cy="341"/>
          </a:xfrm>
          <a:prstGeom prst="straightConnector1">
            <a:avLst/>
          </a:prstGeom>
          <a:ln w="190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13">
            <a:extLst>
              <a:ext uri="{FF2B5EF4-FFF2-40B4-BE49-F238E27FC236}">
                <a16:creationId xmlns:a16="http://schemas.microsoft.com/office/drawing/2014/main" id="{BA3F0FA9-6BB9-491E-B1D3-014B6DB91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95" y="2542135"/>
            <a:ext cx="73243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受信</a:t>
            </a:r>
            <a:endParaRPr lang="en-US" altLang="ja-JP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8" name="テキスト ボックス 113">
            <a:extLst>
              <a:ext uri="{FF2B5EF4-FFF2-40B4-BE49-F238E27FC236}">
                <a16:creationId xmlns:a16="http://schemas.microsoft.com/office/drawing/2014/main" id="{EF9BD02C-FA71-41E5-8851-F1CFF56F7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102" y="1981200"/>
            <a:ext cx="73243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送信</a:t>
            </a:r>
            <a:endParaRPr lang="en-US" altLang="ja-JP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11" name="直線矢印コネクタ 110">
            <a:extLst>
              <a:ext uri="{FF2B5EF4-FFF2-40B4-BE49-F238E27FC236}">
                <a16:creationId xmlns:a16="http://schemas.microsoft.com/office/drawing/2014/main" id="{92903E0C-449E-4A6B-8E0F-CA2D731AA600}"/>
              </a:ext>
            </a:extLst>
          </p:cNvPr>
          <p:cNvCxnSpPr>
            <a:cxnSpLocks/>
            <a:endCxn id="101" idx="3"/>
          </p:cNvCxnSpPr>
          <p:nvPr/>
        </p:nvCxnSpPr>
        <p:spPr>
          <a:xfrm flipH="1">
            <a:off x="3972353" y="2069386"/>
            <a:ext cx="621786" cy="341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四角形: 角を丸くする 121">
            <a:extLst>
              <a:ext uri="{FF2B5EF4-FFF2-40B4-BE49-F238E27FC236}">
                <a16:creationId xmlns:a16="http://schemas.microsoft.com/office/drawing/2014/main" id="{473CB24A-87A7-43A8-8F28-33515755EB10}"/>
              </a:ext>
            </a:extLst>
          </p:cNvPr>
          <p:cNvSpPr/>
          <p:nvPr/>
        </p:nvSpPr>
        <p:spPr>
          <a:xfrm>
            <a:off x="4595498" y="1828800"/>
            <a:ext cx="1296349" cy="106272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rgbClr val="C00000"/>
                </a:solidFill>
              </a:rPr>
              <a:t>&lt;</a:t>
            </a:r>
            <a:r>
              <a:rPr kumimoji="1" lang="ja-JP" altLang="en-US" sz="1600" dirty="0">
                <a:solidFill>
                  <a:srgbClr val="C00000"/>
                </a:solidFill>
              </a:rPr>
              <a:t>ロジック</a:t>
            </a:r>
            <a:r>
              <a:rPr kumimoji="1" lang="en-US" altLang="ja-JP" sz="1600" dirty="0">
                <a:solidFill>
                  <a:srgbClr val="C00000"/>
                </a:solidFill>
              </a:rPr>
              <a:t>&gt;</a:t>
            </a:r>
          </a:p>
          <a:p>
            <a:pPr algn="ctr"/>
            <a:r>
              <a:rPr kumimoji="1" lang="ja-JP" altLang="en-US" sz="1600" dirty="0">
                <a:solidFill>
                  <a:srgbClr val="C00000"/>
                </a:solidFill>
              </a:rPr>
              <a:t>変復調</a:t>
            </a:r>
            <a:endParaRPr kumimoji="1" lang="en-US" altLang="ja-JP" sz="1600" dirty="0">
              <a:solidFill>
                <a:srgbClr val="C00000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rgbClr val="C00000"/>
                </a:solidFill>
              </a:rPr>
              <a:t>計算</a:t>
            </a:r>
          </a:p>
        </p:txBody>
      </p:sp>
      <p:sp>
        <p:nvSpPr>
          <p:cNvPr id="133" name="テキスト ボックス 113">
            <a:extLst>
              <a:ext uri="{FF2B5EF4-FFF2-40B4-BE49-F238E27FC236}">
                <a16:creationId xmlns:a16="http://schemas.microsoft.com/office/drawing/2014/main" id="{5187A07C-87C2-4B5C-842F-6EB7C37A2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1249" y="3036195"/>
            <a:ext cx="1537506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ロジックで返す</a:t>
            </a:r>
            <a:endParaRPr lang="en-US" altLang="ja-JP" sz="14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フローチャート: 他ページ結合子 6">
            <a:extLst>
              <a:ext uri="{FF2B5EF4-FFF2-40B4-BE49-F238E27FC236}">
                <a16:creationId xmlns:a16="http://schemas.microsoft.com/office/drawing/2014/main" id="{DA5FB0BA-D194-4E9C-BB24-B5304E452E52}"/>
              </a:ext>
            </a:extLst>
          </p:cNvPr>
          <p:cNvSpPr/>
          <p:nvPr/>
        </p:nvSpPr>
        <p:spPr>
          <a:xfrm rot="5400000" flipH="1">
            <a:off x="3772862" y="4351659"/>
            <a:ext cx="347656" cy="641020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en-US" altLang="ja-JP" dirty="0">
                <a:solidFill>
                  <a:schemeClr val="tx2"/>
                </a:solidFill>
              </a:rPr>
              <a:t>A/D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67" name="フローチャート: 他ページ結合子 66">
            <a:extLst>
              <a:ext uri="{FF2B5EF4-FFF2-40B4-BE49-F238E27FC236}">
                <a16:creationId xmlns:a16="http://schemas.microsoft.com/office/drawing/2014/main" id="{6D3D9F33-C9B5-4646-80D0-AE9B0EF2A092}"/>
              </a:ext>
            </a:extLst>
          </p:cNvPr>
          <p:cNvSpPr/>
          <p:nvPr/>
        </p:nvSpPr>
        <p:spPr>
          <a:xfrm rot="5400000" flipH="1">
            <a:off x="3763216" y="3876620"/>
            <a:ext cx="347656" cy="641020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en-US" altLang="ja-JP" dirty="0">
                <a:solidFill>
                  <a:schemeClr val="tx2"/>
                </a:solidFill>
              </a:rPr>
              <a:t>D/A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FD9CA904-ABB8-4AB8-AF16-E5D65D4E76C2}"/>
              </a:ext>
            </a:extLst>
          </p:cNvPr>
          <p:cNvCxnSpPr>
            <a:cxnSpLocks/>
            <a:endCxn id="67" idx="2"/>
          </p:cNvCxnSpPr>
          <p:nvPr/>
        </p:nvCxnSpPr>
        <p:spPr>
          <a:xfrm>
            <a:off x="2796289" y="4197130"/>
            <a:ext cx="82024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CA20D23A-33C3-4C6A-A28B-23339406D30A}"/>
              </a:ext>
            </a:extLst>
          </p:cNvPr>
          <p:cNvCxnSpPr>
            <a:cxnSpLocks/>
            <a:stCxn id="67" idx="0"/>
          </p:cNvCxnSpPr>
          <p:nvPr/>
        </p:nvCxnSpPr>
        <p:spPr>
          <a:xfrm>
            <a:off x="4257554" y="4197130"/>
            <a:ext cx="778919" cy="363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8844E27B-1AD5-44FC-A1C9-1EE57C80EDC8}"/>
              </a:ext>
            </a:extLst>
          </p:cNvPr>
          <p:cNvCxnSpPr>
            <a:cxnSpLocks/>
            <a:stCxn id="7" idx="0"/>
          </p:cNvCxnSpPr>
          <p:nvPr/>
        </p:nvCxnSpPr>
        <p:spPr>
          <a:xfrm>
            <a:off x="4267200" y="4672169"/>
            <a:ext cx="74570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3C78C49F-4E32-4478-AB84-247CF57C9140}"/>
              </a:ext>
            </a:extLst>
          </p:cNvPr>
          <p:cNvSpPr/>
          <p:nvPr/>
        </p:nvSpPr>
        <p:spPr>
          <a:xfrm>
            <a:off x="4651836" y="3781771"/>
            <a:ext cx="1219197" cy="13715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79" name="テキスト ボックス 113">
            <a:extLst>
              <a:ext uri="{FF2B5EF4-FFF2-40B4-BE49-F238E27FC236}">
                <a16:creationId xmlns:a16="http://schemas.microsoft.com/office/drawing/2014/main" id="{7AA04A14-71FF-43DA-9C7E-7569C0DA3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8037" y="3804175"/>
            <a:ext cx="1041925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Logic</a:t>
            </a: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1F85D1D7-4A72-4A39-B059-DD1C39D9BE6E}"/>
              </a:ext>
            </a:extLst>
          </p:cNvPr>
          <p:cNvSpPr/>
          <p:nvPr/>
        </p:nvSpPr>
        <p:spPr>
          <a:xfrm>
            <a:off x="5859851" y="3781765"/>
            <a:ext cx="1219197" cy="13715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D3207A50-93F6-4F8A-94C7-58D8CA92BF06}"/>
              </a:ext>
            </a:extLst>
          </p:cNvPr>
          <p:cNvSpPr/>
          <p:nvPr/>
        </p:nvSpPr>
        <p:spPr>
          <a:xfrm>
            <a:off x="6122783" y="4197130"/>
            <a:ext cx="744166" cy="7209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2"/>
                </a:solidFill>
              </a:rPr>
              <a:t>ARM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pic>
        <p:nvPicPr>
          <p:cNvPr id="68" name="グラフィックス 67" descr="データベース">
            <a:extLst>
              <a:ext uri="{FF2B5EF4-FFF2-40B4-BE49-F238E27FC236}">
                <a16:creationId xmlns:a16="http://schemas.microsoft.com/office/drawing/2014/main" id="{94A6B359-9888-4EF7-8ECC-9C33876A1E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18661" y="5229565"/>
            <a:ext cx="552410" cy="552410"/>
          </a:xfrm>
          <a:prstGeom prst="rect">
            <a:avLst/>
          </a:prstGeom>
        </p:spPr>
      </p:pic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51FF4A8B-C1BF-40E9-B131-DB1693761120}"/>
              </a:ext>
            </a:extLst>
          </p:cNvPr>
          <p:cNvCxnSpPr>
            <a:cxnSpLocks/>
            <a:endCxn id="66" idx="2"/>
          </p:cNvCxnSpPr>
          <p:nvPr/>
        </p:nvCxnSpPr>
        <p:spPr>
          <a:xfrm flipV="1">
            <a:off x="6494866" y="4918077"/>
            <a:ext cx="0" cy="3876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D34F0435-7482-47DF-8978-29CE05429528}"/>
              </a:ext>
            </a:extLst>
          </p:cNvPr>
          <p:cNvCxnSpPr>
            <a:cxnSpLocks/>
            <a:stCxn id="66" idx="3"/>
          </p:cNvCxnSpPr>
          <p:nvPr/>
        </p:nvCxnSpPr>
        <p:spPr>
          <a:xfrm>
            <a:off x="6866949" y="4557604"/>
            <a:ext cx="352145" cy="423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テキスト ボックス 113">
            <a:extLst>
              <a:ext uri="{FF2B5EF4-FFF2-40B4-BE49-F238E27FC236}">
                <a16:creationId xmlns:a16="http://schemas.microsoft.com/office/drawing/2014/main" id="{A993D27B-25F3-44EF-999C-D13192E07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1033" y="3823349"/>
            <a:ext cx="1041925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Processor</a:t>
            </a:r>
          </a:p>
        </p:txBody>
      </p:sp>
      <p:sp>
        <p:nvSpPr>
          <p:cNvPr id="16" name="フローチャート: 論理積ゲート 15">
            <a:extLst>
              <a:ext uri="{FF2B5EF4-FFF2-40B4-BE49-F238E27FC236}">
                <a16:creationId xmlns:a16="http://schemas.microsoft.com/office/drawing/2014/main" id="{26760A35-C049-4BBB-BACB-67443EB9E70B}"/>
              </a:ext>
            </a:extLst>
          </p:cNvPr>
          <p:cNvSpPr/>
          <p:nvPr/>
        </p:nvSpPr>
        <p:spPr>
          <a:xfrm flipH="1">
            <a:off x="5109037" y="4370958"/>
            <a:ext cx="381000" cy="276999"/>
          </a:xfrm>
          <a:prstGeom prst="flowChartDela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48D3B2D1-899B-455C-822E-0D34D78ECFCE}"/>
              </a:ext>
            </a:extLst>
          </p:cNvPr>
          <p:cNvCxnSpPr>
            <a:cxnSpLocks/>
          </p:cNvCxnSpPr>
          <p:nvPr/>
        </p:nvCxnSpPr>
        <p:spPr>
          <a:xfrm>
            <a:off x="4956637" y="4505665"/>
            <a:ext cx="152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EE0B8778-7D8E-46DD-9243-1F894DA3A071}"/>
              </a:ext>
            </a:extLst>
          </p:cNvPr>
          <p:cNvCxnSpPr>
            <a:cxnSpLocks/>
          </p:cNvCxnSpPr>
          <p:nvPr/>
        </p:nvCxnSpPr>
        <p:spPr>
          <a:xfrm>
            <a:off x="5490037" y="4581865"/>
            <a:ext cx="152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8B3942AE-B39E-4F4B-A0A2-3456AF01A795}"/>
              </a:ext>
            </a:extLst>
          </p:cNvPr>
          <p:cNvCxnSpPr>
            <a:cxnSpLocks/>
          </p:cNvCxnSpPr>
          <p:nvPr/>
        </p:nvCxnSpPr>
        <p:spPr>
          <a:xfrm>
            <a:off x="5490037" y="4419940"/>
            <a:ext cx="152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DA9DBB57-9B99-467F-A24D-ABAE6F7FD1BE}"/>
              </a:ext>
            </a:extLst>
          </p:cNvPr>
          <p:cNvCxnSpPr>
            <a:cxnSpLocks/>
            <a:endCxn id="84" idx="1"/>
          </p:cNvCxnSpPr>
          <p:nvPr/>
        </p:nvCxnSpPr>
        <p:spPr>
          <a:xfrm>
            <a:off x="7075123" y="4003022"/>
            <a:ext cx="75335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8D69CDCC-F20E-4D15-9FE2-7E1F1021BF1C}"/>
              </a:ext>
            </a:extLst>
          </p:cNvPr>
          <p:cNvSpPr/>
          <p:nvPr/>
        </p:nvSpPr>
        <p:spPr>
          <a:xfrm>
            <a:off x="3124202" y="3624756"/>
            <a:ext cx="5638798" cy="2366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91" name="テキスト ボックス 113">
            <a:extLst>
              <a:ext uri="{FF2B5EF4-FFF2-40B4-BE49-F238E27FC236}">
                <a16:creationId xmlns:a16="http://schemas.microsoft.com/office/drawing/2014/main" id="{A3B1AEA1-783B-4DE9-B592-C49B5E7F7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536" y="3099205"/>
            <a:ext cx="1019056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16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28GHz</a:t>
            </a:r>
          </a:p>
        </p:txBody>
      </p:sp>
      <p:sp>
        <p:nvSpPr>
          <p:cNvPr id="92" name="テキスト ボックス 113">
            <a:extLst>
              <a:ext uri="{FF2B5EF4-FFF2-40B4-BE49-F238E27FC236}">
                <a16:creationId xmlns:a16="http://schemas.microsoft.com/office/drawing/2014/main" id="{DEE2B555-A860-4108-9C85-7AB6D977D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74" y="4315533"/>
            <a:ext cx="737384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16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I/Q </a:t>
            </a:r>
          </a:p>
        </p:txBody>
      </p:sp>
      <p:cxnSp>
        <p:nvCxnSpPr>
          <p:cNvPr id="94" name="直線矢印コネクタ 93">
            <a:extLst>
              <a:ext uri="{FF2B5EF4-FFF2-40B4-BE49-F238E27FC236}">
                <a16:creationId xmlns:a16="http://schemas.microsoft.com/office/drawing/2014/main" id="{C4764A22-BC73-4D01-B267-E81F1CF3CD6B}"/>
              </a:ext>
            </a:extLst>
          </p:cNvPr>
          <p:cNvCxnSpPr>
            <a:cxnSpLocks/>
            <a:endCxn id="95" idx="1"/>
          </p:cNvCxnSpPr>
          <p:nvPr/>
        </p:nvCxnSpPr>
        <p:spPr>
          <a:xfrm>
            <a:off x="1542061" y="2653636"/>
            <a:ext cx="297126" cy="1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四角形: 角を丸くする 94">
            <a:extLst>
              <a:ext uri="{FF2B5EF4-FFF2-40B4-BE49-F238E27FC236}">
                <a16:creationId xmlns:a16="http://schemas.microsoft.com/office/drawing/2014/main" id="{23231B96-92EC-41F6-8AB4-08434D9AF5F0}"/>
              </a:ext>
            </a:extLst>
          </p:cNvPr>
          <p:cNvSpPr/>
          <p:nvPr/>
        </p:nvSpPr>
        <p:spPr>
          <a:xfrm>
            <a:off x="1839187" y="2412710"/>
            <a:ext cx="904013" cy="48185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rgbClr val="C00000"/>
                </a:solidFill>
              </a:rPr>
              <a:t>Down</a:t>
            </a:r>
          </a:p>
          <a:p>
            <a:pPr algn="ctr"/>
            <a:r>
              <a:rPr kumimoji="1" lang="en-US" altLang="ja-JP" sz="1600" dirty="0">
                <a:solidFill>
                  <a:srgbClr val="C00000"/>
                </a:solidFill>
              </a:rPr>
              <a:t>Convert</a:t>
            </a:r>
            <a:endParaRPr kumimoji="1" lang="ja-JP" altLang="en-US" sz="1600" dirty="0">
              <a:solidFill>
                <a:srgbClr val="C00000"/>
              </a:solidFill>
            </a:endParaRPr>
          </a:p>
        </p:txBody>
      </p:sp>
      <p:sp>
        <p:nvSpPr>
          <p:cNvPr id="97" name="四角形: 角を丸くする 96">
            <a:extLst>
              <a:ext uri="{FF2B5EF4-FFF2-40B4-BE49-F238E27FC236}">
                <a16:creationId xmlns:a16="http://schemas.microsoft.com/office/drawing/2014/main" id="{8B4665C8-457F-47B5-823D-FC510A8A79D6}"/>
              </a:ext>
            </a:extLst>
          </p:cNvPr>
          <p:cNvSpPr/>
          <p:nvPr/>
        </p:nvSpPr>
        <p:spPr>
          <a:xfrm>
            <a:off x="1837828" y="1828800"/>
            <a:ext cx="904013" cy="48185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rgbClr val="C00000"/>
                </a:solidFill>
              </a:rPr>
              <a:t>UP</a:t>
            </a:r>
          </a:p>
          <a:p>
            <a:pPr algn="ctr"/>
            <a:r>
              <a:rPr kumimoji="1" lang="en-US" altLang="ja-JP" sz="1600" dirty="0">
                <a:solidFill>
                  <a:srgbClr val="C00000"/>
                </a:solidFill>
              </a:rPr>
              <a:t>Convert</a:t>
            </a:r>
            <a:endParaRPr kumimoji="1" lang="ja-JP" altLang="en-US" sz="1600" dirty="0">
              <a:solidFill>
                <a:srgbClr val="C00000"/>
              </a:solidFill>
            </a:endParaRPr>
          </a:p>
        </p:txBody>
      </p:sp>
      <p:cxnSp>
        <p:nvCxnSpPr>
          <p:cNvPr id="103" name="直線矢印コネクタ 102">
            <a:extLst>
              <a:ext uri="{FF2B5EF4-FFF2-40B4-BE49-F238E27FC236}">
                <a16:creationId xmlns:a16="http://schemas.microsoft.com/office/drawing/2014/main" id="{A253582B-4CDE-4123-8940-F9929FD15327}"/>
              </a:ext>
            </a:extLst>
          </p:cNvPr>
          <p:cNvCxnSpPr>
            <a:cxnSpLocks/>
            <a:endCxn id="97" idx="1"/>
          </p:cNvCxnSpPr>
          <p:nvPr/>
        </p:nvCxnSpPr>
        <p:spPr>
          <a:xfrm>
            <a:off x="1542061" y="2069386"/>
            <a:ext cx="295767" cy="341"/>
          </a:xfrm>
          <a:prstGeom prst="straightConnector1">
            <a:avLst/>
          </a:prstGeom>
          <a:ln w="190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テキスト ボックス 113">
            <a:extLst>
              <a:ext uri="{FF2B5EF4-FFF2-40B4-BE49-F238E27FC236}">
                <a16:creationId xmlns:a16="http://schemas.microsoft.com/office/drawing/2014/main" id="{AC2DAF0C-E486-4D85-9129-FB9D933EB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121" y="1559820"/>
            <a:ext cx="1123487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数</a:t>
            </a:r>
            <a:r>
              <a:rPr lang="en-US" altLang="ja-JP" b="1" dirty="0" err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μsec</a:t>
            </a:r>
            <a:endParaRPr lang="en-US" altLang="ja-JP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5" name="テキスト ボックス 113">
            <a:extLst>
              <a:ext uri="{FF2B5EF4-FFF2-40B4-BE49-F238E27FC236}">
                <a16:creationId xmlns:a16="http://schemas.microsoft.com/office/drawing/2014/main" id="{C68E9194-B08C-4466-9DE2-952ADDA35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294" y="1530458"/>
            <a:ext cx="1123487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数</a:t>
            </a:r>
            <a:r>
              <a:rPr lang="en-US" altLang="ja-JP" b="1" dirty="0" err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μsec</a:t>
            </a:r>
            <a:endParaRPr lang="en-US" altLang="ja-JP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6" name="テキスト ボックス 113">
            <a:extLst>
              <a:ext uri="{FF2B5EF4-FFF2-40B4-BE49-F238E27FC236}">
                <a16:creationId xmlns:a16="http://schemas.microsoft.com/office/drawing/2014/main" id="{271C7E97-702B-46F1-97FD-8A231D903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2256" y="1512333"/>
            <a:ext cx="1123487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数百</a:t>
            </a:r>
            <a:r>
              <a:rPr lang="en-US" altLang="ja-JP" b="1" dirty="0" err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μsec</a:t>
            </a:r>
            <a:endParaRPr lang="en-US" altLang="ja-JP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10" name="直線矢印コネクタ 109">
            <a:extLst>
              <a:ext uri="{FF2B5EF4-FFF2-40B4-BE49-F238E27FC236}">
                <a16:creationId xmlns:a16="http://schemas.microsoft.com/office/drawing/2014/main" id="{24B8A840-45CA-4D42-B5FF-91586177C3D8}"/>
              </a:ext>
            </a:extLst>
          </p:cNvPr>
          <p:cNvCxnSpPr>
            <a:cxnSpLocks/>
            <a:endCxn id="116" idx="1"/>
          </p:cNvCxnSpPr>
          <p:nvPr/>
        </p:nvCxnSpPr>
        <p:spPr>
          <a:xfrm>
            <a:off x="5908700" y="2653637"/>
            <a:ext cx="1282681" cy="214090"/>
          </a:xfrm>
          <a:prstGeom prst="straightConnector1">
            <a:avLst/>
          </a:prstGeom>
          <a:ln w="19050">
            <a:solidFill>
              <a:schemeClr val="tx2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テキスト ボックス 113">
            <a:extLst>
              <a:ext uri="{FF2B5EF4-FFF2-40B4-BE49-F238E27FC236}">
                <a16:creationId xmlns:a16="http://schemas.microsoft.com/office/drawing/2014/main" id="{7307B561-57B6-4800-8546-6DD5E185D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651" y="2265624"/>
            <a:ext cx="1123487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バス転送</a:t>
            </a:r>
            <a:r>
              <a:rPr lang="en-US" altLang="ja-JP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/OS</a:t>
            </a:r>
          </a:p>
        </p:txBody>
      </p:sp>
      <p:sp>
        <p:nvSpPr>
          <p:cNvPr id="113" name="四角形: 角を丸くする 112">
            <a:extLst>
              <a:ext uri="{FF2B5EF4-FFF2-40B4-BE49-F238E27FC236}">
                <a16:creationId xmlns:a16="http://schemas.microsoft.com/office/drawing/2014/main" id="{DA4D9A1D-08DF-4819-B6AA-B19C522BB4B1}"/>
              </a:ext>
            </a:extLst>
          </p:cNvPr>
          <p:cNvSpPr/>
          <p:nvPr/>
        </p:nvSpPr>
        <p:spPr>
          <a:xfrm>
            <a:off x="7190425" y="2287088"/>
            <a:ext cx="904013" cy="27699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2"/>
                </a:solidFill>
              </a:rPr>
              <a:t>アプリ</a:t>
            </a:r>
          </a:p>
        </p:txBody>
      </p:sp>
      <p:cxnSp>
        <p:nvCxnSpPr>
          <p:cNvPr id="115" name="直線矢印コネクタ 114">
            <a:extLst>
              <a:ext uri="{FF2B5EF4-FFF2-40B4-BE49-F238E27FC236}">
                <a16:creationId xmlns:a16="http://schemas.microsoft.com/office/drawing/2014/main" id="{62C1F8D2-1899-4B23-8C13-70D8D7D530C6}"/>
              </a:ext>
            </a:extLst>
          </p:cNvPr>
          <p:cNvCxnSpPr>
            <a:cxnSpLocks/>
            <a:stCxn id="117" idx="1"/>
          </p:cNvCxnSpPr>
          <p:nvPr/>
        </p:nvCxnSpPr>
        <p:spPr>
          <a:xfrm flipH="1">
            <a:off x="5907341" y="1973467"/>
            <a:ext cx="1283084" cy="96260"/>
          </a:xfrm>
          <a:prstGeom prst="straightConnector1">
            <a:avLst/>
          </a:prstGeom>
          <a:ln w="19050">
            <a:solidFill>
              <a:schemeClr val="tx2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四角形: 角を丸くする 115">
            <a:extLst>
              <a:ext uri="{FF2B5EF4-FFF2-40B4-BE49-F238E27FC236}">
                <a16:creationId xmlns:a16="http://schemas.microsoft.com/office/drawing/2014/main" id="{22B6E6D9-81AE-4CE4-AE2B-30A2D9236C92}"/>
              </a:ext>
            </a:extLst>
          </p:cNvPr>
          <p:cNvSpPr/>
          <p:nvPr/>
        </p:nvSpPr>
        <p:spPr>
          <a:xfrm>
            <a:off x="7191381" y="2723060"/>
            <a:ext cx="904013" cy="28933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2"/>
                </a:solidFill>
              </a:rPr>
              <a:t>ドライバ</a:t>
            </a:r>
          </a:p>
        </p:txBody>
      </p:sp>
      <p:sp>
        <p:nvSpPr>
          <p:cNvPr id="117" name="四角形: 角を丸くする 116">
            <a:extLst>
              <a:ext uri="{FF2B5EF4-FFF2-40B4-BE49-F238E27FC236}">
                <a16:creationId xmlns:a16="http://schemas.microsoft.com/office/drawing/2014/main" id="{AC23C44A-70EC-46AF-B3ED-800F475108DE}"/>
              </a:ext>
            </a:extLst>
          </p:cNvPr>
          <p:cNvSpPr/>
          <p:nvPr/>
        </p:nvSpPr>
        <p:spPr>
          <a:xfrm>
            <a:off x="7190425" y="1828800"/>
            <a:ext cx="904013" cy="28933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2"/>
                </a:solidFill>
              </a:rPr>
              <a:t>ドライバ</a:t>
            </a:r>
          </a:p>
        </p:txBody>
      </p:sp>
      <p:cxnSp>
        <p:nvCxnSpPr>
          <p:cNvPr id="118" name="直線矢印コネクタ 117">
            <a:extLst>
              <a:ext uri="{FF2B5EF4-FFF2-40B4-BE49-F238E27FC236}">
                <a16:creationId xmlns:a16="http://schemas.microsoft.com/office/drawing/2014/main" id="{C22AF8DF-635F-433C-B7AB-6A5BA853E174}"/>
              </a:ext>
            </a:extLst>
          </p:cNvPr>
          <p:cNvCxnSpPr>
            <a:cxnSpLocks/>
            <a:stCxn id="116" idx="0"/>
            <a:endCxn id="113" idx="2"/>
          </p:cNvCxnSpPr>
          <p:nvPr/>
        </p:nvCxnSpPr>
        <p:spPr>
          <a:xfrm flipH="1" flipV="1">
            <a:off x="7642432" y="2564087"/>
            <a:ext cx="956" cy="158973"/>
          </a:xfrm>
          <a:prstGeom prst="straightConnector1">
            <a:avLst/>
          </a:prstGeom>
          <a:ln w="19050">
            <a:solidFill>
              <a:schemeClr val="tx2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矢印コネクタ 118">
            <a:extLst>
              <a:ext uri="{FF2B5EF4-FFF2-40B4-BE49-F238E27FC236}">
                <a16:creationId xmlns:a16="http://schemas.microsoft.com/office/drawing/2014/main" id="{7FC86571-6C03-40C4-A572-E00429BE6270}"/>
              </a:ext>
            </a:extLst>
          </p:cNvPr>
          <p:cNvCxnSpPr>
            <a:cxnSpLocks/>
            <a:stCxn id="113" idx="0"/>
            <a:endCxn id="117" idx="2"/>
          </p:cNvCxnSpPr>
          <p:nvPr/>
        </p:nvCxnSpPr>
        <p:spPr>
          <a:xfrm flipV="1">
            <a:off x="7642432" y="2118134"/>
            <a:ext cx="0" cy="168954"/>
          </a:xfrm>
          <a:prstGeom prst="straightConnector1">
            <a:avLst/>
          </a:prstGeom>
          <a:ln w="19050">
            <a:solidFill>
              <a:schemeClr val="tx2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テキスト ボックス 113">
            <a:extLst>
              <a:ext uri="{FF2B5EF4-FFF2-40B4-BE49-F238E27FC236}">
                <a16:creationId xmlns:a16="http://schemas.microsoft.com/office/drawing/2014/main" id="{06920517-68BF-4391-9DE1-0B3FA2DA5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4951" y="3090703"/>
            <a:ext cx="230548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4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リアルタイム性が</a:t>
            </a:r>
            <a:endParaRPr lang="en-US" altLang="ja-JP" sz="14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r>
              <a:rPr lang="ja-JP" altLang="en-US" sz="14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必要のないデータ</a:t>
            </a:r>
            <a:endParaRPr lang="en-US" altLang="ja-JP" sz="14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21" name="直線矢印コネクタ 120">
            <a:extLst>
              <a:ext uri="{FF2B5EF4-FFF2-40B4-BE49-F238E27FC236}">
                <a16:creationId xmlns:a16="http://schemas.microsoft.com/office/drawing/2014/main" id="{857880A8-DC48-4982-B52A-C9F52DA7684D}"/>
              </a:ext>
            </a:extLst>
          </p:cNvPr>
          <p:cNvCxnSpPr>
            <a:cxnSpLocks/>
          </p:cNvCxnSpPr>
          <p:nvPr/>
        </p:nvCxnSpPr>
        <p:spPr>
          <a:xfrm>
            <a:off x="8083265" y="2453788"/>
            <a:ext cx="920714" cy="2699"/>
          </a:xfrm>
          <a:prstGeom prst="straightConnector1">
            <a:avLst/>
          </a:prstGeom>
          <a:ln w="19050">
            <a:solidFill>
              <a:schemeClr val="tx2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テキスト ボックス 113">
            <a:extLst>
              <a:ext uri="{FF2B5EF4-FFF2-40B4-BE49-F238E27FC236}">
                <a16:creationId xmlns:a16="http://schemas.microsoft.com/office/drawing/2014/main" id="{259CC2E1-F947-40D1-B4EE-48EFCE831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5144" y="2315288"/>
            <a:ext cx="688456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LAN</a:t>
            </a:r>
          </a:p>
        </p:txBody>
      </p:sp>
      <p:sp>
        <p:nvSpPr>
          <p:cNvPr id="124" name="テキスト ボックス 113">
            <a:extLst>
              <a:ext uri="{FF2B5EF4-FFF2-40B4-BE49-F238E27FC236}">
                <a16:creationId xmlns:a16="http://schemas.microsoft.com/office/drawing/2014/main" id="{E9C6C671-3919-469F-85AE-960B8B3A9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2723" y="3864522"/>
            <a:ext cx="688456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LAN</a:t>
            </a:r>
          </a:p>
        </p:txBody>
      </p:sp>
      <p:cxnSp>
        <p:nvCxnSpPr>
          <p:cNvPr id="126" name="直線コネクタ 125">
            <a:extLst>
              <a:ext uri="{FF2B5EF4-FFF2-40B4-BE49-F238E27FC236}">
                <a16:creationId xmlns:a16="http://schemas.microsoft.com/office/drawing/2014/main" id="{50C41AD4-F91D-478C-B89F-0E947A98E976}"/>
              </a:ext>
            </a:extLst>
          </p:cNvPr>
          <p:cNvCxnSpPr>
            <a:cxnSpLocks/>
            <a:stCxn id="84" idx="3"/>
            <a:endCxn id="124" idx="1"/>
          </p:cNvCxnSpPr>
          <p:nvPr/>
        </p:nvCxnSpPr>
        <p:spPr>
          <a:xfrm>
            <a:off x="8572645" y="4003022"/>
            <a:ext cx="650078" cy="0"/>
          </a:xfrm>
          <a:prstGeom prst="line">
            <a:avLst/>
          </a:prstGeom>
          <a:ln w="28575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テキスト ボックス 113">
            <a:extLst>
              <a:ext uri="{FF2B5EF4-FFF2-40B4-BE49-F238E27FC236}">
                <a16:creationId xmlns:a16="http://schemas.microsoft.com/office/drawing/2014/main" id="{70E6B7DE-3C33-4E1C-B702-319C603D8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7847" y="5376070"/>
            <a:ext cx="2648403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通称：脊髄返し</a:t>
            </a:r>
            <a:endParaRPr lang="en-US" altLang="ja-JP" sz="14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r>
              <a:rPr lang="ja-JP" altLang="en-US" sz="1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頭</a:t>
            </a:r>
            <a:r>
              <a:rPr lang="en-US" altLang="ja-JP" sz="1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(CPU)</a:t>
            </a:r>
            <a:r>
              <a:rPr lang="ja-JP" altLang="en-US" sz="1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まで</a:t>
            </a:r>
            <a:endParaRPr lang="en-US" altLang="ja-JP" sz="14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r>
              <a:rPr lang="ja-JP" altLang="en-US" sz="1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信号が行かない</a:t>
            </a:r>
            <a:endParaRPr lang="en-US" altLang="ja-JP" sz="14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34" name="直線矢印コネクタ 133">
            <a:extLst>
              <a:ext uri="{FF2B5EF4-FFF2-40B4-BE49-F238E27FC236}">
                <a16:creationId xmlns:a16="http://schemas.microsoft.com/office/drawing/2014/main" id="{D5159B11-6DCE-476B-A417-2E7A4A821F08}"/>
              </a:ext>
            </a:extLst>
          </p:cNvPr>
          <p:cNvCxnSpPr>
            <a:cxnSpLocks/>
          </p:cNvCxnSpPr>
          <p:nvPr/>
        </p:nvCxnSpPr>
        <p:spPr>
          <a:xfrm>
            <a:off x="4616928" y="2050370"/>
            <a:ext cx="183672" cy="281219"/>
          </a:xfrm>
          <a:prstGeom prst="straightConnector1">
            <a:avLst/>
          </a:prstGeom>
          <a:ln w="190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矢印コネクタ 135">
            <a:extLst>
              <a:ext uri="{FF2B5EF4-FFF2-40B4-BE49-F238E27FC236}">
                <a16:creationId xmlns:a16="http://schemas.microsoft.com/office/drawing/2014/main" id="{CEA604F5-26C6-499F-9DF6-4CBD746BA173}"/>
              </a:ext>
            </a:extLst>
          </p:cNvPr>
          <p:cNvCxnSpPr>
            <a:cxnSpLocks/>
          </p:cNvCxnSpPr>
          <p:nvPr/>
        </p:nvCxnSpPr>
        <p:spPr>
          <a:xfrm flipH="1">
            <a:off x="4625542" y="2351760"/>
            <a:ext cx="175058" cy="305199"/>
          </a:xfrm>
          <a:prstGeom prst="straightConnector1">
            <a:avLst/>
          </a:prstGeom>
          <a:ln w="190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テキスト ボックス 113">
            <a:extLst>
              <a:ext uri="{FF2B5EF4-FFF2-40B4-BE49-F238E27FC236}">
                <a16:creationId xmlns:a16="http://schemas.microsoft.com/office/drawing/2014/main" id="{20694226-80FB-4660-B059-C4941AA9B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556" y="5671067"/>
            <a:ext cx="108899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16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SDR</a:t>
            </a:r>
            <a:r>
              <a:rPr lang="ja-JP" altLang="en-US" sz="16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部</a:t>
            </a:r>
            <a:r>
              <a:rPr lang="en-US" altLang="ja-JP" sz="16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D8BE11EA-6715-4F6C-89E7-AB76D14AAC3B}"/>
              </a:ext>
            </a:extLst>
          </p:cNvPr>
          <p:cNvSpPr/>
          <p:nvPr/>
        </p:nvSpPr>
        <p:spPr>
          <a:xfrm>
            <a:off x="7828479" y="3808914"/>
            <a:ext cx="744166" cy="3882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2"/>
                </a:solidFill>
              </a:rPr>
              <a:t>RJ45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4361FC99-B994-4EA6-ACA9-714808D455B8}"/>
              </a:ext>
            </a:extLst>
          </p:cNvPr>
          <p:cNvGrpSpPr/>
          <p:nvPr/>
        </p:nvGrpSpPr>
        <p:grpSpPr>
          <a:xfrm>
            <a:off x="7235525" y="4310553"/>
            <a:ext cx="1388770" cy="494099"/>
            <a:chOff x="9784861" y="4480383"/>
            <a:chExt cx="1388770" cy="494099"/>
          </a:xfrm>
        </p:grpSpPr>
        <p:sp>
          <p:nvSpPr>
            <p:cNvPr id="77" name="正方形/長方形 76">
              <a:extLst>
                <a:ext uri="{FF2B5EF4-FFF2-40B4-BE49-F238E27FC236}">
                  <a16:creationId xmlns:a16="http://schemas.microsoft.com/office/drawing/2014/main" id="{E2EB73B0-638C-4B2D-B7CF-96CBDDFEB9E2}"/>
                </a:ext>
              </a:extLst>
            </p:cNvPr>
            <p:cNvSpPr/>
            <p:nvPr/>
          </p:nvSpPr>
          <p:spPr>
            <a:xfrm>
              <a:off x="9784861" y="4623489"/>
              <a:ext cx="1189681" cy="3509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chemeClr val="tx2"/>
                  </a:solidFill>
                </a:rPr>
                <a:t>Memory</a:t>
              </a:r>
              <a:endParaRPr kumimoji="1" lang="ja-JP" altLang="en-US" dirty="0">
                <a:solidFill>
                  <a:schemeClr val="tx2"/>
                </a:solidFill>
              </a:endParaRPr>
            </a:p>
          </p:txBody>
        </p:sp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DEBD9C1C-4D79-4627-9A5E-4B2A619E2486}"/>
                </a:ext>
              </a:extLst>
            </p:cNvPr>
            <p:cNvSpPr/>
            <p:nvPr/>
          </p:nvSpPr>
          <p:spPr>
            <a:xfrm>
              <a:off x="9899161" y="4556583"/>
              <a:ext cx="1189681" cy="3509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chemeClr val="tx2"/>
                  </a:solidFill>
                </a:rPr>
                <a:t>Memory</a:t>
              </a:r>
              <a:endParaRPr kumimoji="1" lang="ja-JP" altLang="en-US" dirty="0">
                <a:solidFill>
                  <a:schemeClr val="tx2"/>
                </a:solidFill>
              </a:endParaRPr>
            </a:p>
          </p:txBody>
        </p:sp>
        <p:sp>
          <p:nvSpPr>
            <p:cNvPr id="86" name="正方形/長方形 85">
              <a:extLst>
                <a:ext uri="{FF2B5EF4-FFF2-40B4-BE49-F238E27FC236}">
                  <a16:creationId xmlns:a16="http://schemas.microsoft.com/office/drawing/2014/main" id="{2786E2A8-51AF-4DEC-AB77-62AD68E81087}"/>
                </a:ext>
              </a:extLst>
            </p:cNvPr>
            <p:cNvSpPr/>
            <p:nvPr/>
          </p:nvSpPr>
          <p:spPr>
            <a:xfrm>
              <a:off x="9983950" y="4480383"/>
              <a:ext cx="1189681" cy="3509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chemeClr val="tx2"/>
                  </a:solidFill>
                </a:rPr>
                <a:t>Memory</a:t>
              </a:r>
              <a:endParaRPr kumimoji="1" lang="ja-JP" alt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145" name="テキスト ボックス 113">
            <a:extLst>
              <a:ext uri="{FF2B5EF4-FFF2-40B4-BE49-F238E27FC236}">
                <a16:creationId xmlns:a16="http://schemas.microsoft.com/office/drawing/2014/main" id="{6FAACCDC-99B3-4582-83B4-88D287DD2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166537"/>
            <a:ext cx="108899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16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FPGA </a:t>
            </a:r>
          </a:p>
        </p:txBody>
      </p:sp>
    </p:spTree>
    <p:extLst>
      <p:ext uri="{BB962C8B-B14F-4D97-AF65-F5344CB8AC3E}">
        <p14:creationId xmlns:p14="http://schemas.microsoft.com/office/powerpoint/2010/main" val="38596581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図 6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626098E-AB30-4839-B1A1-6803368D1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15" y="5290194"/>
            <a:ext cx="1085410" cy="94408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FB65DCA-751B-46A5-AB18-228789F29A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1" y="4392271"/>
            <a:ext cx="2001729" cy="2001729"/>
          </a:xfrm>
          <a:prstGeom prst="rect">
            <a:avLst/>
          </a:prstGeom>
        </p:spPr>
      </p:pic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1371600" y="152400"/>
            <a:ext cx="66294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ja-JP" altLang="en-US" sz="2800" spc="-5" dirty="0">
                <a:solidFill>
                  <a:schemeClr val="tx1"/>
                </a:solidFill>
              </a:rPr>
              <a:t>６</a:t>
            </a:r>
            <a:r>
              <a:rPr lang="en-US" altLang="ja-JP" sz="2800" spc="-5" dirty="0">
                <a:solidFill>
                  <a:schemeClr val="tx1"/>
                </a:solidFill>
              </a:rPr>
              <a:t>.</a:t>
            </a:r>
            <a:r>
              <a:rPr lang="ja-JP" altLang="en-US" sz="2800" spc="-5" dirty="0">
                <a:solidFill>
                  <a:schemeClr val="tx1"/>
                </a:solidFill>
              </a:rPr>
              <a:t> ローカル５</a:t>
            </a:r>
            <a:r>
              <a:rPr lang="en-US" altLang="ja-JP" sz="2800" spc="-5" dirty="0">
                <a:solidFill>
                  <a:schemeClr val="tx1"/>
                </a:solidFill>
              </a:rPr>
              <a:t>G</a:t>
            </a:r>
            <a:r>
              <a:rPr lang="ja-JP" altLang="en-US" sz="2800" spc="-5" dirty="0">
                <a:solidFill>
                  <a:schemeClr val="tx1"/>
                </a:solidFill>
              </a:rPr>
              <a:t>への提案</a:t>
            </a:r>
            <a:endParaRPr sz="2800" spc="-5" dirty="0">
              <a:solidFill>
                <a:schemeClr val="tx1"/>
              </a:solidFill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C83E06D8-022A-48FD-9C74-0E20D129E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4574" y="777136"/>
            <a:ext cx="77136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低価格ローカル</a:t>
            </a:r>
            <a:r>
              <a:rPr lang="en-US" altLang="ja-JP" sz="20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5G</a:t>
            </a:r>
            <a:r>
              <a:rPr lang="ja-JP" altLang="en-US" sz="20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実験キットを計画中！目標</a:t>
            </a:r>
            <a:r>
              <a:rPr lang="en-US" altLang="ja-JP" sz="20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300</a:t>
            </a:r>
            <a:r>
              <a:rPr lang="ja-JP" altLang="en-US" sz="20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万円</a:t>
            </a:r>
            <a:endParaRPr lang="en-US" altLang="ja-JP" sz="2000" dirty="0"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en-US" altLang="ja-JP" sz="20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Giga-LAN</a:t>
            </a:r>
            <a:r>
              <a:rPr lang="ja-JP" altLang="en-US" sz="20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の土管と電波の状態を示すモニターを用意する。</a:t>
            </a:r>
            <a:endParaRPr lang="en-US" altLang="ja-JP" sz="2000" dirty="0"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これから始めてみませんか？</a:t>
            </a:r>
            <a:endParaRPr lang="en-US" altLang="ja-JP" sz="2000" dirty="0"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図 4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BE2E19B4-C109-414C-9588-CE489438B9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77" y="2359233"/>
            <a:ext cx="3810000" cy="1752600"/>
          </a:xfrm>
          <a:prstGeom prst="rect">
            <a:avLst/>
          </a:prstGeom>
        </p:spPr>
      </p:pic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35665D29-2517-47B5-880B-B135B95CBB96}"/>
              </a:ext>
            </a:extLst>
          </p:cNvPr>
          <p:cNvCxnSpPr>
            <a:cxnSpLocks/>
          </p:cNvCxnSpPr>
          <p:nvPr/>
        </p:nvCxnSpPr>
        <p:spPr>
          <a:xfrm flipV="1">
            <a:off x="6096000" y="2300289"/>
            <a:ext cx="304800" cy="13366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36F21155-A622-4E5A-A41F-02AF28430345}"/>
              </a:ext>
            </a:extLst>
          </p:cNvPr>
          <p:cNvCxnSpPr>
            <a:cxnSpLocks/>
          </p:cNvCxnSpPr>
          <p:nvPr/>
        </p:nvCxnSpPr>
        <p:spPr>
          <a:xfrm flipV="1">
            <a:off x="6096000" y="2226481"/>
            <a:ext cx="0" cy="221746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590D7D2A-0FAE-4D92-A11C-E75EC95E79CE}"/>
              </a:ext>
            </a:extLst>
          </p:cNvPr>
          <p:cNvCxnSpPr>
            <a:cxnSpLocks/>
          </p:cNvCxnSpPr>
          <p:nvPr/>
        </p:nvCxnSpPr>
        <p:spPr>
          <a:xfrm flipH="1">
            <a:off x="5791200" y="2226481"/>
            <a:ext cx="304800" cy="16624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8">
            <a:extLst>
              <a:ext uri="{FF2B5EF4-FFF2-40B4-BE49-F238E27FC236}">
                <a16:creationId xmlns:a16="http://schemas.microsoft.com/office/drawing/2014/main" id="{C183BBB9-237C-4ED4-A970-CC21CD151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23" y="5828379"/>
            <a:ext cx="12256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1400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Server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457C5CF1-767C-4CE7-B393-3C3E6D119907}"/>
              </a:ext>
            </a:extLst>
          </p:cNvPr>
          <p:cNvCxnSpPr/>
          <p:nvPr/>
        </p:nvCxnSpPr>
        <p:spPr>
          <a:xfrm>
            <a:off x="4504710" y="3007128"/>
            <a:ext cx="7420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CD36974E-F22E-42BA-935A-53270A464215}"/>
              </a:ext>
            </a:extLst>
          </p:cNvPr>
          <p:cNvCxnSpPr>
            <a:cxnSpLocks/>
          </p:cNvCxnSpPr>
          <p:nvPr/>
        </p:nvCxnSpPr>
        <p:spPr>
          <a:xfrm>
            <a:off x="5246736" y="2557259"/>
            <a:ext cx="0" cy="44986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二等辺三角形 34">
            <a:extLst>
              <a:ext uri="{FF2B5EF4-FFF2-40B4-BE49-F238E27FC236}">
                <a16:creationId xmlns:a16="http://schemas.microsoft.com/office/drawing/2014/main" id="{D353D955-526A-4754-8336-8C72F04CDFB7}"/>
              </a:ext>
            </a:extLst>
          </p:cNvPr>
          <p:cNvSpPr/>
          <p:nvPr/>
        </p:nvSpPr>
        <p:spPr>
          <a:xfrm flipV="1">
            <a:off x="5047861" y="2235730"/>
            <a:ext cx="397749" cy="307777"/>
          </a:xfrm>
          <a:prstGeom prst="triangl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2D9CE4F-6526-4D55-AF6E-58FB96A26B31}"/>
              </a:ext>
            </a:extLst>
          </p:cNvPr>
          <p:cNvSpPr/>
          <p:nvPr/>
        </p:nvSpPr>
        <p:spPr>
          <a:xfrm>
            <a:off x="914400" y="2057400"/>
            <a:ext cx="1904995" cy="2209799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999A18E-0D0A-4B41-B90C-F4988796C2FD}"/>
              </a:ext>
            </a:extLst>
          </p:cNvPr>
          <p:cNvSpPr/>
          <p:nvPr/>
        </p:nvSpPr>
        <p:spPr>
          <a:xfrm>
            <a:off x="2937402" y="2057400"/>
            <a:ext cx="1558398" cy="2209799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1B02AE6-A89C-45EB-ADB4-4F00DA9A4F31}"/>
              </a:ext>
            </a:extLst>
          </p:cNvPr>
          <p:cNvSpPr/>
          <p:nvPr/>
        </p:nvSpPr>
        <p:spPr>
          <a:xfrm>
            <a:off x="4568960" y="2133599"/>
            <a:ext cx="1069837" cy="1066801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AA8778A6-EFF4-4310-A995-1A23F769E4FD}"/>
              </a:ext>
            </a:extLst>
          </p:cNvPr>
          <p:cNvCxnSpPr>
            <a:cxnSpLocks/>
          </p:cNvCxnSpPr>
          <p:nvPr/>
        </p:nvCxnSpPr>
        <p:spPr>
          <a:xfrm>
            <a:off x="1447800" y="4083255"/>
            <a:ext cx="0" cy="1022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AE55CC8-04EC-47E6-B10E-D7AF236EFD3D}"/>
              </a:ext>
            </a:extLst>
          </p:cNvPr>
          <p:cNvSpPr/>
          <p:nvPr/>
        </p:nvSpPr>
        <p:spPr>
          <a:xfrm>
            <a:off x="1257306" y="4179130"/>
            <a:ext cx="380988" cy="22266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rgbClr val="C00000"/>
                </a:solidFill>
              </a:rPr>
              <a:t>RJ45</a:t>
            </a:r>
            <a:endParaRPr kumimoji="1" lang="ja-JP" altLang="en-US" sz="800" dirty="0">
              <a:solidFill>
                <a:srgbClr val="C00000"/>
              </a:solidFill>
            </a:endParaRP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86F1C951-417F-4553-AFFB-518A80342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617" y="1821261"/>
            <a:ext cx="12256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1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SDR</a:t>
            </a:r>
            <a:r>
              <a:rPr lang="ja-JP" altLang="en-US" sz="1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ボード</a:t>
            </a:r>
            <a:endParaRPr lang="en-US" altLang="ja-JP" sz="1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id="{D28A2D37-B2DE-48F8-9A34-16CFF0996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139" y="2834853"/>
            <a:ext cx="627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1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FPGA</a:t>
            </a:r>
          </a:p>
        </p:txBody>
      </p:sp>
      <p:sp>
        <p:nvSpPr>
          <p:cNvPr id="34" name="Text Box 8">
            <a:extLst>
              <a:ext uri="{FF2B5EF4-FFF2-40B4-BE49-F238E27FC236}">
                <a16:creationId xmlns:a16="http://schemas.microsoft.com/office/drawing/2014/main" id="{CBA22492-4466-4227-98A2-D39F49B60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9994" y="2196900"/>
            <a:ext cx="5781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1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A/D</a:t>
            </a:r>
          </a:p>
        </p:txBody>
      </p:sp>
      <p:sp>
        <p:nvSpPr>
          <p:cNvPr id="36" name="Text Box 8">
            <a:extLst>
              <a:ext uri="{FF2B5EF4-FFF2-40B4-BE49-F238E27FC236}">
                <a16:creationId xmlns:a16="http://schemas.microsoft.com/office/drawing/2014/main" id="{3774C194-E533-4734-BAD2-ACC4B2906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863" y="2957963"/>
            <a:ext cx="5781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1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D/A</a:t>
            </a:r>
          </a:p>
        </p:txBody>
      </p:sp>
      <p:sp>
        <p:nvSpPr>
          <p:cNvPr id="37" name="Text Box 8">
            <a:extLst>
              <a:ext uri="{FF2B5EF4-FFF2-40B4-BE49-F238E27FC236}">
                <a16:creationId xmlns:a16="http://schemas.microsoft.com/office/drawing/2014/main" id="{C46B641B-D33D-4102-90CF-E5A1B627F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998" y="2143397"/>
            <a:ext cx="8931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1000" dirty="0" err="1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DownCon</a:t>
            </a:r>
            <a:endParaRPr lang="en-US" altLang="ja-JP" sz="1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8" name="Text Box 8">
            <a:extLst>
              <a:ext uri="{FF2B5EF4-FFF2-40B4-BE49-F238E27FC236}">
                <a16:creationId xmlns:a16="http://schemas.microsoft.com/office/drawing/2014/main" id="{B429CAB8-A338-4013-B2A1-C23C2CE9D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795" y="3582884"/>
            <a:ext cx="8931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1000" dirty="0" err="1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UpCon</a:t>
            </a:r>
            <a:endParaRPr lang="en-US" altLang="ja-JP" sz="1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9" name="Text Box 8">
            <a:extLst>
              <a:ext uri="{FF2B5EF4-FFF2-40B4-BE49-F238E27FC236}">
                <a16:creationId xmlns:a16="http://schemas.microsoft.com/office/drawing/2014/main" id="{16F0556A-4A7B-433E-85BC-A117DA1CB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756" y="1854177"/>
            <a:ext cx="8931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1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RF</a:t>
            </a:r>
            <a:r>
              <a:rPr lang="ja-JP" altLang="en-US" sz="1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ボード</a:t>
            </a:r>
            <a:endParaRPr lang="en-US" altLang="ja-JP" sz="1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0" name="Text Box 8">
            <a:extLst>
              <a:ext uri="{FF2B5EF4-FFF2-40B4-BE49-F238E27FC236}">
                <a16:creationId xmlns:a16="http://schemas.microsoft.com/office/drawing/2014/main" id="{4FAE203C-B202-4A32-8475-B410D7F6D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479340"/>
            <a:ext cx="8931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1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28GHz</a:t>
            </a:r>
          </a:p>
          <a:p>
            <a:pPr algn="ctr" eaLnBrk="1" hangingPunct="1"/>
            <a:r>
              <a:rPr lang="ja-JP" altLang="en-US" sz="1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アンテナ</a:t>
            </a:r>
            <a:endParaRPr lang="en-US" altLang="ja-JP" sz="1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41" name="図 40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4985977D-6CA2-40D5-9E0B-C2036F4028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43216" y="2358504"/>
            <a:ext cx="3810000" cy="1752600"/>
          </a:xfrm>
          <a:prstGeom prst="rect">
            <a:avLst/>
          </a:prstGeom>
        </p:spPr>
      </p:pic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BF2F8EA5-2F5E-426B-91F9-40E5BB2582A2}"/>
              </a:ext>
            </a:extLst>
          </p:cNvPr>
          <p:cNvCxnSpPr/>
          <p:nvPr/>
        </p:nvCxnSpPr>
        <p:spPr>
          <a:xfrm>
            <a:off x="6905967" y="2990250"/>
            <a:ext cx="7420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261D5101-ECB0-4FB0-923D-EF09BC217935}"/>
              </a:ext>
            </a:extLst>
          </p:cNvPr>
          <p:cNvCxnSpPr>
            <a:cxnSpLocks/>
          </p:cNvCxnSpPr>
          <p:nvPr/>
        </p:nvCxnSpPr>
        <p:spPr>
          <a:xfrm>
            <a:off x="6915538" y="2540381"/>
            <a:ext cx="0" cy="44986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二等辺三角形 47">
            <a:extLst>
              <a:ext uri="{FF2B5EF4-FFF2-40B4-BE49-F238E27FC236}">
                <a16:creationId xmlns:a16="http://schemas.microsoft.com/office/drawing/2014/main" id="{3C0ED431-548B-4C8F-80A9-A2ACAFA50D4D}"/>
              </a:ext>
            </a:extLst>
          </p:cNvPr>
          <p:cNvSpPr/>
          <p:nvPr/>
        </p:nvSpPr>
        <p:spPr>
          <a:xfrm flipV="1">
            <a:off x="6705600" y="2218852"/>
            <a:ext cx="397749" cy="307777"/>
          </a:xfrm>
          <a:prstGeom prst="triangl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8F7E2B6D-A3FC-4B03-AB20-BE2F6F306683}"/>
              </a:ext>
            </a:extLst>
          </p:cNvPr>
          <p:cNvSpPr/>
          <p:nvPr/>
        </p:nvSpPr>
        <p:spPr>
          <a:xfrm>
            <a:off x="9258293" y="2057400"/>
            <a:ext cx="1904995" cy="2209799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B836DF19-81AF-4867-982E-0BA0B7196977}"/>
              </a:ext>
            </a:extLst>
          </p:cNvPr>
          <p:cNvSpPr/>
          <p:nvPr/>
        </p:nvSpPr>
        <p:spPr>
          <a:xfrm>
            <a:off x="7620000" y="2054068"/>
            <a:ext cx="1558398" cy="2209799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7C9ED663-2873-4CBF-8061-97A6EC2BCD5C}"/>
              </a:ext>
            </a:extLst>
          </p:cNvPr>
          <p:cNvSpPr/>
          <p:nvPr/>
        </p:nvSpPr>
        <p:spPr>
          <a:xfrm>
            <a:off x="6477000" y="2116721"/>
            <a:ext cx="1069837" cy="1066801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Text Box 8">
            <a:extLst>
              <a:ext uri="{FF2B5EF4-FFF2-40B4-BE49-F238E27FC236}">
                <a16:creationId xmlns:a16="http://schemas.microsoft.com/office/drawing/2014/main" id="{70498069-8238-4A70-AC99-20CD2C54F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5811" y="1854266"/>
            <a:ext cx="12256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1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SDR</a:t>
            </a:r>
            <a:r>
              <a:rPr lang="ja-JP" altLang="en-US" sz="1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ボード</a:t>
            </a:r>
            <a:endParaRPr lang="en-US" altLang="ja-JP" sz="1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4" name="Text Box 8">
            <a:extLst>
              <a:ext uri="{FF2B5EF4-FFF2-40B4-BE49-F238E27FC236}">
                <a16:creationId xmlns:a16="http://schemas.microsoft.com/office/drawing/2014/main" id="{C91845F2-168B-40BA-A9B2-C1AF47145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5416" y="2937300"/>
            <a:ext cx="627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1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FPGA</a:t>
            </a:r>
          </a:p>
        </p:txBody>
      </p:sp>
      <p:sp>
        <p:nvSpPr>
          <p:cNvPr id="55" name="Text Box 8">
            <a:extLst>
              <a:ext uri="{FF2B5EF4-FFF2-40B4-BE49-F238E27FC236}">
                <a16:creationId xmlns:a16="http://schemas.microsoft.com/office/drawing/2014/main" id="{D6062E33-3F0E-4499-9B03-C866E8416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5811" y="2186493"/>
            <a:ext cx="5781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1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A/D</a:t>
            </a:r>
          </a:p>
        </p:txBody>
      </p:sp>
      <p:sp>
        <p:nvSpPr>
          <p:cNvPr id="56" name="Text Box 8">
            <a:extLst>
              <a:ext uri="{FF2B5EF4-FFF2-40B4-BE49-F238E27FC236}">
                <a16:creationId xmlns:a16="http://schemas.microsoft.com/office/drawing/2014/main" id="{45D7768F-8FA3-43BB-B70E-1A38CB42A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5759" y="2937301"/>
            <a:ext cx="5781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1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D/A</a:t>
            </a:r>
          </a:p>
        </p:txBody>
      </p:sp>
      <p:sp>
        <p:nvSpPr>
          <p:cNvPr id="57" name="Text Box 8">
            <a:extLst>
              <a:ext uri="{FF2B5EF4-FFF2-40B4-BE49-F238E27FC236}">
                <a16:creationId xmlns:a16="http://schemas.microsoft.com/office/drawing/2014/main" id="{D13AD515-7057-49EC-AFA0-50A84CF3F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3213" y="2163676"/>
            <a:ext cx="8931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1000" dirty="0" err="1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DownCon</a:t>
            </a:r>
            <a:endParaRPr lang="en-US" altLang="ja-JP" sz="1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8" name="Text Box 8">
            <a:extLst>
              <a:ext uri="{FF2B5EF4-FFF2-40B4-BE49-F238E27FC236}">
                <a16:creationId xmlns:a16="http://schemas.microsoft.com/office/drawing/2014/main" id="{403F713C-F83E-40C1-AE93-8A38032AD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9878" y="3617202"/>
            <a:ext cx="8931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1000" dirty="0" err="1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UpCon</a:t>
            </a:r>
            <a:endParaRPr lang="en-US" altLang="ja-JP" sz="1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9" name="Text Box 8">
            <a:extLst>
              <a:ext uri="{FF2B5EF4-FFF2-40B4-BE49-F238E27FC236}">
                <a16:creationId xmlns:a16="http://schemas.microsoft.com/office/drawing/2014/main" id="{DAFE6C2D-D999-4B6A-A9D3-2340B7144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196" y="1831449"/>
            <a:ext cx="8931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1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RF</a:t>
            </a:r>
            <a:r>
              <a:rPr lang="ja-JP" altLang="en-US" sz="1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ボード</a:t>
            </a:r>
            <a:endParaRPr lang="en-US" altLang="ja-JP" sz="1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9103C3EE-2119-44C8-B2DC-7C9040A9B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462462"/>
            <a:ext cx="8931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1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28GHz</a:t>
            </a:r>
          </a:p>
          <a:p>
            <a:pPr algn="ctr" eaLnBrk="1" hangingPunct="1"/>
            <a:r>
              <a:rPr lang="ja-JP" altLang="en-US" sz="1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アンテナ</a:t>
            </a:r>
            <a:endParaRPr lang="en-US" altLang="ja-JP" sz="1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E1688C80-0449-44CF-A775-89207D189A0B}"/>
              </a:ext>
            </a:extLst>
          </p:cNvPr>
          <p:cNvCxnSpPr>
            <a:cxnSpLocks/>
          </p:cNvCxnSpPr>
          <p:nvPr/>
        </p:nvCxnSpPr>
        <p:spPr>
          <a:xfrm>
            <a:off x="10668221" y="4083255"/>
            <a:ext cx="0" cy="1403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99190EFA-66BB-449D-BE69-6FA7038A4584}"/>
              </a:ext>
            </a:extLst>
          </p:cNvPr>
          <p:cNvSpPr/>
          <p:nvPr/>
        </p:nvSpPr>
        <p:spPr>
          <a:xfrm>
            <a:off x="10477727" y="4179130"/>
            <a:ext cx="380988" cy="22266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rgbClr val="C00000"/>
                </a:solidFill>
              </a:rPr>
              <a:t>RJ45</a:t>
            </a:r>
            <a:endParaRPr kumimoji="1" lang="ja-JP" altLang="en-US" sz="800" dirty="0">
              <a:solidFill>
                <a:srgbClr val="C00000"/>
              </a:solidFill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51AFDD71-29EE-40CB-AF6C-EF9676ED6C59}"/>
              </a:ext>
            </a:extLst>
          </p:cNvPr>
          <p:cNvSpPr/>
          <p:nvPr/>
        </p:nvSpPr>
        <p:spPr>
          <a:xfrm>
            <a:off x="10333724" y="4665519"/>
            <a:ext cx="668994" cy="36095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rgbClr val="C00000"/>
                </a:solidFill>
              </a:rPr>
              <a:t>SW</a:t>
            </a:r>
            <a:endParaRPr kumimoji="1" lang="ja-JP" altLang="en-US" sz="1200" dirty="0">
              <a:solidFill>
                <a:srgbClr val="C00000"/>
              </a:solidFill>
            </a:endParaRPr>
          </a:p>
        </p:txBody>
      </p:sp>
      <p:sp>
        <p:nvSpPr>
          <p:cNvPr id="69" name="Text Box 8">
            <a:extLst>
              <a:ext uri="{FF2B5EF4-FFF2-40B4-BE49-F238E27FC236}">
                <a16:creationId xmlns:a16="http://schemas.microsoft.com/office/drawing/2014/main" id="{61EE543E-513B-4868-B27E-743D437D3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5763" y="5958485"/>
            <a:ext cx="12256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1400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Internet</a:t>
            </a: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AE8722AB-DFAA-4282-A704-3942157B166D}"/>
              </a:ext>
            </a:extLst>
          </p:cNvPr>
          <p:cNvSpPr/>
          <p:nvPr/>
        </p:nvSpPr>
        <p:spPr>
          <a:xfrm>
            <a:off x="5088458" y="3655499"/>
            <a:ext cx="241443" cy="8208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32900B6F-2F18-4103-A3BF-7EC3D7EABCFE}"/>
              </a:ext>
            </a:extLst>
          </p:cNvPr>
          <p:cNvSpPr/>
          <p:nvPr/>
        </p:nvSpPr>
        <p:spPr>
          <a:xfrm>
            <a:off x="5328135" y="3762393"/>
            <a:ext cx="1333497" cy="60979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5587F4EB-AC7E-4598-A2A0-EEE6E3E6E0BB}"/>
              </a:ext>
            </a:extLst>
          </p:cNvPr>
          <p:cNvSpPr/>
          <p:nvPr/>
        </p:nvSpPr>
        <p:spPr>
          <a:xfrm>
            <a:off x="6659866" y="3655499"/>
            <a:ext cx="241443" cy="8208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3" name="直線矢印コネクタ 72">
            <a:extLst>
              <a:ext uri="{FF2B5EF4-FFF2-40B4-BE49-F238E27FC236}">
                <a16:creationId xmlns:a16="http://schemas.microsoft.com/office/drawing/2014/main" id="{9458A911-9AEB-4AE3-B9AD-2954CF1E001A}"/>
              </a:ext>
            </a:extLst>
          </p:cNvPr>
          <p:cNvCxnSpPr>
            <a:cxnSpLocks/>
          </p:cNvCxnSpPr>
          <p:nvPr/>
        </p:nvCxnSpPr>
        <p:spPr>
          <a:xfrm flipH="1">
            <a:off x="4648200" y="4066394"/>
            <a:ext cx="432284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>
            <a:extLst>
              <a:ext uri="{FF2B5EF4-FFF2-40B4-BE49-F238E27FC236}">
                <a16:creationId xmlns:a16="http://schemas.microsoft.com/office/drawing/2014/main" id="{52F807D3-4423-462E-A667-83D7B19971C7}"/>
              </a:ext>
            </a:extLst>
          </p:cNvPr>
          <p:cNvCxnSpPr>
            <a:cxnSpLocks/>
          </p:cNvCxnSpPr>
          <p:nvPr/>
        </p:nvCxnSpPr>
        <p:spPr>
          <a:xfrm flipH="1">
            <a:off x="6985484" y="4069164"/>
            <a:ext cx="432284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8">
            <a:extLst>
              <a:ext uri="{FF2B5EF4-FFF2-40B4-BE49-F238E27FC236}">
                <a16:creationId xmlns:a16="http://schemas.microsoft.com/office/drawing/2014/main" id="{54589DAE-19DC-4517-A1A4-3348F860E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8849" y="3200400"/>
            <a:ext cx="12256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1400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Ethernet Packet</a:t>
            </a:r>
          </a:p>
        </p:txBody>
      </p:sp>
      <p:sp>
        <p:nvSpPr>
          <p:cNvPr id="77" name="Text Box 8">
            <a:extLst>
              <a:ext uri="{FF2B5EF4-FFF2-40B4-BE49-F238E27FC236}">
                <a16:creationId xmlns:a16="http://schemas.microsoft.com/office/drawing/2014/main" id="{B4203924-6E30-4BCE-81BF-FA352C6E5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9214" y="4425719"/>
            <a:ext cx="12256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1400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土管</a:t>
            </a:r>
            <a:endParaRPr lang="en-US" altLang="ja-JP" sz="1400" dirty="0">
              <a:solidFill>
                <a:schemeClr val="accent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64" name="図 63">
            <a:extLst>
              <a:ext uri="{FF2B5EF4-FFF2-40B4-BE49-F238E27FC236}">
                <a16:creationId xmlns:a16="http://schemas.microsoft.com/office/drawing/2014/main" id="{9DCBE08F-6F98-410E-B8D4-3805B1F9B6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733" y="4931479"/>
            <a:ext cx="2076751" cy="1295672"/>
          </a:xfrm>
          <a:prstGeom prst="rect">
            <a:avLst/>
          </a:prstGeom>
        </p:spPr>
      </p:pic>
      <p:sp>
        <p:nvSpPr>
          <p:cNvPr id="65" name="Text Box 8">
            <a:extLst>
              <a:ext uri="{FF2B5EF4-FFF2-40B4-BE49-F238E27FC236}">
                <a16:creationId xmlns:a16="http://schemas.microsoft.com/office/drawing/2014/main" id="{C47A7D0A-261A-4453-8E59-06F2DB4A9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4666" y="4901624"/>
            <a:ext cx="189288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400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電波モニター</a:t>
            </a:r>
            <a:endParaRPr lang="en-US" altLang="ja-JP" sz="1400" dirty="0">
              <a:solidFill>
                <a:schemeClr val="accent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1400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・周波数表示</a:t>
            </a:r>
            <a:endParaRPr lang="en-US" altLang="ja-JP" sz="1400" dirty="0">
              <a:solidFill>
                <a:schemeClr val="accent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1400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・受信強度</a:t>
            </a:r>
            <a:r>
              <a:rPr lang="en-US" altLang="ja-JP" sz="1400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: RSSI</a:t>
            </a:r>
          </a:p>
          <a:p>
            <a:pPr eaLnBrk="1" hangingPunct="1"/>
            <a:r>
              <a:rPr lang="ja-JP" altLang="en-US" sz="1400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・ビットエラーレート</a:t>
            </a:r>
            <a:endParaRPr lang="en-US" altLang="ja-JP" sz="1400" dirty="0">
              <a:solidFill>
                <a:schemeClr val="accent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1400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・ブロックエラーレート</a:t>
            </a:r>
            <a:endParaRPr lang="en-US" altLang="ja-JP" sz="1400" dirty="0">
              <a:solidFill>
                <a:schemeClr val="accent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D4AF83D9-CBB0-4113-ACE9-34A0674F31BE}"/>
              </a:ext>
            </a:extLst>
          </p:cNvPr>
          <p:cNvCxnSpPr>
            <a:cxnSpLocks/>
          </p:cNvCxnSpPr>
          <p:nvPr/>
        </p:nvCxnSpPr>
        <p:spPr>
          <a:xfrm>
            <a:off x="2202044" y="4111104"/>
            <a:ext cx="0" cy="448672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Box 8">
            <a:extLst>
              <a:ext uri="{FF2B5EF4-FFF2-40B4-BE49-F238E27FC236}">
                <a16:creationId xmlns:a16="http://schemas.microsoft.com/office/drawing/2014/main" id="{94D402ED-2FFA-45EA-920B-3ECBA083E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53" y="4464301"/>
            <a:ext cx="122563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400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Camera</a:t>
            </a:r>
          </a:p>
          <a:p>
            <a:pPr eaLnBrk="1" hangingPunct="1"/>
            <a:r>
              <a:rPr lang="en-US" altLang="ja-JP" sz="1400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Sensor</a:t>
            </a:r>
          </a:p>
          <a:p>
            <a:pPr eaLnBrk="1" hangingPunct="1"/>
            <a:r>
              <a:rPr lang="en-US" altLang="ja-JP" sz="1400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…</a:t>
            </a:r>
            <a:r>
              <a:rPr lang="en-US" altLang="ja-JP" sz="1400" dirty="0" err="1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etc</a:t>
            </a:r>
            <a:endParaRPr lang="en-US" altLang="ja-JP" sz="1400" dirty="0">
              <a:solidFill>
                <a:schemeClr val="accent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2696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1371600" y="152400"/>
            <a:ext cx="39624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ja-JP" altLang="en-US" sz="2800" spc="-5" dirty="0">
                <a:solidFill>
                  <a:schemeClr val="tx1"/>
                </a:solidFill>
              </a:rPr>
              <a:t>１</a:t>
            </a:r>
            <a:r>
              <a:rPr lang="en-US" altLang="ja-JP" sz="2800" spc="-5" dirty="0">
                <a:solidFill>
                  <a:schemeClr val="tx1"/>
                </a:solidFill>
              </a:rPr>
              <a:t>.</a:t>
            </a:r>
            <a:r>
              <a:rPr lang="ja-JP" altLang="en-US" sz="2800" spc="-5" dirty="0">
                <a:solidFill>
                  <a:schemeClr val="tx1"/>
                </a:solidFill>
              </a:rPr>
              <a:t> 会社紹介：自社製品</a:t>
            </a:r>
            <a:endParaRPr sz="2800" spc="-5" dirty="0">
              <a:solidFill>
                <a:schemeClr val="tx1"/>
              </a:solidFill>
            </a:endParaRPr>
          </a:p>
        </p:txBody>
      </p:sp>
      <p:sp>
        <p:nvSpPr>
          <p:cNvPr id="5" name="Text Box 15">
            <a:extLst>
              <a:ext uri="{FF2B5EF4-FFF2-40B4-BE49-F238E27FC236}">
                <a16:creationId xmlns:a16="http://schemas.microsoft.com/office/drawing/2014/main" id="{B8F3D1FF-EA4B-44C1-8DB0-9A9700FEF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963" y="806338"/>
            <a:ext cx="6624637" cy="18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AAE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18558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415" tIns="34208" rIns="68415" bIns="34208">
            <a:spAutoFit/>
          </a:bodyPr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b="1" dirty="0">
                <a:solidFill>
                  <a:srgbClr val="003366"/>
                </a:solidFill>
                <a:latin typeface="Tahoma" panose="020B0604030504040204" pitchFamily="34" charset="0"/>
              </a:rPr>
              <a:t>PCDAQ-giga</a:t>
            </a:r>
            <a:r>
              <a:rPr lang="ja-JP" altLang="en-US" sz="2000" b="1" dirty="0">
                <a:solidFill>
                  <a:srgbClr val="003366"/>
                </a:solidFill>
                <a:latin typeface="Tahoma" panose="020B0604030504040204" pitchFamily="34" charset="0"/>
              </a:rPr>
              <a:t>：　データ収集再生装置</a:t>
            </a:r>
          </a:p>
          <a:p>
            <a:pPr eaLnBrk="1" hangingPunct="1"/>
            <a:r>
              <a:rPr lang="en-US" altLang="ja-JP" b="1" dirty="0">
                <a:solidFill>
                  <a:srgbClr val="003366"/>
                </a:solidFill>
                <a:latin typeface="Tahoma" panose="020B0604030504040204" pitchFamily="34" charset="0"/>
              </a:rPr>
              <a:t>	</a:t>
            </a:r>
            <a:r>
              <a:rPr lang="ja-JP" altLang="en-US" b="1" dirty="0">
                <a:solidFill>
                  <a:srgbClr val="003366"/>
                </a:solidFill>
                <a:latin typeface="Tahoma" panose="020B0604030504040204" pitchFamily="34" charset="0"/>
              </a:rPr>
              <a:t>・ </a:t>
            </a:r>
            <a:r>
              <a:rPr lang="en-US" altLang="ja-JP" b="1" dirty="0">
                <a:solidFill>
                  <a:srgbClr val="003366"/>
                </a:solidFill>
                <a:latin typeface="Tahoma" panose="020B0604030504040204" pitchFamily="34" charset="0"/>
              </a:rPr>
              <a:t>4ch 1GSPS 14bit ADC</a:t>
            </a:r>
            <a:endParaRPr lang="ja-JP" altLang="en-US" b="1" dirty="0">
              <a:solidFill>
                <a:srgbClr val="003366"/>
              </a:solidFill>
              <a:latin typeface="Tahoma" panose="020B0604030504040204" pitchFamily="34" charset="0"/>
            </a:endParaRPr>
          </a:p>
          <a:p>
            <a:pPr eaLnBrk="1" hangingPunct="1"/>
            <a:r>
              <a:rPr lang="en-US" altLang="ja-JP" b="1" dirty="0">
                <a:solidFill>
                  <a:srgbClr val="003366"/>
                </a:solidFill>
                <a:latin typeface="Tahoma" panose="020B0604030504040204" pitchFamily="34" charset="0"/>
              </a:rPr>
              <a:t>	</a:t>
            </a:r>
            <a:r>
              <a:rPr lang="ja-JP" altLang="en-US" b="1" dirty="0">
                <a:solidFill>
                  <a:srgbClr val="003366"/>
                </a:solidFill>
                <a:latin typeface="Tahoma" panose="020B0604030504040204" pitchFamily="34" charset="0"/>
              </a:rPr>
              <a:t>・ </a:t>
            </a:r>
            <a:r>
              <a:rPr lang="en-US" altLang="ja-JP" b="1" dirty="0">
                <a:solidFill>
                  <a:srgbClr val="003366"/>
                </a:solidFill>
                <a:latin typeface="Tahoma" panose="020B0604030504040204" pitchFamily="34" charset="0"/>
              </a:rPr>
              <a:t>4ch 2.8GSPS 16bit DAC</a:t>
            </a:r>
          </a:p>
          <a:p>
            <a:pPr eaLnBrk="1" hangingPunct="1"/>
            <a:r>
              <a:rPr lang="en-US" altLang="ja-JP" b="1" dirty="0">
                <a:solidFill>
                  <a:srgbClr val="003366"/>
                </a:solidFill>
                <a:latin typeface="Tahoma" panose="020B0604030504040204" pitchFamily="34" charset="0"/>
              </a:rPr>
              <a:t>	</a:t>
            </a:r>
            <a:r>
              <a:rPr lang="ja-JP" altLang="en-US" b="1" dirty="0">
                <a:solidFill>
                  <a:srgbClr val="003366"/>
                </a:solidFill>
                <a:latin typeface="Tahoma" panose="020B0604030504040204" pitchFamily="34" charset="0"/>
              </a:rPr>
              <a:t>・ </a:t>
            </a:r>
            <a:r>
              <a:rPr lang="en-US" altLang="ja-JP" b="1" dirty="0">
                <a:solidFill>
                  <a:srgbClr val="003366"/>
                </a:solidFill>
                <a:latin typeface="Tahoma" panose="020B0604030504040204" pitchFamily="34" charset="0"/>
              </a:rPr>
              <a:t>RAID</a:t>
            </a:r>
            <a:r>
              <a:rPr lang="ja-JP" altLang="en-US" b="1" dirty="0">
                <a:solidFill>
                  <a:srgbClr val="003366"/>
                </a:solidFill>
                <a:latin typeface="Tahoma" panose="020B0604030504040204" pitchFamily="34" charset="0"/>
              </a:rPr>
              <a:t>記録再生速度　</a:t>
            </a:r>
            <a:r>
              <a:rPr lang="en-US" altLang="ja-JP" b="1" dirty="0">
                <a:solidFill>
                  <a:srgbClr val="003366"/>
                </a:solidFill>
                <a:latin typeface="Tahoma" panose="020B0604030504040204" pitchFamily="34" charset="0"/>
              </a:rPr>
              <a:t>2000MB/sec/1</a:t>
            </a:r>
            <a:r>
              <a:rPr lang="ja-JP" altLang="en-US" b="1" dirty="0">
                <a:solidFill>
                  <a:srgbClr val="003366"/>
                </a:solidFill>
                <a:latin typeface="Tahoma" panose="020B0604030504040204" pitchFamily="34" charset="0"/>
              </a:rPr>
              <a:t>台</a:t>
            </a:r>
            <a:endParaRPr lang="en-US" altLang="ja-JP" b="1" dirty="0">
              <a:solidFill>
                <a:srgbClr val="003366"/>
              </a:solidFill>
              <a:latin typeface="Tahoma" panose="020B0604030504040204" pitchFamily="34" charset="0"/>
            </a:endParaRPr>
          </a:p>
          <a:p>
            <a:pPr eaLnBrk="1" hangingPunct="1"/>
            <a:r>
              <a:rPr lang="en-US" altLang="ja-JP" b="1" dirty="0">
                <a:solidFill>
                  <a:srgbClr val="003366"/>
                </a:solidFill>
                <a:latin typeface="Tahoma" panose="020B0604030504040204" pitchFamily="34" charset="0"/>
              </a:rPr>
              <a:t>	</a:t>
            </a:r>
            <a:r>
              <a:rPr lang="ja-JP" altLang="en-US" b="1" dirty="0">
                <a:solidFill>
                  <a:srgbClr val="003366"/>
                </a:solidFill>
                <a:latin typeface="Tahoma" panose="020B0604030504040204" pitchFamily="34" charset="0"/>
              </a:rPr>
              <a:t>　　（下図の写真は２台連動で</a:t>
            </a:r>
            <a:r>
              <a:rPr lang="en-US" altLang="ja-JP" b="1" dirty="0">
                <a:solidFill>
                  <a:srgbClr val="003366"/>
                </a:solidFill>
                <a:latin typeface="Tahoma" panose="020B0604030504040204" pitchFamily="34" charset="0"/>
              </a:rPr>
              <a:t>4000MB/sec</a:t>
            </a:r>
            <a:r>
              <a:rPr lang="ja-JP" altLang="en-US" b="1" dirty="0">
                <a:solidFill>
                  <a:srgbClr val="003366"/>
                </a:solidFill>
                <a:latin typeface="Tahoma" panose="020B0604030504040204" pitchFamily="34" charset="0"/>
              </a:rPr>
              <a:t>）</a:t>
            </a:r>
          </a:p>
          <a:p>
            <a:pPr eaLnBrk="1" hangingPunct="1"/>
            <a:r>
              <a:rPr lang="en-US" altLang="ja-JP" b="1" dirty="0">
                <a:solidFill>
                  <a:srgbClr val="003366"/>
                </a:solidFill>
                <a:latin typeface="Tahoma" panose="020B0604030504040204" pitchFamily="34" charset="0"/>
              </a:rPr>
              <a:t>	</a:t>
            </a:r>
            <a:r>
              <a:rPr lang="ja-JP" altLang="en-US" b="1" dirty="0">
                <a:solidFill>
                  <a:srgbClr val="003366"/>
                </a:solidFill>
                <a:latin typeface="Tahoma" panose="020B0604030504040204" pitchFamily="34" charset="0"/>
              </a:rPr>
              <a:t>・</a:t>
            </a:r>
            <a:r>
              <a:rPr lang="en-US" altLang="ja-JP" b="1" dirty="0">
                <a:solidFill>
                  <a:srgbClr val="003366"/>
                </a:solidFill>
                <a:latin typeface="Tahoma" panose="020B0604030504040204" pitchFamily="34" charset="0"/>
              </a:rPr>
              <a:t>RAID</a:t>
            </a:r>
            <a:r>
              <a:rPr lang="ja-JP" altLang="en-US" b="1" dirty="0">
                <a:solidFill>
                  <a:srgbClr val="003366"/>
                </a:solidFill>
                <a:latin typeface="Tahoma" panose="020B0604030504040204" pitchFamily="34" charset="0"/>
              </a:rPr>
              <a:t>記録再生時間　約３０分、標準容量</a:t>
            </a:r>
            <a:r>
              <a:rPr lang="en-US" altLang="ja-JP" b="1" dirty="0">
                <a:solidFill>
                  <a:srgbClr val="003366"/>
                </a:solidFill>
                <a:latin typeface="Tahoma" panose="020B0604030504040204" pitchFamily="34" charset="0"/>
              </a:rPr>
              <a:t>3.8TB</a:t>
            </a:r>
          </a:p>
          <a:p>
            <a:pPr eaLnBrk="1" hangingPunct="1"/>
            <a:r>
              <a:rPr lang="en-US" altLang="ja-JP" b="1" dirty="0">
                <a:solidFill>
                  <a:srgbClr val="003366"/>
                </a:solidFill>
                <a:latin typeface="Tahoma" panose="020B0604030504040204" pitchFamily="34" charset="0"/>
              </a:rPr>
              <a:t>	</a:t>
            </a:r>
            <a:r>
              <a:rPr lang="ja-JP" altLang="en-US" b="1" dirty="0">
                <a:solidFill>
                  <a:srgbClr val="003366"/>
                </a:solidFill>
                <a:latin typeface="Tahoma" panose="020B0604030504040204" pitchFamily="34" charset="0"/>
              </a:rPr>
              <a:t>　　（標準</a:t>
            </a:r>
            <a:r>
              <a:rPr lang="en-US" altLang="ja-JP" b="1" dirty="0">
                <a:solidFill>
                  <a:srgbClr val="003366"/>
                </a:solidFill>
                <a:latin typeface="Tahoma" panose="020B0604030504040204" pitchFamily="34" charset="0"/>
              </a:rPr>
              <a:t>SSD</a:t>
            </a:r>
            <a:r>
              <a:rPr lang="ja-JP" altLang="en-US" b="1" dirty="0">
                <a:solidFill>
                  <a:srgbClr val="003366"/>
                </a:solidFill>
                <a:latin typeface="Tahoma" panose="020B0604030504040204" pitchFamily="34" charset="0"/>
              </a:rPr>
              <a:t>は</a:t>
            </a:r>
            <a:r>
              <a:rPr lang="en-US" altLang="ja-JP" b="1" dirty="0">
                <a:solidFill>
                  <a:srgbClr val="003366"/>
                </a:solidFill>
                <a:latin typeface="Tahoma" panose="020B0604030504040204" pitchFamily="34" charset="0"/>
              </a:rPr>
              <a:t>480GB</a:t>
            </a:r>
            <a:r>
              <a:rPr lang="ja-JP" altLang="en-US" b="1" dirty="0" err="1">
                <a:solidFill>
                  <a:srgbClr val="003366"/>
                </a:solidFill>
                <a:latin typeface="Tahoma" panose="020B0604030504040204" pitchFamily="34" charset="0"/>
              </a:rPr>
              <a:t>、</a:t>
            </a:r>
            <a:r>
              <a:rPr lang="en-US" altLang="ja-JP" b="1" dirty="0">
                <a:solidFill>
                  <a:srgbClr val="003366"/>
                </a:solidFill>
                <a:latin typeface="Tahoma" panose="020B0604030504040204" pitchFamily="34" charset="0"/>
              </a:rPr>
              <a:t>1TB</a:t>
            </a:r>
            <a:r>
              <a:rPr lang="ja-JP" altLang="en-US" b="1" dirty="0">
                <a:solidFill>
                  <a:srgbClr val="003366"/>
                </a:solidFill>
                <a:latin typeface="Tahoma" panose="020B0604030504040204" pitchFamily="34" charset="0"/>
              </a:rPr>
              <a:t>に拡張可能）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8F4DCCA-93BB-49DF-9114-E57190757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829" y="2876550"/>
            <a:ext cx="5753100" cy="3448050"/>
          </a:xfrm>
          <a:prstGeom prst="rect">
            <a:avLst/>
          </a:prstGeom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8F1C46C8-FC7A-4275-ADAE-D121E216C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1071712"/>
            <a:ext cx="378083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台</a:t>
            </a:r>
            <a:r>
              <a:rPr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千万円以上が多い。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研究所が要望するカスタマイズに対応することが重要。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しかし、手間が掛かる。</a:t>
            </a:r>
          </a:p>
        </p:txBody>
      </p:sp>
    </p:spTree>
    <p:extLst>
      <p:ext uri="{BB962C8B-B14F-4D97-AF65-F5344CB8AC3E}">
        <p14:creationId xmlns:p14="http://schemas.microsoft.com/office/powerpoint/2010/main" val="20223916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1371600" y="152400"/>
            <a:ext cx="49530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ja-JP" altLang="en-US" sz="2800" spc="-5" dirty="0">
                <a:solidFill>
                  <a:schemeClr val="tx1"/>
                </a:solidFill>
              </a:rPr>
              <a:t>６</a:t>
            </a:r>
            <a:r>
              <a:rPr lang="en-US" altLang="ja-JP" sz="2800" spc="-5" dirty="0">
                <a:solidFill>
                  <a:schemeClr val="tx1"/>
                </a:solidFill>
              </a:rPr>
              <a:t>.</a:t>
            </a:r>
            <a:r>
              <a:rPr lang="ja-JP" altLang="en-US" sz="2800" spc="-5" dirty="0">
                <a:solidFill>
                  <a:schemeClr val="tx1"/>
                </a:solidFill>
              </a:rPr>
              <a:t> ローカル５</a:t>
            </a:r>
            <a:r>
              <a:rPr lang="en-US" altLang="ja-JP" sz="2800" spc="-5" dirty="0">
                <a:solidFill>
                  <a:schemeClr val="tx1"/>
                </a:solidFill>
              </a:rPr>
              <a:t>G</a:t>
            </a:r>
            <a:r>
              <a:rPr lang="ja-JP" altLang="en-US" sz="2800" spc="-5" dirty="0">
                <a:solidFill>
                  <a:schemeClr val="tx1"/>
                </a:solidFill>
              </a:rPr>
              <a:t>への提案</a:t>
            </a:r>
            <a:endParaRPr sz="2800" spc="-5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113">
            <a:extLst>
              <a:ext uri="{FF2B5EF4-FFF2-40B4-BE49-F238E27FC236}">
                <a16:creationId xmlns:a16="http://schemas.microsoft.com/office/drawing/2014/main" id="{769A95CF-DC25-470A-AE44-3C84092E4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295400"/>
            <a:ext cx="8991600" cy="37856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課題：　キットはあっても、、、</a:t>
            </a:r>
            <a:endParaRPr lang="en-US" altLang="ja-JP" sz="24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endParaRPr lang="en-US" altLang="ja-JP" sz="24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・ミリ波は飛ばない。見通しだけ、葉っぱも遮る。</a:t>
            </a:r>
            <a:endParaRPr lang="en-US" altLang="ja-JP" sz="24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endParaRPr lang="en-US" altLang="ja-JP" sz="24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・個別要望の解決には</a:t>
            </a:r>
            <a:r>
              <a:rPr lang="en-US" altLang="ja-JP" sz="2400" b="1" dirty="0" err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Sier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の協力が必要。</a:t>
            </a:r>
            <a:endParaRPr lang="en-US" altLang="ja-JP" sz="24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endParaRPr lang="en-US" altLang="ja-JP" sz="24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endParaRPr lang="en-US" altLang="ja-JP" sz="24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＝＞苦労は判っていても、今から始めて先駆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苦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者になり、</a:t>
            </a:r>
            <a:endParaRPr lang="en-US" altLang="ja-JP" sz="24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市場をリードすることに価値がある。とお考えの方、</a:t>
            </a:r>
            <a:endParaRPr lang="en-US" altLang="ja-JP" sz="24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/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一緒にローカル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5G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を始めませんか？</a:t>
            </a:r>
            <a:endParaRPr lang="en-US" altLang="ja-JP" sz="24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6186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1371600" y="152400"/>
            <a:ext cx="39624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ja-JP" altLang="en-US" sz="2800" spc="-5" dirty="0">
                <a:solidFill>
                  <a:schemeClr val="tx1"/>
                </a:solidFill>
              </a:rPr>
              <a:t>１</a:t>
            </a:r>
            <a:r>
              <a:rPr lang="en-US" altLang="ja-JP" sz="2800" spc="-5" dirty="0">
                <a:solidFill>
                  <a:schemeClr val="tx1"/>
                </a:solidFill>
              </a:rPr>
              <a:t>.</a:t>
            </a:r>
            <a:r>
              <a:rPr lang="ja-JP" altLang="en-US" sz="2800" spc="-5" dirty="0">
                <a:solidFill>
                  <a:schemeClr val="tx1"/>
                </a:solidFill>
              </a:rPr>
              <a:t> 会社紹介：自社製品</a:t>
            </a:r>
            <a:endParaRPr sz="2800" spc="-5" dirty="0">
              <a:solidFill>
                <a:schemeClr val="tx1"/>
              </a:solidFill>
            </a:endParaRPr>
          </a:p>
        </p:txBody>
      </p:sp>
      <p:pic>
        <p:nvPicPr>
          <p:cNvPr id="7" name="図 1">
            <a:extLst>
              <a:ext uri="{FF2B5EF4-FFF2-40B4-BE49-F238E27FC236}">
                <a16:creationId xmlns:a16="http://schemas.microsoft.com/office/drawing/2014/main" id="{F42B8269-61C0-43F5-92EE-A5D069098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1" y="1066800"/>
            <a:ext cx="6934200" cy="488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8">
            <a:extLst>
              <a:ext uri="{FF2B5EF4-FFF2-40B4-BE49-F238E27FC236}">
                <a16:creationId xmlns:a16="http://schemas.microsoft.com/office/drawing/2014/main" id="{0098A90C-E1E8-4505-98AC-1E45843E3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1828800"/>
            <a:ext cx="393323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左は弊社のお客様のイメージ図です。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研究所様は、</a:t>
            </a:r>
            <a:r>
              <a:rPr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RF</a:t>
            </a:r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装置を持ち出し、野外でデータを取得。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研究室で解析して、成果を達成する。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デジタルは進化が早く</a:t>
            </a:r>
            <a:r>
              <a:rPr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</a:t>
            </a:r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年で陳腐化。常に最新装置が求められる。</a:t>
            </a:r>
          </a:p>
        </p:txBody>
      </p:sp>
    </p:spTree>
    <p:extLst>
      <p:ext uri="{BB962C8B-B14F-4D97-AF65-F5344CB8AC3E}">
        <p14:creationId xmlns:p14="http://schemas.microsoft.com/office/powerpoint/2010/main" val="246794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5">
            <a:extLst>
              <a:ext uri="{FF2B5EF4-FFF2-40B4-BE49-F238E27FC236}">
                <a16:creationId xmlns:a16="http://schemas.microsoft.com/office/drawing/2014/main" id="{73A1BA0F-D926-4652-BD76-6E46A4115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600200"/>
            <a:ext cx="8534400" cy="351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AAE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18558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415" tIns="34208" rIns="68415" bIns="34208">
            <a:spAutoFit/>
          </a:bodyPr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１．会社紹介</a:t>
            </a:r>
            <a:endParaRPr lang="en-US" altLang="ja-JP" sz="3200" b="1" dirty="0">
              <a:solidFill>
                <a:schemeClr val="tx2">
                  <a:lumMod val="20000"/>
                  <a:lumOff val="80000"/>
                </a:schemeClr>
              </a:solidFill>
              <a:latin typeface="+mn-ea"/>
              <a:ea typeface="+mn-ea"/>
            </a:endParaRPr>
          </a:p>
          <a:p>
            <a:pPr eaLnBrk="1" hangingPunct="1"/>
            <a:r>
              <a:rPr lang="ja-JP" altLang="en-US" sz="3200" b="1" dirty="0">
                <a:solidFill>
                  <a:srgbClr val="003366"/>
                </a:solidFill>
                <a:latin typeface="+mn-ea"/>
                <a:ea typeface="+mn-ea"/>
              </a:rPr>
              <a:t>２．ローカル５</a:t>
            </a:r>
            <a:r>
              <a:rPr lang="en-US" altLang="ja-JP" sz="3200" b="1" dirty="0">
                <a:solidFill>
                  <a:srgbClr val="003366"/>
                </a:solidFill>
                <a:latin typeface="+mn-ea"/>
                <a:ea typeface="+mn-ea"/>
              </a:rPr>
              <a:t>G</a:t>
            </a:r>
            <a:r>
              <a:rPr lang="ja-JP" altLang="en-US" sz="3200" b="1" dirty="0">
                <a:solidFill>
                  <a:srgbClr val="003366"/>
                </a:solidFill>
                <a:latin typeface="+mn-ea"/>
                <a:ea typeface="+mn-ea"/>
              </a:rPr>
              <a:t>とは？</a:t>
            </a:r>
            <a:endParaRPr lang="en-US" altLang="ja-JP" sz="3200" b="1" dirty="0">
              <a:solidFill>
                <a:srgbClr val="003366"/>
              </a:solidFill>
              <a:latin typeface="+mn-ea"/>
              <a:ea typeface="+mn-ea"/>
            </a:endParaRPr>
          </a:p>
          <a:p>
            <a:pPr eaLnBrk="1" hangingPunct="1"/>
            <a:r>
              <a:rPr lang="ja-JP" alt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３．オープン化：フロントホール</a:t>
            </a:r>
            <a:r>
              <a:rPr lang="en-US" altLang="ja-JP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(RAN)</a:t>
            </a:r>
          </a:p>
          <a:p>
            <a:pPr eaLnBrk="1" hangingPunct="1"/>
            <a:r>
              <a:rPr lang="ja-JP" alt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４．</a:t>
            </a:r>
            <a:r>
              <a:rPr lang="ja-JP" alt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</a:rPr>
              <a:t>オープン化：コミュニティ</a:t>
            </a:r>
            <a:r>
              <a:rPr lang="en-US" altLang="ja-JP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</a:rPr>
              <a:t>(SW)</a:t>
            </a:r>
            <a:endParaRPr lang="en-US" altLang="ja-JP" sz="3200" b="1" dirty="0">
              <a:solidFill>
                <a:schemeClr val="tx2">
                  <a:lumMod val="20000"/>
                  <a:lumOff val="80000"/>
                </a:schemeClr>
              </a:solidFill>
              <a:latin typeface="+mn-ea"/>
              <a:ea typeface="+mn-ea"/>
            </a:endParaRPr>
          </a:p>
          <a:p>
            <a:pPr eaLnBrk="1" hangingPunct="1"/>
            <a:r>
              <a:rPr lang="ja-JP" alt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５．ハードの進化</a:t>
            </a:r>
            <a:r>
              <a:rPr lang="ja-JP" alt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</a:rPr>
              <a:t>：ソフトウェア無線</a:t>
            </a:r>
            <a:r>
              <a:rPr lang="en-US" altLang="ja-JP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</a:rPr>
              <a:t>(HW)</a:t>
            </a:r>
          </a:p>
          <a:p>
            <a:pPr eaLnBrk="1" hangingPunct="1"/>
            <a:r>
              <a:rPr lang="ja-JP" alt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６．ローカル</a:t>
            </a:r>
            <a:r>
              <a:rPr lang="en-US" altLang="ja-JP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5G</a:t>
            </a:r>
            <a:r>
              <a:rPr lang="ja-JP" alt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への取組</a:t>
            </a:r>
            <a:endParaRPr lang="en-US" altLang="ja-JP" sz="3200" b="1" dirty="0">
              <a:solidFill>
                <a:schemeClr val="tx2">
                  <a:lumMod val="20000"/>
                  <a:lumOff val="80000"/>
                </a:schemeClr>
              </a:solidFill>
              <a:latin typeface="+mn-ea"/>
              <a:ea typeface="+mn-ea"/>
            </a:endParaRPr>
          </a:p>
          <a:p>
            <a:pPr eaLnBrk="1" hangingPunct="1"/>
            <a:endParaRPr lang="en-US" altLang="ja-JP" sz="3200" b="1" dirty="0">
              <a:solidFill>
                <a:srgbClr val="003366"/>
              </a:solidFill>
              <a:latin typeface="+mn-ea"/>
              <a:ea typeface="+mn-ea"/>
            </a:endParaRPr>
          </a:p>
        </p:txBody>
      </p:sp>
      <p:sp>
        <p:nvSpPr>
          <p:cNvPr id="11" name="object 42">
            <a:extLst>
              <a:ext uri="{FF2B5EF4-FFF2-40B4-BE49-F238E27FC236}">
                <a16:creationId xmlns:a16="http://schemas.microsoft.com/office/drawing/2014/main" id="{7D4381F4-3681-4C37-8CCA-E929F094B1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600" y="152400"/>
            <a:ext cx="212217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ja-JP" altLang="en-US" sz="2800" spc="-5" dirty="0">
                <a:solidFill>
                  <a:schemeClr val="tx2"/>
                </a:solidFill>
              </a:rPr>
              <a:t>内容</a:t>
            </a:r>
            <a:endParaRPr sz="2800" spc="-5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6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1371600" y="152400"/>
            <a:ext cx="39624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ja-JP" altLang="en-US" sz="2800" spc="-5" dirty="0">
                <a:solidFill>
                  <a:schemeClr val="tx1"/>
                </a:solidFill>
              </a:rPr>
              <a:t>２</a:t>
            </a:r>
            <a:r>
              <a:rPr lang="en-US" altLang="ja-JP" sz="2800" spc="-5" dirty="0">
                <a:solidFill>
                  <a:schemeClr val="tx1"/>
                </a:solidFill>
              </a:rPr>
              <a:t>.</a:t>
            </a:r>
            <a:r>
              <a:rPr lang="ja-JP" altLang="en-US" sz="2800" spc="-5" dirty="0">
                <a:solidFill>
                  <a:schemeClr val="tx1"/>
                </a:solidFill>
              </a:rPr>
              <a:t> ローカル５</a:t>
            </a:r>
            <a:r>
              <a:rPr lang="en-US" altLang="ja-JP" sz="2800" spc="-5" dirty="0">
                <a:solidFill>
                  <a:schemeClr val="tx1"/>
                </a:solidFill>
              </a:rPr>
              <a:t>G</a:t>
            </a:r>
            <a:r>
              <a:rPr lang="ja-JP" altLang="en-US" sz="2800" spc="-5" dirty="0">
                <a:solidFill>
                  <a:schemeClr val="tx1"/>
                </a:solidFill>
              </a:rPr>
              <a:t>とは？</a:t>
            </a:r>
            <a:endParaRPr sz="2800" spc="-5" dirty="0">
              <a:solidFill>
                <a:schemeClr val="tx1"/>
              </a:solidFill>
            </a:endParaRPr>
          </a:p>
        </p:txBody>
      </p:sp>
      <p:pic>
        <p:nvPicPr>
          <p:cNvPr id="3" name="図 2" descr="テキスト, 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FA2ABDEA-DC9B-4C11-A743-F7DB3F16E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7010400" cy="3551825"/>
          </a:xfrm>
          <a:prstGeom prst="rect">
            <a:avLst/>
          </a:prstGeom>
        </p:spPr>
      </p:pic>
      <p:sp>
        <p:nvSpPr>
          <p:cNvPr id="5" name="Text Box 8">
            <a:extLst>
              <a:ext uri="{FF2B5EF4-FFF2-40B4-BE49-F238E27FC236}">
                <a16:creationId xmlns:a16="http://schemas.microsoft.com/office/drawing/2014/main" id="{7C6D73B2-338C-4F9B-AA48-2A1454BF1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526711"/>
            <a:ext cx="40386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５</a:t>
            </a:r>
            <a:r>
              <a:rPr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G</a:t>
            </a:r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</a:t>
            </a:r>
            <a:r>
              <a:rPr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</a:t>
            </a:r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つの特徴があるが、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</a:t>
            </a:r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つを同時に兼ね備える装置は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出来ない。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そこで、ローカル５</a:t>
            </a:r>
            <a:r>
              <a:rPr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G</a:t>
            </a:r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では、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お客様の要望が、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・超高速なのか？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・超低遅延なのか？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・多数同時接続なのか？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要望を理解して、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技術を提案することが重要である。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948B4663-C89F-44C9-A4EE-45EB429C4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562600"/>
            <a:ext cx="10823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総務省資料</a:t>
            </a:r>
          </a:p>
        </p:txBody>
      </p:sp>
    </p:spTree>
    <p:extLst>
      <p:ext uri="{BB962C8B-B14F-4D97-AF65-F5344CB8AC3E}">
        <p14:creationId xmlns:p14="http://schemas.microsoft.com/office/powerpoint/2010/main" val="3382619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1371600" y="152400"/>
            <a:ext cx="39624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ja-JP" altLang="en-US" sz="2800" spc="-5" dirty="0">
                <a:solidFill>
                  <a:schemeClr val="tx1"/>
                </a:solidFill>
              </a:rPr>
              <a:t>２</a:t>
            </a:r>
            <a:r>
              <a:rPr lang="en-US" altLang="ja-JP" sz="2800" spc="-5" dirty="0">
                <a:solidFill>
                  <a:schemeClr val="tx1"/>
                </a:solidFill>
              </a:rPr>
              <a:t>.</a:t>
            </a:r>
            <a:r>
              <a:rPr lang="ja-JP" altLang="en-US" sz="2800" spc="-5" dirty="0">
                <a:solidFill>
                  <a:schemeClr val="tx1"/>
                </a:solidFill>
              </a:rPr>
              <a:t> ローカル５</a:t>
            </a:r>
            <a:r>
              <a:rPr lang="en-US" altLang="ja-JP" sz="2800" spc="-5" dirty="0">
                <a:solidFill>
                  <a:schemeClr val="tx1"/>
                </a:solidFill>
              </a:rPr>
              <a:t>G</a:t>
            </a:r>
            <a:r>
              <a:rPr lang="ja-JP" altLang="en-US" sz="2800" spc="-5" dirty="0">
                <a:solidFill>
                  <a:schemeClr val="tx1"/>
                </a:solidFill>
              </a:rPr>
              <a:t>とは？</a:t>
            </a:r>
            <a:endParaRPr sz="2800" spc="-5" dirty="0">
              <a:solidFill>
                <a:schemeClr val="tx1"/>
              </a:solidFill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7C6D73B2-338C-4F9B-AA48-2A1454BF1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2133600"/>
            <a:ext cx="342794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今まではモバイル通信は、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キャリアが独占してサービスを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提供している。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ローカル５</a:t>
            </a:r>
            <a:r>
              <a:rPr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G</a:t>
            </a:r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は、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他の分野に裾野を広げる。</a:t>
            </a:r>
          </a:p>
        </p:txBody>
      </p:sp>
      <p:pic>
        <p:nvPicPr>
          <p:cNvPr id="4" name="図 3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158FBC73-7A88-4E7E-BA4B-67CB7F9DD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20" y="1307229"/>
            <a:ext cx="6096000" cy="4243541"/>
          </a:xfrm>
          <a:prstGeom prst="rect">
            <a:avLst/>
          </a:prstGeom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6D80B5C3-F68A-434D-9167-52A808A63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520" y="5715000"/>
            <a:ext cx="10823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総務省資料</a:t>
            </a:r>
            <a:endParaRPr lang="en-US" altLang="ja-JP" sz="14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7874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C784B0AD-2BF6-481B-B8CF-10D0554BB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12" y="2450719"/>
            <a:ext cx="8434388" cy="3492881"/>
          </a:xfrm>
          <a:prstGeom prst="rect">
            <a:avLst/>
          </a:prstGeom>
        </p:spPr>
      </p:pic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1371600" y="152400"/>
            <a:ext cx="39624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ja-JP" altLang="en-US" sz="2800" spc="-5" dirty="0">
                <a:solidFill>
                  <a:schemeClr val="tx1"/>
                </a:solidFill>
              </a:rPr>
              <a:t>２</a:t>
            </a:r>
            <a:r>
              <a:rPr lang="en-US" altLang="ja-JP" sz="2800" spc="-5" dirty="0">
                <a:solidFill>
                  <a:schemeClr val="tx1"/>
                </a:solidFill>
              </a:rPr>
              <a:t>.</a:t>
            </a:r>
            <a:r>
              <a:rPr lang="ja-JP" altLang="en-US" sz="2800" spc="-5" dirty="0">
                <a:solidFill>
                  <a:schemeClr val="tx1"/>
                </a:solidFill>
              </a:rPr>
              <a:t> ローカル５</a:t>
            </a:r>
            <a:r>
              <a:rPr lang="en-US" altLang="ja-JP" sz="2800" spc="-5" dirty="0">
                <a:solidFill>
                  <a:schemeClr val="tx1"/>
                </a:solidFill>
              </a:rPr>
              <a:t>G</a:t>
            </a:r>
            <a:r>
              <a:rPr lang="ja-JP" altLang="en-US" sz="2800" spc="-5" dirty="0">
                <a:solidFill>
                  <a:schemeClr val="tx1"/>
                </a:solidFill>
              </a:rPr>
              <a:t>とは？</a:t>
            </a:r>
            <a:endParaRPr sz="2800" spc="-5" dirty="0">
              <a:solidFill>
                <a:schemeClr val="tx1"/>
              </a:solidFill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3619BCAC-63A1-4E92-A462-EE0742022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762000"/>
            <a:ext cx="848467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キャリアはローカル５</a:t>
            </a:r>
            <a:r>
              <a:rPr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G</a:t>
            </a:r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の周波数を使うことは出来ない。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総務省がキャリア以外に開放している。＝＞ビジネスチャンス！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５</a:t>
            </a:r>
            <a:r>
              <a:rPr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G(</a:t>
            </a:r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スマホ</a:t>
            </a:r>
            <a:r>
              <a:rPr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は、キャリアのもの！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ローカル</a:t>
            </a:r>
            <a:r>
              <a:rPr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5G(IoT)</a:t>
            </a:r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は、みんなのもの！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F019A3CF-8E89-43C9-AB88-07C11F066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9328" y="3841488"/>
            <a:ext cx="13885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ローカル</a:t>
            </a:r>
            <a:r>
              <a:rPr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5G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C2862703-C242-4CAD-947F-95F61C166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876800"/>
            <a:ext cx="13885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ローカル</a:t>
            </a:r>
            <a:r>
              <a:rPr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5G</a:t>
            </a:r>
          </a:p>
        </p:txBody>
      </p:sp>
    </p:spTree>
    <p:extLst>
      <p:ext uri="{BB962C8B-B14F-4D97-AF65-F5344CB8AC3E}">
        <p14:creationId xmlns:p14="http://schemas.microsoft.com/office/powerpoint/2010/main" val="2137671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3510</TotalTime>
  <Words>2104</Words>
  <Application>Microsoft Office PowerPoint</Application>
  <PresentationFormat>ワイド画面</PresentationFormat>
  <Paragraphs>614</Paragraphs>
  <Slides>40</Slides>
  <Notes>40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54" baseType="lpstr">
      <vt:lpstr>Adobe Gothic Std B</vt:lpstr>
      <vt:lpstr>HGP創英角ｺﾞｼｯｸUB</vt:lpstr>
      <vt:lpstr>ＭＳ Ｐゴシック</vt:lpstr>
      <vt:lpstr>メイリオ</vt:lpstr>
      <vt:lpstr>游ゴシック</vt:lpstr>
      <vt:lpstr>Arial</vt:lpstr>
      <vt:lpstr>Arial Narrow</vt:lpstr>
      <vt:lpstr>Calibri</vt:lpstr>
      <vt:lpstr>Calibri Light</vt:lpstr>
      <vt:lpstr>Symbol</vt:lpstr>
      <vt:lpstr>Tahoma</vt:lpstr>
      <vt:lpstr>Times New Roman</vt:lpstr>
      <vt:lpstr>Wingdings</vt:lpstr>
      <vt:lpstr>Office Theme</vt:lpstr>
      <vt:lpstr>PowerPoint プレゼンテーション</vt:lpstr>
      <vt:lpstr>内容</vt:lpstr>
      <vt:lpstr>１. 会社紹介</vt:lpstr>
      <vt:lpstr>１. 会社紹介：自社製品</vt:lpstr>
      <vt:lpstr>１. 会社紹介：自社製品</vt:lpstr>
      <vt:lpstr>内容</vt:lpstr>
      <vt:lpstr>２. ローカル５Gとは？</vt:lpstr>
      <vt:lpstr>２. ローカル５Gとは？</vt:lpstr>
      <vt:lpstr>２. ローカル５Gとは？</vt:lpstr>
      <vt:lpstr>２. ローカル５Gとは？</vt:lpstr>
      <vt:lpstr>２. ローカル５Gとは？</vt:lpstr>
      <vt:lpstr>２. ローカル５Gとは？</vt:lpstr>
      <vt:lpstr>内容</vt:lpstr>
      <vt:lpstr>PowerPoint プレゼンテーション</vt:lpstr>
      <vt:lpstr>PowerPoint プレゼンテーション</vt:lpstr>
      <vt:lpstr>PowerPoint プレゼンテーション</vt:lpstr>
      <vt:lpstr>内容</vt:lpstr>
      <vt:lpstr>４. オープン化：コミュニティ(SW)</vt:lpstr>
      <vt:lpstr>４.オープン化：コミュニティ(SW)</vt:lpstr>
      <vt:lpstr>４.オープン化：コミュニティ(SW)</vt:lpstr>
      <vt:lpstr>４.オープン化：コミュニティ(SW)</vt:lpstr>
      <vt:lpstr>内容</vt:lpstr>
      <vt:lpstr>５. ハードウェア進化：ソフトウェア無線(HW)</vt:lpstr>
      <vt:lpstr>５. ハードウェア進化：ソフトウェア無線(HW)</vt:lpstr>
      <vt:lpstr>５. ハードウェア進化：ソフトウェア無線(HW)</vt:lpstr>
      <vt:lpstr>５. ハードウェア進化：ソフトウェア無線(HW)</vt:lpstr>
      <vt:lpstr>５.ハードウェア進化：ソフトウェア無線(HW)</vt:lpstr>
      <vt:lpstr>５. ハードウェア進化：ソフトウェア無線(HW)</vt:lpstr>
      <vt:lpstr>５. ハードウェア進化：ソフトウェア無線(HW)</vt:lpstr>
      <vt:lpstr>５.ハードウェアの進化：アンテナ(HW)</vt:lpstr>
      <vt:lpstr>内容</vt:lpstr>
      <vt:lpstr>６. ローカル5Gへの取組</vt:lpstr>
      <vt:lpstr>６. ローカル5Gへの取組</vt:lpstr>
      <vt:lpstr>６. ローカル5Gへの取組</vt:lpstr>
      <vt:lpstr>６. ローカル5Gへの取組</vt:lpstr>
      <vt:lpstr>６. ローカル5Gへの取組</vt:lpstr>
      <vt:lpstr>６. ローカル5Gへの取組</vt:lpstr>
      <vt:lpstr>６. ローカル5Gへの取組</vt:lpstr>
      <vt:lpstr>６. ローカル５Gへの提案</vt:lpstr>
      <vt:lpstr>６. ローカル５Gへの提案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PCDAQ</dc:creator>
  <cp:keywords>Public, , , , , , , , ,</cp:keywords>
  <cp:lastModifiedBy>戸部 英彦</cp:lastModifiedBy>
  <cp:revision>261</cp:revision>
  <cp:lastPrinted>2019-10-22T03:28:54Z</cp:lastPrinted>
  <dcterms:created xsi:type="dcterms:W3CDTF">2018-06-21T09:16:10Z</dcterms:created>
  <dcterms:modified xsi:type="dcterms:W3CDTF">2019-10-27T06:57:55Z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2018-06-21T00:00:00Z</vt:filetime>
  </property>
  <property fmtid="{D5CDD505-2E9C-101B-9397-08002B2CF9AE}" pid="3" name="LastSaved">
    <vt:filetime>2018-06-21T00:00:00Z</vt:filetime>
  </property>
  <property fmtid="{D5CDD505-2E9C-101B-9397-08002B2CF9AE}" pid="4" name="TitusGUID">
    <vt:lpwstr>78ca939c-0acf-4542-aa73-80b4fefdfcba</vt:lpwstr>
  </property>
  <property fmtid="{D5CDD505-2E9C-101B-9397-08002B2CF9AE}" pid="5" name="XilinxPublication Year">
    <vt:lpwstr>2018</vt:lpwstr>
  </property>
  <property fmtid="{D5CDD505-2E9C-101B-9397-08002B2CF9AE}" pid="6" name="XilinxVisual Markings">
    <vt:lpwstr>No</vt:lpwstr>
  </property>
  <property fmtid="{D5CDD505-2E9C-101B-9397-08002B2CF9AE}" pid="7" name="XilinxAdditional Classifications">
    <vt:lpwstr/>
  </property>
  <property fmtid="{D5CDD505-2E9C-101B-9397-08002B2CF9AE}" pid="8" name="XilinxDevelopment Projects">
    <vt:lpwstr/>
  </property>
  <property fmtid="{D5CDD505-2E9C-101B-9397-08002B2CF9AE}" pid="9" name="XilinxThird Party">
    <vt:lpwstr/>
  </property>
  <property fmtid="{D5CDD505-2E9C-101B-9397-08002B2CF9AE}" pid="10" name="XilinxExport Control">
    <vt:lpwstr/>
  </property>
  <property fmtid="{D5CDD505-2E9C-101B-9397-08002B2CF9AE}" pid="11" name="XilinxNote (Line 2)">
    <vt:lpwstr/>
  </property>
  <property fmtid="{D5CDD505-2E9C-101B-9397-08002B2CF9AE}" pid="12" name="PublicationYear">
    <vt:lpwstr>2018</vt:lpwstr>
  </property>
  <property fmtid="{D5CDD505-2E9C-101B-9397-08002B2CF9AE}" pid="13" name="XilinxClassification">
    <vt:lpwstr>Public</vt:lpwstr>
  </property>
  <property fmtid="{D5CDD505-2E9C-101B-9397-08002B2CF9AE}" pid="14" name="VisualMarkings">
    <vt:lpwstr>No</vt:lpwstr>
  </property>
</Properties>
</file>